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886" r:id="rId2"/>
    <p:sldId id="1570" r:id="rId3"/>
    <p:sldId id="1572" r:id="rId4"/>
    <p:sldId id="1322" r:id="rId5"/>
    <p:sldId id="1579" r:id="rId6"/>
    <p:sldId id="1578" r:id="rId7"/>
    <p:sldId id="1577" r:id="rId8"/>
    <p:sldId id="1573" r:id="rId9"/>
    <p:sldId id="1575" r:id="rId10"/>
    <p:sldId id="1576" r:id="rId11"/>
    <p:sldId id="1574" r:id="rId12"/>
    <p:sldId id="1571" r:id="rId13"/>
    <p:sldId id="1583" r:id="rId14"/>
    <p:sldId id="1582" r:id="rId15"/>
    <p:sldId id="1581" r:id="rId16"/>
    <p:sldId id="1580" r:id="rId17"/>
    <p:sldId id="158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8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D8BF32-9074-4E7C-ABCA-86DB3ADA6E37}" type="datetimeFigureOut">
              <a:rPr lang="tr-TR" smtClean="0"/>
              <a:t>7.10.2021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A3D8E-28E2-4F30-AF1C-1C8311E37141}" type="slidenum">
              <a:rPr lang="tr-TR" smtClean="0"/>
              <a:t>‹#›</a:t>
            </a:fld>
            <a:endParaRPr lang="tr-TR"/>
          </a:p>
        </p:txBody>
      </p:sp>
    </p:spTree>
    <p:extLst>
      <p:ext uri="{BB962C8B-B14F-4D97-AF65-F5344CB8AC3E}">
        <p14:creationId xmlns:p14="http://schemas.microsoft.com/office/powerpoint/2010/main" val="317181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2</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094360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11</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4137035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12</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1564976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13</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49602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14</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818782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15</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985694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16</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936736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17</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34969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3</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97756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4</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340488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5</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3673807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6</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1499822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7</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113110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8</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1941555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9</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357400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defTabSz="907493">
              <a:defRPr/>
            </a:pPr>
            <a:fld id="{EDED6E34-B677-B745-B8AD-D53261D3AD96}" type="slidenum">
              <a:rPr lang="tr-TR" smtClean="0">
                <a:solidFill>
                  <a:prstClr val="black"/>
                </a:solidFill>
                <a:latin typeface="Calibri" panose="020F0502020204030204"/>
              </a:rPr>
              <a:pPr defTabSz="907493">
                <a:defRPr/>
              </a:pPr>
              <a:t>10</a:t>
            </a:fld>
            <a:endParaRPr lang="tr-TR" dirty="0">
              <a:solidFill>
                <a:prstClr val="black"/>
              </a:solidFill>
              <a:latin typeface="Calibri" panose="020F0502020204030204"/>
            </a:endParaRPr>
          </a:p>
        </p:txBody>
      </p:sp>
    </p:spTree>
    <p:extLst>
      <p:ext uri="{BB962C8B-B14F-4D97-AF65-F5344CB8AC3E}">
        <p14:creationId xmlns:p14="http://schemas.microsoft.com/office/powerpoint/2010/main" val="228560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4B21AE-2833-4C10-AC4A-E14AA8D1294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449B33D-032D-48EE-AE80-FD8B6363AA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109FC2B-4FD5-405A-8920-AFC720010F6B}"/>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5" name="Alt Bilgi Yer Tutucusu 4">
            <a:extLst>
              <a:ext uri="{FF2B5EF4-FFF2-40B4-BE49-F238E27FC236}">
                <a16:creationId xmlns:a16="http://schemas.microsoft.com/office/drawing/2014/main" id="{4184AE98-8007-4A44-9F5C-2699BAA0CE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73F7656-128C-4E9A-A668-6F1123D03297}"/>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260957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0FDB59-B1EE-4498-92E1-4BD16CD2A2E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E0E4834-17E6-4529-909B-7F7FBC0DBAF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BA1260E-940D-44A9-913C-690E50E51B5C}"/>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5" name="Alt Bilgi Yer Tutucusu 4">
            <a:extLst>
              <a:ext uri="{FF2B5EF4-FFF2-40B4-BE49-F238E27FC236}">
                <a16:creationId xmlns:a16="http://schemas.microsoft.com/office/drawing/2014/main" id="{2B8985D8-54EE-409E-BA61-BA5107E44EE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176C22-9DE8-433A-B96C-1ACDBD5C5D62}"/>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144966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03F160F-DF63-4A81-B2BA-F1F89C7E90D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6C7BF13-59E6-4A99-8EFE-4EB7AE82520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9DF1D2-2810-4BF8-A89D-FD7F8D92EE41}"/>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5" name="Alt Bilgi Yer Tutucusu 4">
            <a:extLst>
              <a:ext uri="{FF2B5EF4-FFF2-40B4-BE49-F238E27FC236}">
                <a16:creationId xmlns:a16="http://schemas.microsoft.com/office/drawing/2014/main" id="{5FE62836-E3D5-4489-A274-B7F451CE88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F04B10-250C-4844-A5C0-E1FD0A3CE102}"/>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212734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AA5B7-5A5A-404D-8BC0-D7ABE1C6DC9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C2F8382-02FB-4713-AFCA-78E22FF850D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EAB49D0-AE9E-4D61-9B2F-D58F1A5436EB}"/>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5" name="Alt Bilgi Yer Tutucusu 4">
            <a:extLst>
              <a:ext uri="{FF2B5EF4-FFF2-40B4-BE49-F238E27FC236}">
                <a16:creationId xmlns:a16="http://schemas.microsoft.com/office/drawing/2014/main" id="{F47C80B2-2EAE-4360-A411-D4D9077509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8C2F8A4-6890-4EBF-B77F-9806B6F5103D}"/>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332841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A1246E-3493-4A43-BB82-4DBC5E8777C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61A4CD4-A22F-4F2D-BF4A-B8E2C00083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E15769B-7D3C-4CFC-BA64-C364CA96483B}"/>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5" name="Alt Bilgi Yer Tutucusu 4">
            <a:extLst>
              <a:ext uri="{FF2B5EF4-FFF2-40B4-BE49-F238E27FC236}">
                <a16:creationId xmlns:a16="http://schemas.microsoft.com/office/drawing/2014/main" id="{B53FFD02-FDED-49BB-9715-CFD59A4658F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C620B1-1985-44FE-91A9-D8CDC1899839}"/>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415082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01E411-4D65-46C8-B216-14F6D0EF537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FDDDA73-9712-49F8-85E2-70CF1332D5D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05EB3DA-14FD-46C2-8AB1-CFD48E61278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9068C45-3785-44C2-BFD4-7031B5FDF69D}"/>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6" name="Alt Bilgi Yer Tutucusu 5">
            <a:extLst>
              <a:ext uri="{FF2B5EF4-FFF2-40B4-BE49-F238E27FC236}">
                <a16:creationId xmlns:a16="http://schemas.microsoft.com/office/drawing/2014/main" id="{06735DAA-D8C4-432A-BEC5-7D0F888D6FE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8C522CB-CF42-4122-94F0-85A9C0E7E3C6}"/>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234842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C635C0-24DE-4E8A-A6A1-9182CC0A82D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B4614A1-3368-4530-8713-EE7852C805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5905F77-B22A-491B-AFF9-945DD6CB1E8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9545781-6906-4038-BA96-3B82013F16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53F44A5-A960-42B8-9652-B62FC4BBC62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23349F9-C246-4275-9D01-32779DE1E1D6}"/>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8" name="Alt Bilgi Yer Tutucusu 7">
            <a:extLst>
              <a:ext uri="{FF2B5EF4-FFF2-40B4-BE49-F238E27FC236}">
                <a16:creationId xmlns:a16="http://schemas.microsoft.com/office/drawing/2014/main" id="{B262F561-06D2-4421-8AEE-37A1E6C4C05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FD50E33-22AE-48E9-8379-563A2A18805C}"/>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90573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6C77B-9266-4961-8A48-0B7E1626DCF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70B2E2A-5FBF-4EC6-89A7-E50B49A94D5F}"/>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4" name="Alt Bilgi Yer Tutucusu 3">
            <a:extLst>
              <a:ext uri="{FF2B5EF4-FFF2-40B4-BE49-F238E27FC236}">
                <a16:creationId xmlns:a16="http://schemas.microsoft.com/office/drawing/2014/main" id="{16BC2819-2B42-41AD-B857-6931462218F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DD31621-1CC4-4524-AC07-691CCE470580}"/>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59580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3F451BD-EB7F-4229-AAD0-3C6944C51B7A}"/>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3" name="Alt Bilgi Yer Tutucusu 2">
            <a:extLst>
              <a:ext uri="{FF2B5EF4-FFF2-40B4-BE49-F238E27FC236}">
                <a16:creationId xmlns:a16="http://schemas.microsoft.com/office/drawing/2014/main" id="{9C0B9A2B-B3DE-4046-8780-E02755781D1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BCD6D01-F00F-45D9-A9C7-B22C765A4B08}"/>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144236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10AD85-2290-4141-99E3-BD12418721D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0B2B958-E8FB-431E-B8BB-EA09972D4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16E5605-B105-42FC-BFEB-AF69244572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339F593-EBFE-43AF-B3C8-8B27B7480373}"/>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6" name="Alt Bilgi Yer Tutucusu 5">
            <a:extLst>
              <a:ext uri="{FF2B5EF4-FFF2-40B4-BE49-F238E27FC236}">
                <a16:creationId xmlns:a16="http://schemas.microsoft.com/office/drawing/2014/main" id="{6E22D113-62C6-4B67-9784-BD98E44BBEA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FE48079-EF75-48E8-BDC3-5F362E1D9211}"/>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80531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072559-16CB-45FC-90A3-8DEBCD36FD2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7EEEF03-78CC-415C-A3D8-BFDF003EC5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DE5AD91-EC1D-4970-91CA-8279E23FC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E9B5260-1BE0-4C97-B1E0-AF454E7683A9}"/>
              </a:ext>
            </a:extLst>
          </p:cNvPr>
          <p:cNvSpPr>
            <a:spLocks noGrp="1"/>
          </p:cNvSpPr>
          <p:nvPr>
            <p:ph type="dt" sz="half" idx="10"/>
          </p:nvPr>
        </p:nvSpPr>
        <p:spPr/>
        <p:txBody>
          <a:bodyPr/>
          <a:lstStyle/>
          <a:p>
            <a:fld id="{C1C4A349-6A9E-4F57-8198-BFC407B4CAE9}" type="datetimeFigureOut">
              <a:rPr lang="tr-TR" smtClean="0"/>
              <a:t>7.10.2021</a:t>
            </a:fld>
            <a:endParaRPr lang="tr-TR"/>
          </a:p>
        </p:txBody>
      </p:sp>
      <p:sp>
        <p:nvSpPr>
          <p:cNvPr id="6" name="Alt Bilgi Yer Tutucusu 5">
            <a:extLst>
              <a:ext uri="{FF2B5EF4-FFF2-40B4-BE49-F238E27FC236}">
                <a16:creationId xmlns:a16="http://schemas.microsoft.com/office/drawing/2014/main" id="{C3B1CD7B-E35D-4774-A8ED-E1DA86F7910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FBBC85-F318-4028-B344-2B8061A73A80}"/>
              </a:ext>
            </a:extLst>
          </p:cNvPr>
          <p:cNvSpPr>
            <a:spLocks noGrp="1"/>
          </p:cNvSpPr>
          <p:nvPr>
            <p:ph type="sldNum" sz="quarter" idx="12"/>
          </p:nvPr>
        </p:nvSpPr>
        <p:spPr/>
        <p:txBody>
          <a:bodyPr/>
          <a:lstStyle/>
          <a:p>
            <a:fld id="{63BB7517-7EE7-4836-A2F8-E8EBD6D9C4FB}" type="slidenum">
              <a:rPr lang="tr-TR" smtClean="0"/>
              <a:t>‹#›</a:t>
            </a:fld>
            <a:endParaRPr lang="tr-TR"/>
          </a:p>
        </p:txBody>
      </p:sp>
    </p:spTree>
    <p:extLst>
      <p:ext uri="{BB962C8B-B14F-4D97-AF65-F5344CB8AC3E}">
        <p14:creationId xmlns:p14="http://schemas.microsoft.com/office/powerpoint/2010/main" val="253824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549F383-F604-478B-9927-07B7C346F2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A571641-C6BC-48E4-96E5-696FE2ADA9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CC3C032-36E1-46AA-8083-DBB99A1F4A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4A349-6A9E-4F57-8198-BFC407B4CAE9}" type="datetimeFigureOut">
              <a:rPr lang="tr-TR" smtClean="0"/>
              <a:t>7.10.2021</a:t>
            </a:fld>
            <a:endParaRPr lang="tr-TR"/>
          </a:p>
        </p:txBody>
      </p:sp>
      <p:sp>
        <p:nvSpPr>
          <p:cNvPr id="5" name="Alt Bilgi Yer Tutucusu 4">
            <a:extLst>
              <a:ext uri="{FF2B5EF4-FFF2-40B4-BE49-F238E27FC236}">
                <a16:creationId xmlns:a16="http://schemas.microsoft.com/office/drawing/2014/main" id="{7E4B79B0-88ED-4B1F-9EFB-0D631AD0BE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7D31249-A4A8-4832-A825-32F21BC010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B7517-7EE7-4836-A2F8-E8EBD6D9C4FB}" type="slidenum">
              <a:rPr lang="tr-TR" smtClean="0"/>
              <a:t>‹#›</a:t>
            </a:fld>
            <a:endParaRPr lang="tr-TR"/>
          </a:p>
        </p:txBody>
      </p:sp>
    </p:spTree>
    <p:extLst>
      <p:ext uri="{BB962C8B-B14F-4D97-AF65-F5344CB8AC3E}">
        <p14:creationId xmlns:p14="http://schemas.microsoft.com/office/powerpoint/2010/main" val="3228638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B2C3B8B3-F421-924C-9E16-791329F0FE9B}" type="slidenum">
              <a:rPr lang="tr-TR" smtClean="0"/>
              <a:pPr/>
              <a:t>1</a:t>
            </a:fld>
            <a:endParaRPr lang="tr-TR" dirty="0"/>
          </a:p>
        </p:txBody>
      </p:sp>
      <p:pic>
        <p:nvPicPr>
          <p:cNvPr id="8" name="Resim 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1605" y="1489174"/>
            <a:ext cx="12200865" cy="1180315"/>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02764" y="887625"/>
            <a:ext cx="2300914" cy="2248222"/>
          </a:xfrm>
          <a:prstGeom prst="rect">
            <a:avLst/>
          </a:prstGeom>
        </p:spPr>
      </p:pic>
      <p:sp>
        <p:nvSpPr>
          <p:cNvPr id="10" name="Unvan 3"/>
          <p:cNvSpPr txBox="1">
            <a:spLocks/>
          </p:cNvSpPr>
          <p:nvPr/>
        </p:nvSpPr>
        <p:spPr>
          <a:xfrm>
            <a:off x="4236210" y="1688570"/>
            <a:ext cx="6973657" cy="646331"/>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spcBef>
                <a:spcPts val="0"/>
              </a:spcBef>
              <a:defRPr/>
            </a:pPr>
            <a:r>
              <a:rPr lang="tr-TR" sz="4000" b="1" dirty="0">
                <a:ln w="11430"/>
                <a:solidFill>
                  <a:schemeClr val="bg1"/>
                </a:solidFill>
                <a:latin typeface="Calibri"/>
              </a:rPr>
              <a:t>Halk Sağlığı Hizmetleri</a:t>
            </a:r>
          </a:p>
        </p:txBody>
      </p:sp>
      <p:pic>
        <p:nvPicPr>
          <p:cNvPr id="11" name="Resim 10">
            <a:extLst>
              <a:ext uri="{FF2B5EF4-FFF2-40B4-BE49-F238E27FC236}">
                <a16:creationId xmlns:a16="http://schemas.microsoft.com/office/drawing/2014/main" id="{7E3F185B-D954-4E1A-96C8-5011693AFB2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6109" y="298517"/>
            <a:ext cx="1711349" cy="1178217"/>
          </a:xfrm>
          <a:prstGeom prst="rect">
            <a:avLst/>
          </a:prstGeom>
        </p:spPr>
      </p:pic>
      <p:sp>
        <p:nvSpPr>
          <p:cNvPr id="2" name="Metin kutusu 1">
            <a:extLst>
              <a:ext uri="{FF2B5EF4-FFF2-40B4-BE49-F238E27FC236}">
                <a16:creationId xmlns:a16="http://schemas.microsoft.com/office/drawing/2014/main" id="{60534800-B42B-4F0E-BBD8-8456BB6FBDF3}"/>
              </a:ext>
            </a:extLst>
          </p:cNvPr>
          <p:cNvSpPr txBox="1"/>
          <p:nvPr/>
        </p:nvSpPr>
        <p:spPr>
          <a:xfrm>
            <a:off x="642198" y="2803517"/>
            <a:ext cx="11312735" cy="2400657"/>
          </a:xfrm>
          <a:prstGeom prst="rect">
            <a:avLst/>
          </a:prstGeom>
          <a:noFill/>
        </p:spPr>
        <p:txBody>
          <a:bodyPr wrap="square" rtlCol="0">
            <a:spAutoFit/>
          </a:bodyPr>
          <a:lstStyle/>
          <a:p>
            <a:pPr algn="ctr"/>
            <a:endParaRPr lang="tr-TR" sz="1800" b="1" i="0" u="none" strike="noStrike" spc="0" dirty="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endParaRPr>
          </a:p>
          <a:p>
            <a:pPr algn="ctr"/>
            <a:r>
              <a:rPr lang="tr-TR" sz="1800" b="1" i="0" u="none" strike="noStrike" spc="0" dirty="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 </a:t>
            </a:r>
            <a:endParaRPr lang="tr-TR" sz="1800" dirty="0">
              <a:solidFill>
                <a:srgbClr val="000000"/>
              </a:solidFill>
              <a:effectLst/>
              <a:latin typeface="Arial Unicode MS" panose="020B0604020202020204" pitchFamily="34" charset="-128"/>
              <a:ea typeface="Arial Unicode MS" panose="020B0604020202020204" pitchFamily="34" charset="-128"/>
            </a:endParaRPr>
          </a:p>
          <a:p>
            <a:pPr algn="ctr"/>
            <a:r>
              <a:rPr lang="tr-TR" sz="2400" b="1" dirty="0">
                <a:solidFill>
                  <a:srgbClr val="000000"/>
                </a:solidFill>
                <a:effectLst/>
                <a:latin typeface="Times New Roman" panose="02020603050405020304" pitchFamily="18" charset="0"/>
                <a:ea typeface="Arial Unicode MS" panose="020B0604020202020204" pitchFamily="34" charset="-128"/>
              </a:rPr>
              <a:t>İZLEME DEĞERLENDİRME VE İSTATİSTİK BİRİMİ</a:t>
            </a:r>
            <a:endParaRPr lang="tr-TR" sz="2400" dirty="0">
              <a:solidFill>
                <a:srgbClr val="000000"/>
              </a:solidFill>
              <a:effectLst/>
              <a:latin typeface="Arial Unicode MS" panose="020B0604020202020204" pitchFamily="34" charset="-128"/>
              <a:ea typeface="Arial Unicode MS" panose="020B0604020202020204" pitchFamily="34" charset="-128"/>
            </a:endParaRPr>
          </a:p>
          <a:p>
            <a:pPr algn="ctr"/>
            <a:r>
              <a:rPr lang="tr-TR" sz="2400" b="1" dirty="0">
                <a:solidFill>
                  <a:srgbClr val="000000"/>
                </a:solidFill>
                <a:effectLst/>
                <a:latin typeface="Times New Roman" panose="02020603050405020304" pitchFamily="18" charset="0"/>
                <a:ea typeface="Arial Unicode MS" panose="020B0604020202020204" pitchFamily="34" charset="-128"/>
              </a:rPr>
              <a:t> </a:t>
            </a:r>
          </a:p>
          <a:p>
            <a:pPr algn="ctr"/>
            <a:r>
              <a:rPr lang="tr-TR" sz="2400" b="1" dirty="0">
                <a:solidFill>
                  <a:srgbClr val="000000"/>
                </a:solidFill>
                <a:effectLst/>
                <a:latin typeface="Times New Roman" panose="02020603050405020304" pitchFamily="18" charset="0"/>
                <a:ea typeface="Arial Unicode MS" panose="020B0604020202020204" pitchFamily="34" charset="-128"/>
              </a:rPr>
              <a:t>ASM ve AHB</a:t>
            </a:r>
            <a:endParaRPr lang="tr-TR" sz="2400" dirty="0">
              <a:solidFill>
                <a:srgbClr val="000000"/>
              </a:solidFill>
              <a:effectLst/>
              <a:latin typeface="Arial Unicode MS" panose="020B0604020202020204" pitchFamily="34" charset="-128"/>
              <a:ea typeface="Arial Unicode MS" panose="020B0604020202020204" pitchFamily="34" charset="-128"/>
            </a:endParaRPr>
          </a:p>
          <a:p>
            <a:pPr algn="ctr"/>
            <a:r>
              <a:rPr lang="tr-TR" sz="2400" b="1" dirty="0">
                <a:solidFill>
                  <a:srgbClr val="000000"/>
                </a:solidFill>
                <a:effectLst/>
                <a:latin typeface="Times New Roman" panose="02020603050405020304" pitchFamily="18" charset="0"/>
                <a:ea typeface="Arial Unicode MS" panose="020B0604020202020204" pitchFamily="34" charset="-128"/>
              </a:rPr>
              <a:t>DEĞERLENDİRME REHBERİ</a:t>
            </a:r>
            <a:endParaRPr lang="tr-TR" sz="2400" dirty="0">
              <a:solidFill>
                <a:srgbClr val="000000"/>
              </a:solidFill>
              <a:effectLst/>
              <a:latin typeface="Arial Unicode MS" panose="020B0604020202020204" pitchFamily="34" charset="-128"/>
              <a:ea typeface="Arial Unicode MS" panose="020B0604020202020204" pitchFamily="34" charset="-128"/>
            </a:endParaRPr>
          </a:p>
          <a:p>
            <a:endParaRPr lang="tr-TR" dirty="0"/>
          </a:p>
        </p:txBody>
      </p:sp>
    </p:spTree>
    <p:extLst>
      <p:ext uri="{BB962C8B-B14F-4D97-AF65-F5344CB8AC3E}">
        <p14:creationId xmlns:p14="http://schemas.microsoft.com/office/powerpoint/2010/main" val="1765317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10</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9" name="Metin kutusu 8">
            <a:extLst>
              <a:ext uri="{FF2B5EF4-FFF2-40B4-BE49-F238E27FC236}">
                <a16:creationId xmlns:a16="http://schemas.microsoft.com/office/drawing/2014/main" id="{F5322D4F-05A9-4976-BB93-B574AA85F0D5}"/>
              </a:ext>
            </a:extLst>
          </p:cNvPr>
          <p:cNvSpPr txBox="1"/>
          <p:nvPr/>
        </p:nvSpPr>
        <p:spPr>
          <a:xfrm>
            <a:off x="402318" y="1705452"/>
            <a:ext cx="11563804" cy="3069045"/>
          </a:xfrm>
          <a:prstGeom prst="rect">
            <a:avLst/>
          </a:prstGeom>
          <a:noFill/>
        </p:spPr>
        <p:txBody>
          <a:bodyPr wrap="square">
            <a:spAutoFit/>
          </a:bodyPr>
          <a:lstStyle/>
          <a:p>
            <a:pPr marL="0" marR="12700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prstClr val="black"/>
                </a:solidFill>
                <a:effectLst/>
                <a:uLnTx/>
                <a:uFillTx/>
                <a:latin typeface="Times New Roman" panose="02020603050405020304" pitchFamily="18" charset="0"/>
                <a:ea typeface="Arial Unicode MS" panose="020B0604020202020204" pitchFamily="34" charset="-128"/>
                <a:cs typeface="Times New Roman" panose="02020603050405020304" pitchFamily="18" charset="0"/>
              </a:rPr>
              <a:t>27. İncelenen gebelerin </a:t>
            </a:r>
            <a:r>
              <a:rPr kumimoji="0" lang="tr-TR" sz="1800" b="1" i="0" u="sng" strike="noStrike" kern="1200" cap="none" spc="0" normalizeH="0" baseline="0" noProof="0" dirty="0">
                <a:ln>
                  <a:noFill/>
                </a:ln>
                <a:solidFill>
                  <a:prstClr val="black"/>
                </a:solidFill>
                <a:effectLst/>
                <a:uLnTx/>
                <a:uFillTx/>
                <a:latin typeface="Times New Roman" panose="02020603050405020304" pitchFamily="18" charset="0"/>
                <a:ea typeface="Arial Unicode MS" panose="020B0604020202020204" pitchFamily="34" charset="-128"/>
                <a:cs typeface="Times New Roman" panose="02020603050405020304" pitchFamily="18" charset="0"/>
              </a:rPr>
              <a:t>hepsinin</a:t>
            </a:r>
            <a:r>
              <a:rPr kumimoji="0" lang="tr-TR" sz="1800" b="1" i="0" u="none" strike="noStrike" kern="1200" cap="none" spc="0" normalizeH="0" baseline="0" noProof="0" dirty="0">
                <a:ln>
                  <a:noFill/>
                </a:ln>
                <a:solidFill>
                  <a:prstClr val="black"/>
                </a:solidFill>
                <a:effectLst/>
                <a:uLnTx/>
                <a:uFillTx/>
                <a:latin typeface="Times New Roman" panose="02020603050405020304" pitchFamily="18" charset="0"/>
                <a:ea typeface="Arial Unicode MS" panose="020B0604020202020204" pitchFamily="34" charset="-128"/>
                <a:cs typeface="Times New Roman" panose="02020603050405020304" pitchFamily="18" charset="0"/>
              </a:rPr>
              <a:t> etkin gebelik izlemi yapılmış mı? </a:t>
            </a:r>
            <a:endParaRPr kumimoji="0" lang="tr-TR" sz="1800" b="1"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Arial Unicode MS" panose="020B0604020202020204" pitchFamily="34" charset="-128"/>
              <a:cs typeface="Times New Roman" panose="02020603050405020304" pitchFamily="18" charset="0"/>
            </a:endParaRPr>
          </a:p>
          <a:p>
            <a:pPr marL="0" marR="127000" lvl="0" indent="0" algn="just"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Arial Unicode MS" panose="020B0604020202020204" pitchFamily="34" charset="-128"/>
                <a:cs typeface="Times New Roman" panose="02020603050405020304" pitchFamily="18" charset="0"/>
              </a:rPr>
              <a:t> </a:t>
            </a:r>
          </a:p>
          <a:p>
            <a:pPr marL="0" marR="0" lvl="0" indent="-228600" algn="just"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Arial Unicode MS" panose="020B0604020202020204" pitchFamily="34" charset="-128"/>
                <a:cs typeface="Times New Roman" panose="02020603050405020304" pitchFamily="18" charset="0"/>
              </a:rPr>
              <a:t>Doğum Öncesi Bakım Protokolüne göre yapılacaktır.</a:t>
            </a:r>
          </a:p>
          <a:p>
            <a:pPr marL="0" marR="0" lvl="0" indent="-228600" algn="just"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Her İzlemde mutlaka gebenin</a:t>
            </a:r>
            <a:r>
              <a:rPr kumimoji="0" lang="tr-TR" sz="18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Hemoglobin, </a:t>
            </a:r>
            <a:r>
              <a:rPr kumimoji="0" lang="tr-TR" sz="1800" b="1" i="0" u="sng"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Proteinüri</a:t>
            </a:r>
            <a:r>
              <a:rPr kumimoji="0" lang="tr-TR" sz="18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Tansiyonu</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ve</a:t>
            </a:r>
            <a:r>
              <a:rPr kumimoji="0" lang="tr-TR" sz="18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Kilosuna</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bakılacaktır.</a:t>
            </a:r>
          </a:p>
          <a:p>
            <a:pPr marL="0" marR="0" lvl="0" indent="-228600" algn="just" defTabSz="914400" rtl="0" eaLnBrk="1" fontAlgn="auto" latinLnBrk="0" hangingPunct="1">
              <a:lnSpc>
                <a:spcPts val="1130"/>
              </a:lnSpc>
              <a:spcBef>
                <a:spcPts val="900"/>
              </a:spcBef>
              <a:spcAft>
                <a:spcPts val="0"/>
              </a:spcAft>
              <a:buClrTx/>
              <a:buSzTx/>
              <a:buFontTx/>
              <a:buNone/>
              <a:tabLst>
                <a:tab pos="1102995" algn="l"/>
              </a:tabLst>
              <a:defRPr/>
            </a:pPr>
            <a:r>
              <a:rPr kumimoji="0" lang="tr-TR"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p>
          <a:p>
            <a:pPr marR="0" lvl="0" algn="just" defTabSz="914400" rtl="0" eaLnBrk="1" fontAlgn="auto" latinLnBrk="0" hangingPunct="1">
              <a:lnSpc>
                <a:spcPct val="150000"/>
              </a:lnSpc>
              <a:spcAft>
                <a:spcPts val="0"/>
              </a:spcAft>
              <a:buClrTx/>
              <a:buSzTx/>
              <a:tabLst>
                <a:tab pos="1102995" algn="l"/>
              </a:tabLst>
              <a:defRPr/>
            </a:pPr>
            <a:r>
              <a:rPr lang="tr-TR" dirty="0">
                <a:latin typeface="Times New Roman" panose="02020603050405020304" pitchFamily="18" charset="0"/>
                <a:cs typeface="Times New Roman" panose="02020603050405020304" pitchFamily="18" charset="0"/>
              </a:rPr>
              <a:t>1. İZLEM   0-14 hafta </a:t>
            </a:r>
          </a:p>
          <a:p>
            <a:pPr marR="0" lvl="0" algn="just" defTabSz="914400" rtl="0" eaLnBrk="1" fontAlgn="auto" latinLnBrk="0" hangingPunct="1">
              <a:lnSpc>
                <a:spcPct val="150000"/>
              </a:lnSpc>
              <a:spcAft>
                <a:spcPts val="0"/>
              </a:spcAft>
              <a:buClrTx/>
              <a:buSzTx/>
              <a:tabLst>
                <a:tab pos="1102995" algn="l"/>
              </a:tabLst>
              <a:defRPr/>
            </a:pPr>
            <a:r>
              <a:rPr lang="tr-TR" dirty="0">
                <a:latin typeface="Times New Roman" panose="02020603050405020304" pitchFamily="18" charset="0"/>
                <a:cs typeface="Times New Roman" panose="02020603050405020304" pitchFamily="18" charset="0"/>
              </a:rPr>
              <a:t>2. İZLEM   18-24 hafta </a:t>
            </a:r>
          </a:p>
          <a:p>
            <a:pPr marR="0" lvl="0" algn="just" defTabSz="914400" rtl="0" eaLnBrk="1" fontAlgn="auto" latinLnBrk="0" hangingPunct="1">
              <a:lnSpc>
                <a:spcPct val="150000"/>
              </a:lnSpc>
              <a:spcAft>
                <a:spcPts val="0"/>
              </a:spcAft>
              <a:buClrTx/>
              <a:buSzTx/>
              <a:tabLst>
                <a:tab pos="1102995" algn="l"/>
              </a:tabLst>
              <a:defRPr/>
            </a:pPr>
            <a:r>
              <a:rPr lang="tr-TR" dirty="0">
                <a:latin typeface="Times New Roman" panose="02020603050405020304" pitchFamily="18" charset="0"/>
                <a:cs typeface="Times New Roman" panose="02020603050405020304" pitchFamily="18" charset="0"/>
              </a:rPr>
              <a:t>3. İZLEM   30-32 hafta </a:t>
            </a:r>
          </a:p>
          <a:p>
            <a:pPr marR="0" lvl="0" algn="just" defTabSz="914400" rtl="0" eaLnBrk="1" fontAlgn="auto" latinLnBrk="0" hangingPunct="1">
              <a:lnSpc>
                <a:spcPct val="150000"/>
              </a:lnSpc>
              <a:spcAft>
                <a:spcPts val="0"/>
              </a:spcAft>
              <a:buClrTx/>
              <a:buSzTx/>
              <a:tabLst>
                <a:tab pos="1102995" algn="l"/>
              </a:tabLst>
              <a:defRPr/>
            </a:pPr>
            <a:r>
              <a:rPr lang="tr-TR" dirty="0">
                <a:latin typeface="Times New Roman" panose="02020603050405020304" pitchFamily="18" charset="0"/>
                <a:cs typeface="Times New Roman" panose="02020603050405020304" pitchFamily="18" charset="0"/>
              </a:rPr>
              <a:t>4. İZLEM   36-38 hafta</a:t>
            </a:r>
          </a:p>
        </p:txBody>
      </p:sp>
    </p:spTree>
    <p:extLst>
      <p:ext uri="{BB962C8B-B14F-4D97-AF65-F5344CB8AC3E}">
        <p14:creationId xmlns:p14="http://schemas.microsoft.com/office/powerpoint/2010/main" val="208817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11</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FDD95FA2-3814-45E1-8FC0-075EA0E7342D}"/>
              </a:ext>
            </a:extLst>
          </p:cNvPr>
          <p:cNvSpPr txBox="1"/>
          <p:nvPr/>
        </p:nvSpPr>
        <p:spPr>
          <a:xfrm>
            <a:off x="228730" y="1241059"/>
            <a:ext cx="11469511" cy="5252720"/>
          </a:xfrm>
          <a:prstGeom prst="rect">
            <a:avLst/>
          </a:prstGeom>
          <a:noFill/>
        </p:spPr>
        <p:txBody>
          <a:bodyPr wrap="square" rtlCol="0">
            <a:spAutoFit/>
          </a:bodyPr>
          <a:lstStyle/>
          <a:p>
            <a:pPr algn="just">
              <a:tabLst>
                <a:tab pos="228600" algn="l"/>
              </a:tabLst>
            </a:pPr>
            <a:r>
              <a:rPr lang="tr-TR" sz="1800" b="1" dirty="0">
                <a:effectLst/>
                <a:latin typeface="Times New Roman" panose="02020603050405020304" pitchFamily="18" charset="0"/>
                <a:ea typeface="Arial Unicode MS" panose="020B0604020202020204" pitchFamily="34" charset="-128"/>
                <a:cs typeface="Times New Roman" panose="02020603050405020304" pitchFamily="18" charset="0"/>
              </a:rPr>
              <a:t>28.İncelenen lohusaların </a:t>
            </a:r>
            <a:r>
              <a:rPr lang="tr-TR" sz="1800" b="1" i="0" u="sng" strike="noStrike" spc="0" dirty="0">
                <a:effectLst/>
                <a:latin typeface="Times New Roman" panose="02020603050405020304" pitchFamily="18" charset="0"/>
                <a:ea typeface="Arial Unicode MS" panose="020B0604020202020204" pitchFamily="34" charset="-128"/>
                <a:cs typeface="Times New Roman" panose="02020603050405020304" pitchFamily="18" charset="0"/>
              </a:rPr>
              <a:t>hepsinin</a:t>
            </a:r>
            <a:r>
              <a:rPr lang="tr-TR" sz="1800" b="1" dirty="0">
                <a:effectLst/>
                <a:latin typeface="Times New Roman" panose="02020603050405020304" pitchFamily="18" charset="0"/>
                <a:ea typeface="Arial Unicode MS" panose="020B0604020202020204" pitchFamily="34" charset="-128"/>
                <a:cs typeface="Times New Roman" panose="02020603050405020304" pitchFamily="18" charset="0"/>
              </a:rPr>
              <a:t> izlemleri yapılmış mı? </a:t>
            </a:r>
            <a:r>
              <a:rPr lang="tr-TR" sz="1800" dirty="0">
                <a:effectLst/>
                <a:latin typeface="Times New Roman" panose="02020603050405020304" pitchFamily="18" charset="0"/>
                <a:ea typeface="Arial Unicode MS" panose="020B0604020202020204" pitchFamily="34" charset="-128"/>
                <a:cs typeface="Times New Roman" panose="02020603050405020304" pitchFamily="18" charset="0"/>
              </a:rPr>
              <a:t> </a:t>
            </a:r>
          </a:p>
          <a:p>
            <a:pPr marL="407035" indent="-226695" algn="just"/>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Doğum Sonrası Bakım Protokolü</a:t>
            </a:r>
          </a:p>
          <a:p>
            <a:pPr marL="407035" indent="-226695" algn="just"/>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0" algn="just">
              <a:lnSpc>
                <a:spcPts val="1130"/>
              </a:lnSpc>
              <a:spcBef>
                <a:spcPts val="900"/>
              </a:spcBef>
              <a:spcAft>
                <a:spcPts val="0"/>
              </a:spcAft>
              <a:buClr>
                <a:srgbClr val="0D0D0D"/>
              </a:buClr>
              <a:buSzPts val="950"/>
              <a:tabLst>
                <a:tab pos="788670" algn="l"/>
              </a:tabLst>
            </a:pP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tr-TR" dirty="0">
                <a:latin typeface="Times New Roman" panose="02020603050405020304" pitchFamily="18" charset="0"/>
                <a:ea typeface="Times New Roman" panose="02020603050405020304" pitchFamily="18" charset="0"/>
                <a:cs typeface="Times New Roman" panose="02020603050405020304" pitchFamily="18" charset="0"/>
              </a:rPr>
              <a:t>İZLEM   </a:t>
            </a: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Doğum Sonu İlk Gün;                 0-1. Saatler arası doğumhanede gerçekleştirilir.</a:t>
            </a:r>
          </a:p>
          <a:p>
            <a:pPr lvl="0" algn="just">
              <a:lnSpc>
                <a:spcPts val="1130"/>
              </a:lnSpc>
              <a:spcBef>
                <a:spcPts val="900"/>
              </a:spcBef>
              <a:spcAft>
                <a:spcPts val="0"/>
              </a:spcAft>
              <a:buClr>
                <a:srgbClr val="0D0D0D"/>
              </a:buClr>
              <a:buSzPts val="950"/>
              <a:tabLst>
                <a:tab pos="837565" algn="l"/>
              </a:tabLst>
            </a:pP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2. İZLEM   Doğum Sonu İlk Gün;                 1-6 Saatler arası </a:t>
            </a:r>
            <a:r>
              <a:rPr lang="tr-TR" dirty="0">
                <a:latin typeface="Times New Roman" panose="02020603050405020304" pitchFamily="18" charset="0"/>
                <a:ea typeface="Times New Roman" panose="02020603050405020304" pitchFamily="18" charset="0"/>
                <a:cs typeface="Times New Roman" panose="02020603050405020304" pitchFamily="18" charset="0"/>
              </a:rPr>
              <a:t>serviste </a:t>
            </a: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gerçekleştirilir </a:t>
            </a:r>
          </a:p>
          <a:p>
            <a:pPr lvl="0" algn="just">
              <a:lnSpc>
                <a:spcPts val="1130"/>
              </a:lnSpc>
              <a:spcBef>
                <a:spcPts val="900"/>
              </a:spcBef>
              <a:spcAft>
                <a:spcPts val="0"/>
              </a:spcAft>
              <a:buClr>
                <a:srgbClr val="0D0D0D"/>
              </a:buClr>
              <a:buSzPts val="950"/>
              <a:tabLst>
                <a:tab pos="837565" algn="l"/>
              </a:tabLst>
            </a:pP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 İZLEM   Doğum Sonu İlk Gün;                 6-24 Saatler arası </a:t>
            </a:r>
            <a:r>
              <a:rPr lang="tr-TR" dirty="0">
                <a:latin typeface="Times New Roman" panose="02020603050405020304" pitchFamily="18" charset="0"/>
                <a:ea typeface="Times New Roman" panose="02020603050405020304" pitchFamily="18" charset="0"/>
                <a:cs typeface="Times New Roman" panose="02020603050405020304" pitchFamily="18" charset="0"/>
              </a:rPr>
              <a:t>serviste </a:t>
            </a: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gerçekleştirilir </a:t>
            </a:r>
          </a:p>
          <a:p>
            <a:pPr lvl="0" algn="just">
              <a:lnSpc>
                <a:spcPts val="1130"/>
              </a:lnSpc>
              <a:spcBef>
                <a:spcPts val="900"/>
              </a:spcBef>
              <a:spcAft>
                <a:spcPts val="0"/>
              </a:spcAft>
              <a:buClr>
                <a:srgbClr val="0D0D0D"/>
              </a:buClr>
              <a:buSzPts val="950"/>
              <a:tabLst>
                <a:tab pos="880110" algn="l"/>
              </a:tabLst>
            </a:pPr>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4. İZLEM   Doğum </a:t>
            </a:r>
            <a:r>
              <a:rPr lang="tr-TR" b="1" dirty="0">
                <a:latin typeface="Times New Roman" panose="02020603050405020304" pitchFamily="18" charset="0"/>
                <a:ea typeface="Times New Roman" panose="02020603050405020304" pitchFamily="18" charset="0"/>
                <a:cs typeface="Times New Roman" panose="02020603050405020304" pitchFamily="18" charset="0"/>
              </a:rPr>
              <a:t>Sonrası </a:t>
            </a:r>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2-5. Günler</a:t>
            </a: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Bu izlem evde yada sağlık kuruluşunda gerçekleştirilir.</a:t>
            </a:r>
          </a:p>
          <a:p>
            <a:pPr lvl="0" algn="just">
              <a:buClr>
                <a:srgbClr val="0D0D0D"/>
              </a:buClr>
              <a:buSzPts val="950"/>
              <a:tabLst>
                <a:tab pos="834390" algn="l"/>
              </a:tabLst>
            </a:pPr>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5. İZLEM Doğum </a:t>
            </a:r>
            <a:r>
              <a:rPr lang="tr-TR" b="1" dirty="0">
                <a:latin typeface="Times New Roman" panose="02020603050405020304" pitchFamily="18" charset="0"/>
                <a:ea typeface="Times New Roman" panose="02020603050405020304" pitchFamily="18" charset="0"/>
                <a:cs typeface="Times New Roman" panose="02020603050405020304" pitchFamily="18" charset="0"/>
              </a:rPr>
              <a:t>Sonrası 13-17.</a:t>
            </a:r>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Günler   </a:t>
            </a: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Bu izlem evde yada sağlık kuruluşunda gerçekleştirilir. </a:t>
            </a:r>
            <a:r>
              <a:rPr lang="tr-TR" sz="18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Preeklampsi</a:t>
            </a: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açısından                    tansiyon ölçümü önemlidir</a:t>
            </a:r>
          </a:p>
          <a:p>
            <a:pPr lvl="0" algn="just">
              <a:buClr>
                <a:srgbClr val="0D0D0D"/>
              </a:buClr>
              <a:buSzPts val="950"/>
              <a:tabLst>
                <a:tab pos="883285" algn="l"/>
              </a:tabLst>
            </a:pPr>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6. İZLEM Doğum Sonrası 30-42. Günler</a:t>
            </a: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Bu izlem evde yada sağlık kuruluşunda gerçekleştirilir.</a:t>
            </a:r>
          </a:p>
          <a:p>
            <a:pPr lvl="0" algn="just">
              <a:buClr>
                <a:srgbClr val="0D0D0D"/>
              </a:buClr>
              <a:buSzPts val="950"/>
              <a:tabLst>
                <a:tab pos="883285" algn="l"/>
              </a:tabLst>
            </a:pP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127000" indent="-228600" algn="just">
              <a:lnSpc>
                <a:spcPts val="1130"/>
              </a:lnSpc>
              <a:spcBef>
                <a:spcPts val="900"/>
              </a:spcBef>
              <a:spcAft>
                <a:spcPts val="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Son 3 izlem Aile Hekimi tarafından yapılacak olup.</a:t>
            </a:r>
          </a:p>
          <a:p>
            <a:pPr marL="31750" marR="127000" indent="-285750" algn="just">
              <a:buFont typeface="Arial" panose="020B0604020202020204" pitchFamily="34" charset="0"/>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Kanama,</a:t>
            </a:r>
          </a:p>
          <a:p>
            <a:pPr marL="31750" marR="127000" indent="-285750" algn="just">
              <a:buFont typeface="Arial" panose="020B0604020202020204" pitchFamily="34" charset="0"/>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Akıntı, </a:t>
            </a:r>
          </a:p>
          <a:p>
            <a:pPr marL="31750" marR="127000" indent="-285750" algn="jus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A</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teş, İdrar problemleri </a:t>
            </a:r>
          </a:p>
          <a:p>
            <a:pPr marL="31750" marR="127000" indent="-285750" algn="just">
              <a:buFont typeface="Arial" panose="020B0604020202020204" pitchFamily="34" charset="0"/>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Ağrı,</a:t>
            </a:r>
          </a:p>
          <a:p>
            <a:pPr marL="31750" marR="127000" indent="-285750" algn="just">
              <a:buFont typeface="Arial" panose="020B0604020202020204" pitchFamily="34" charset="0"/>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Çarpıntı ve nefes darlığı,</a:t>
            </a:r>
          </a:p>
          <a:p>
            <a:pPr marL="31750" marR="127000" indent="-285750" algn="just">
              <a:buFont typeface="Arial" panose="020B0604020202020204" pitchFamily="34" charset="0"/>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Bağırsak faaliyetleri,</a:t>
            </a:r>
          </a:p>
          <a:p>
            <a:pPr marL="31750" marR="127000" indent="-285750" algn="just">
              <a:buFont typeface="Arial" panose="020B0604020202020204" pitchFamily="34" charset="0"/>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Psikolojik durum açısından değerlendirilecektir</a:t>
            </a:r>
          </a:p>
        </p:txBody>
      </p:sp>
    </p:spTree>
    <p:extLst>
      <p:ext uri="{BB962C8B-B14F-4D97-AF65-F5344CB8AC3E}">
        <p14:creationId xmlns:p14="http://schemas.microsoft.com/office/powerpoint/2010/main" val="354605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12</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7AF6A499-D59E-4E92-8D8D-5099F0AB1A89}"/>
              </a:ext>
            </a:extLst>
          </p:cNvPr>
          <p:cNvSpPr txBox="1"/>
          <p:nvPr/>
        </p:nvSpPr>
        <p:spPr>
          <a:xfrm>
            <a:off x="445001" y="1341042"/>
            <a:ext cx="11574656" cy="5611793"/>
          </a:xfrm>
          <a:prstGeom prst="rect">
            <a:avLst/>
          </a:prstGeom>
          <a:noFill/>
        </p:spPr>
        <p:txBody>
          <a:bodyPr wrap="square" rtlCol="0">
            <a:spAutoFit/>
          </a:bodyPr>
          <a:lstStyle/>
          <a:p>
            <a:pPr algn="just">
              <a:tabLst>
                <a:tab pos="228600" algn="l"/>
              </a:tabLst>
            </a:pPr>
            <a:r>
              <a:rPr lang="tr-TR" sz="1800" b="1" dirty="0">
                <a:effectLst/>
                <a:latin typeface="Arial Unicode MS"/>
              </a:rPr>
              <a:t>29.İncelenen bebeklerin </a:t>
            </a:r>
            <a:r>
              <a:rPr lang="tr-TR" sz="1800" b="1" i="0" u="sng" strike="noStrike" spc="0" dirty="0">
                <a:effectLst/>
                <a:latin typeface="Times New Roman" panose="02020603050405020304" pitchFamily="18" charset="0"/>
                <a:ea typeface="Arial Unicode MS"/>
                <a:cs typeface="Times New Roman" panose="02020603050405020304" pitchFamily="18" charset="0"/>
              </a:rPr>
              <a:t>hepsinin</a:t>
            </a:r>
            <a:r>
              <a:rPr lang="tr-TR" sz="1800" b="1" dirty="0">
                <a:effectLst/>
                <a:latin typeface="Arial Unicode MS"/>
              </a:rPr>
              <a:t> izlemleri tam ve etkin olarak yapılmış mı?</a:t>
            </a:r>
          </a:p>
          <a:p>
            <a:pPr algn="just">
              <a:tabLst>
                <a:tab pos="228600" algn="l"/>
              </a:tabLst>
            </a:pPr>
            <a:r>
              <a:rPr lang="tr-TR" sz="1800" dirty="0">
                <a:solidFill>
                  <a:srgbClr val="000000"/>
                </a:solidFill>
                <a:effectLst/>
                <a:latin typeface="Arial Unicode MS"/>
              </a:rPr>
              <a:t> </a:t>
            </a:r>
          </a:p>
          <a:p>
            <a:pPr indent="-228600" algn="just">
              <a:lnSpc>
                <a:spcPts val="1130"/>
              </a:lnSpc>
              <a:spcBef>
                <a:spcPts val="900"/>
              </a:spcBef>
            </a:pPr>
            <a:r>
              <a:rPr lang="tr-TR" sz="1800" dirty="0">
                <a:effectLst/>
                <a:latin typeface="Times New Roman" panose="02020603050405020304" pitchFamily="18" charset="0"/>
                <a:ea typeface="Times New Roman" panose="02020603050405020304" pitchFamily="18" charset="0"/>
              </a:rPr>
              <a:t>      Bebek ve Çocuk İzlemleri Protokolü</a:t>
            </a:r>
          </a:p>
          <a:p>
            <a:pPr marL="342900" lvl="0" indent="-342900" algn="just">
              <a:buClr>
                <a:srgbClr val="000000"/>
              </a:buClr>
              <a:buSzPts val="950"/>
              <a:buFont typeface="Symbol" panose="05050102010706020507" pitchFamily="18" charset="2"/>
              <a:buChar char="-"/>
              <a:tabLst>
                <a:tab pos="740410" algn="l"/>
              </a:tabLst>
            </a:pP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Bölgenizde size bağlı bulunan nüfusta, doğan her bebek kayıt altına alınmalı,</a:t>
            </a:r>
          </a:p>
          <a:p>
            <a:pPr marL="342900" lvl="0" indent="-342900" algn="just">
              <a:buClr>
                <a:srgbClr val="000000"/>
              </a:buClr>
              <a:buSzPts val="950"/>
              <a:buFont typeface="Symbol" panose="05050102010706020507" pitchFamily="18" charset="2"/>
              <a:buChar char="-"/>
              <a:tabLst>
                <a:tab pos="742950" algn="l"/>
              </a:tabLst>
            </a:pP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Doğumdan itibaren kaydedilen her bebek belirtilen protokol uyarınca izlenmelidir.</a:t>
            </a:r>
          </a:p>
          <a:p>
            <a:pPr marL="342900" lvl="0" indent="-342900" algn="just">
              <a:buClr>
                <a:srgbClr val="000000"/>
              </a:buClr>
              <a:buSzPts val="950"/>
              <a:buFont typeface="Symbol" panose="05050102010706020507" pitchFamily="18" charset="2"/>
              <a:buChar char="-"/>
              <a:tabLst>
                <a:tab pos="742950" algn="l"/>
              </a:tabLst>
            </a:pPr>
            <a:r>
              <a:rPr lang="tr-TR" sz="1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Protokolde belirtildiği gibi ilk bir yaşına kadar her bebeğin sağlık personeli tarafından en az 9 kez olmak</a:t>
            </a:r>
          </a:p>
          <a:p>
            <a:pPr indent="-254000" algn="just"/>
            <a:r>
              <a:rPr lang="tr-TR" sz="1800" dirty="0">
                <a:effectLst/>
                <a:latin typeface="Times New Roman" panose="02020603050405020304" pitchFamily="18" charset="0"/>
                <a:ea typeface="Times New Roman" panose="02020603050405020304" pitchFamily="18" charset="0"/>
              </a:rPr>
              <a:t>üzere;</a:t>
            </a:r>
          </a:p>
          <a:p>
            <a:pPr marL="342900" lvl="0" indent="-342900" algn="just">
              <a:buFont typeface="+mj-lt"/>
              <a:buAutoNum type="arabicPeriod"/>
              <a:tabLst>
                <a:tab pos="1205230" algn="l"/>
              </a:tabLst>
            </a:pPr>
            <a:r>
              <a:rPr lang="tr-TR" sz="1800" b="1" dirty="0">
                <a:effectLst/>
                <a:latin typeface="Times New Roman" panose="02020603050405020304" pitchFamily="18" charset="0"/>
                <a:ea typeface="Times New Roman" panose="02020603050405020304" pitchFamily="18" charset="0"/>
              </a:rPr>
              <a:t>İzlem: Doğumda,</a:t>
            </a:r>
            <a:endParaRPr lang="tr-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1217930" algn="l"/>
              </a:tabLst>
            </a:pPr>
            <a:r>
              <a:rPr lang="tr-TR" sz="1800" b="1" dirty="0">
                <a:effectLst/>
                <a:latin typeface="Times New Roman" panose="02020603050405020304" pitchFamily="18" charset="0"/>
                <a:ea typeface="Times New Roman" panose="02020603050405020304" pitchFamily="18" charset="0"/>
              </a:rPr>
              <a:t>İzlem: İlk 48 İçerisinde,</a:t>
            </a:r>
            <a:endParaRPr lang="tr-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1214755" algn="l"/>
              </a:tabLst>
            </a:pPr>
            <a:r>
              <a:rPr lang="tr-TR" sz="1800" b="1" dirty="0">
                <a:effectLst/>
                <a:latin typeface="Times New Roman" panose="02020603050405020304" pitchFamily="18" charset="0"/>
                <a:ea typeface="Times New Roman" panose="02020603050405020304" pitchFamily="18" charset="0"/>
              </a:rPr>
              <a:t>İzlem: 15.Günde,</a:t>
            </a:r>
            <a:endParaRPr lang="tr-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1217930" algn="l"/>
              </a:tabLst>
            </a:pPr>
            <a:r>
              <a:rPr lang="tr-TR" sz="1800" b="1" dirty="0">
                <a:effectLst/>
                <a:latin typeface="Times New Roman" panose="02020603050405020304" pitchFamily="18" charset="0"/>
                <a:ea typeface="Times New Roman" panose="02020603050405020304" pitchFamily="18" charset="0"/>
              </a:rPr>
              <a:t>İzlem: 41.Günde,</a:t>
            </a:r>
            <a:endParaRPr lang="tr-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1214755" algn="l"/>
              </a:tabLst>
            </a:pPr>
            <a:r>
              <a:rPr lang="tr-TR" sz="1800" b="1" dirty="0">
                <a:effectLst/>
                <a:latin typeface="Times New Roman" panose="02020603050405020304" pitchFamily="18" charset="0"/>
                <a:ea typeface="Times New Roman" panose="02020603050405020304" pitchFamily="18" charset="0"/>
              </a:rPr>
              <a:t>İzlem: 2.Ayda,</a:t>
            </a:r>
            <a:endParaRPr lang="tr-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1217930" algn="l"/>
              </a:tabLst>
            </a:pPr>
            <a:r>
              <a:rPr lang="tr-TR" sz="1800" b="1" dirty="0">
                <a:effectLst/>
                <a:latin typeface="Times New Roman" panose="02020603050405020304" pitchFamily="18" charset="0"/>
                <a:ea typeface="Times New Roman" panose="02020603050405020304" pitchFamily="18" charset="0"/>
              </a:rPr>
              <a:t>İzlem: 3.Ayda,</a:t>
            </a:r>
            <a:endParaRPr lang="tr-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1154430" algn="l"/>
              </a:tabLst>
            </a:pPr>
            <a:r>
              <a:rPr lang="tr-TR" sz="1800" b="1" dirty="0">
                <a:effectLst/>
                <a:latin typeface="Times New Roman" panose="02020603050405020304" pitchFamily="18" charset="0"/>
                <a:ea typeface="Times New Roman" panose="02020603050405020304" pitchFamily="18" charset="0"/>
              </a:rPr>
              <a:t>İzlem: 4.Ayda,</a:t>
            </a:r>
            <a:endParaRPr lang="tr-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1151255" algn="l"/>
              </a:tabLst>
            </a:pPr>
            <a:r>
              <a:rPr lang="tr-TR" sz="1800" b="1" dirty="0">
                <a:effectLst/>
                <a:latin typeface="Times New Roman" panose="02020603050405020304" pitchFamily="18" charset="0"/>
                <a:ea typeface="Times New Roman" panose="02020603050405020304" pitchFamily="18" charset="0"/>
              </a:rPr>
              <a:t>İzlem: 6.Ayda,</a:t>
            </a:r>
            <a:endParaRPr lang="tr-TR" sz="1800" dirty="0">
              <a:effectLst/>
              <a:latin typeface="Times New Roman" panose="02020603050405020304" pitchFamily="18" charset="0"/>
              <a:ea typeface="Times New Roman" panose="02020603050405020304" pitchFamily="18" charset="0"/>
            </a:endParaRPr>
          </a:p>
          <a:p>
            <a:r>
              <a:rPr lang="tr-TR" sz="1800" b="1" dirty="0">
                <a:effectLst/>
                <a:latin typeface="Times New Roman" panose="02020603050405020304" pitchFamily="18" charset="0"/>
                <a:cs typeface="Times New Roman" panose="02020603050405020304" pitchFamily="18" charset="0"/>
              </a:rPr>
              <a:t>9.  İzlem: 9.Ayda </a:t>
            </a:r>
            <a:r>
              <a:rPr lang="tr-TR" sz="1800" dirty="0">
                <a:effectLst/>
                <a:latin typeface="Times New Roman" panose="02020603050405020304" pitchFamily="18" charset="0"/>
                <a:cs typeface="Times New Roman" panose="02020603050405020304" pitchFamily="18" charset="0"/>
              </a:rPr>
              <a:t>izlemlerinin yapılması gerekmektedir.</a:t>
            </a:r>
          </a:p>
          <a:p>
            <a:endParaRPr lang="tr-TR" b="1" dirty="0">
              <a:latin typeface="Arial Unicode MS"/>
            </a:endParaRPr>
          </a:p>
          <a:p>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30. İncelenen bebeklerin </a:t>
            </a:r>
            <a:r>
              <a:rPr lang="tr-TR" sz="1800" b="1" i="0" u="sng" strike="noStrike" spc="0" dirty="0">
                <a:effectLst/>
                <a:latin typeface="Times New Roman" panose="02020603050405020304" pitchFamily="18" charset="0"/>
                <a:ea typeface="Arial Unicode MS"/>
                <a:cs typeface="Times New Roman" panose="02020603050405020304" pitchFamily="18" charset="0"/>
              </a:rPr>
              <a:t>hepsinin,</a:t>
            </a:r>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hastanede/doğum sonrasında </a:t>
            </a:r>
            <a:r>
              <a:rPr lang="tr-TR" sz="1800" b="1"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Neonatal</a:t>
            </a:r>
            <a:r>
              <a:rPr lang="tr-TR" sz="1800"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Tarama Programına uygun topuk kanı alınıp alınmadığı sorgulanmış mı?</a:t>
            </a:r>
          </a:p>
          <a:p>
            <a:endParaRPr lang="tr-TR" dirty="0"/>
          </a:p>
        </p:txBody>
      </p:sp>
    </p:spTree>
    <p:extLst>
      <p:ext uri="{BB962C8B-B14F-4D97-AF65-F5344CB8AC3E}">
        <p14:creationId xmlns:p14="http://schemas.microsoft.com/office/powerpoint/2010/main" val="281627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13</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5" name="Metin kutusu 4">
            <a:extLst>
              <a:ext uri="{FF2B5EF4-FFF2-40B4-BE49-F238E27FC236}">
                <a16:creationId xmlns:a16="http://schemas.microsoft.com/office/drawing/2014/main" id="{4A8A4100-3E10-4246-87D3-A798056D9984}"/>
              </a:ext>
            </a:extLst>
          </p:cNvPr>
          <p:cNvSpPr txBox="1"/>
          <p:nvPr/>
        </p:nvSpPr>
        <p:spPr>
          <a:xfrm>
            <a:off x="445001" y="1457776"/>
            <a:ext cx="11273387" cy="3693319"/>
          </a:xfrm>
          <a:prstGeom prst="rect">
            <a:avLst/>
          </a:prstGeom>
          <a:noFill/>
        </p:spPr>
        <p:txBody>
          <a:bodyPr wrap="square" rtlCol="0">
            <a:spAutoFit/>
          </a:bodyPr>
          <a:lstStyle/>
          <a:p>
            <a:pPr indent="-254000" algn="just"/>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31. İncelenen bebeklerin </a:t>
            </a:r>
            <a:r>
              <a:rPr lang="tr-TR" b="1" i="0" u="sng" strike="noStrike" spc="0" dirty="0">
                <a:effectLst/>
                <a:latin typeface="Times New Roman" panose="02020603050405020304" pitchFamily="18" charset="0"/>
                <a:ea typeface="Arial Unicode MS"/>
                <a:cs typeface="Times New Roman" panose="02020603050405020304" pitchFamily="18" charset="0"/>
              </a:rPr>
              <a:t>hepsinin,</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Neonatal</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Tarama Programına uygun topuk kanı,</a:t>
            </a:r>
            <a:r>
              <a:rPr lang="tr-TR" b="1" i="0" u="none" strike="noStrike" spc="0" dirty="0">
                <a:effectLst/>
                <a:latin typeface="Times New Roman" panose="02020603050405020304" pitchFamily="18" charset="0"/>
                <a:ea typeface="Arial Unicode MS"/>
                <a:cs typeface="Times New Roman" panose="02020603050405020304" pitchFamily="18" charset="0"/>
              </a:rPr>
              <a:t> aile hekimliğinde </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alınmış ve ilgili yerlere gönderilmiş mi?</a:t>
            </a:r>
          </a:p>
          <a:p>
            <a:pPr indent="-254000" algn="just"/>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indent="-254000" algn="just"/>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Neonatal</a:t>
            </a:r>
            <a:r>
              <a:rPr lang="tr-TR" dirty="0">
                <a:latin typeface="Times New Roman" panose="02020603050405020304" pitchFamily="18" charset="0"/>
                <a:ea typeface="Times New Roman" panose="02020603050405020304" pitchFamily="18" charset="0"/>
                <a:cs typeface="Times New Roman" panose="02020603050405020304" pitchFamily="18" charset="0"/>
              </a:rPr>
              <a:t> Tarama Programında Numune Alınması </a:t>
            </a:r>
          </a:p>
          <a:p>
            <a:pPr marL="285750" marR="25400" indent="-285750" algn="just">
              <a:buFont typeface="Arial" panose="020B0604020202020204" pitchFamily="34" charset="0"/>
              <a:buChar char="•"/>
            </a:pP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Yenidoğan</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taraması için kan örneği ideal olarak doğumdan sonraki 3-5'inci günlerde alınmalıdır. </a:t>
            </a:r>
          </a:p>
          <a:p>
            <a:pPr marL="285750" marR="25400" indent="-285750" algn="just">
              <a:buFont typeface="Arial" panose="020B0604020202020204" pitchFamily="34" charset="0"/>
              <a:buChar char="•"/>
            </a:pP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Fenilketonüri</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taraması için bebeğin en az 48 saat beslenmiş olması gerekir. Ancak, mümkün olduğunca çok sayıda bebeğe ulaşabilmek için sağlık kurumlarında doğan bebeklerin</a:t>
            </a:r>
            <a:r>
              <a:rPr lang="tr-TR"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sağlık kurumunu terk ettiği son anda</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kan örneği alınmaya çalışılmalı, yeterince beslenmeden kan örneği alınmışsa hastaya ilk hafta içinde en yakın sağlık merkezine başvurarak yeni kan örneği aldırması gerektiği söylenmelidir. Kan alınmadan önce bebeğin</a:t>
            </a:r>
            <a:r>
              <a:rPr lang="tr-TR"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emzirilmesi</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Fenilketonüri</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tanısı açısından önem taşıdığı için, kan örneğinin tercihan bebeğin emzirilmesinden ve bebeğin doğumundan 48-72 saat geçtikten sonra alınması gerekmektedir. Daha önce topuk kanı alınmadıysa, ve topuk kanı bebekten 48-72. saatlerden veya emzirilmeden önce alındıysa topuk kanı mutlaka tekrar alınmalıdır.</a:t>
            </a:r>
          </a:p>
          <a:p>
            <a:endParaRPr lang="tr-TR" dirty="0"/>
          </a:p>
        </p:txBody>
      </p:sp>
    </p:spTree>
    <p:extLst>
      <p:ext uri="{BB962C8B-B14F-4D97-AF65-F5344CB8AC3E}">
        <p14:creationId xmlns:p14="http://schemas.microsoft.com/office/powerpoint/2010/main" val="1256716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14</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4" name="Metin kutusu 3">
            <a:extLst>
              <a:ext uri="{FF2B5EF4-FFF2-40B4-BE49-F238E27FC236}">
                <a16:creationId xmlns:a16="http://schemas.microsoft.com/office/drawing/2014/main" id="{ACC4E4F0-AD96-4F39-9891-25B1FDE9316B}"/>
              </a:ext>
            </a:extLst>
          </p:cNvPr>
          <p:cNvSpPr txBox="1"/>
          <p:nvPr/>
        </p:nvSpPr>
        <p:spPr>
          <a:xfrm>
            <a:off x="192467" y="1263967"/>
            <a:ext cx="11773655" cy="4247317"/>
          </a:xfrm>
          <a:prstGeom prst="rect">
            <a:avLst/>
          </a:prstGeom>
          <a:noFill/>
        </p:spPr>
        <p:txBody>
          <a:bodyPr wrap="square" rtlCol="0">
            <a:spAutoFit/>
          </a:bodyPr>
          <a:lstStyle/>
          <a:p>
            <a:pPr marR="228600" algn="just"/>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32. İncelenen bebeklerin hepsinin İşitme Tarama Testinin yapılıp yapılmadığı sorgulanmış mı?</a:t>
            </a:r>
          </a:p>
          <a:p>
            <a:pPr marR="228600" algn="just"/>
            <a:endPar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228600" algn="just"/>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33. İncelenen bebeklerin </a:t>
            </a:r>
            <a:r>
              <a:rPr lang="tr-TR" b="1" i="0" u="sng" strike="noStrike" spc="0" dirty="0">
                <a:effectLst/>
                <a:latin typeface="Times New Roman" panose="02020603050405020304" pitchFamily="18" charset="0"/>
                <a:ea typeface="Arial Unicode MS"/>
                <a:cs typeface="Times New Roman" panose="02020603050405020304" pitchFamily="18" charset="0"/>
              </a:rPr>
              <a:t>hepsinin</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bebek aşıları uygun periyotlarda yapılmış mı?</a:t>
            </a:r>
          </a:p>
          <a:p>
            <a:pPr marR="228600" algn="just"/>
            <a:endPar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228600" algn="just"/>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34. Mevzuat hükümlerine veya Bakanlık programlarına uygun olarak "Bebeklerde D </a:t>
            </a:r>
            <a:r>
              <a:rPr lang="tr-TR" b="1"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Vit</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Eksikliğinin Önlenmesi ve Kemik Sağlığının Korunması Projesi" kapsamında 0-12 aylık bebeklere D </a:t>
            </a:r>
            <a:r>
              <a:rPr lang="tr-TR" b="1"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Vit</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veriliyor mu?</a:t>
            </a:r>
          </a:p>
          <a:p>
            <a:pPr marR="228600" algn="just"/>
            <a:r>
              <a:rPr lang="tr-TR" dirty="0">
                <a:effectLst/>
                <a:latin typeface="Times New Roman" panose="02020603050405020304" pitchFamily="18" charset="0"/>
                <a:cs typeface="Times New Roman" panose="02020603050405020304" pitchFamily="18" charset="0"/>
              </a:rPr>
              <a:t>Başlama Zamanı ve Süresi; Hayatın</a:t>
            </a:r>
            <a:r>
              <a:rPr lang="tr-TR" i="0" u="none" strike="noStrike" spc="0" dirty="0">
                <a:effectLst/>
                <a:latin typeface="Times New Roman" panose="02020603050405020304" pitchFamily="18" charset="0"/>
                <a:ea typeface="Arial Unicode MS"/>
                <a:cs typeface="Times New Roman" panose="02020603050405020304" pitchFamily="18" charset="0"/>
              </a:rPr>
              <a:t> ilk haftasından</a:t>
            </a:r>
            <a:r>
              <a:rPr lang="tr-TR" dirty="0">
                <a:effectLst/>
                <a:latin typeface="Times New Roman" panose="02020603050405020304" pitchFamily="18" charset="0"/>
                <a:cs typeface="Times New Roman" panose="02020603050405020304" pitchFamily="18" charset="0"/>
              </a:rPr>
              <a:t> itibaren beslenme tarzı ne olursa olsun (</a:t>
            </a:r>
            <a:r>
              <a:rPr lang="tr-TR" dirty="0" err="1">
                <a:effectLst/>
                <a:latin typeface="Times New Roman" panose="02020603050405020304" pitchFamily="18" charset="0"/>
                <a:cs typeface="Times New Roman" panose="02020603050405020304" pitchFamily="18" charset="0"/>
              </a:rPr>
              <a:t>formüla</a:t>
            </a:r>
            <a:r>
              <a:rPr lang="tr-TR" dirty="0">
                <a:effectLst/>
                <a:latin typeface="Times New Roman" panose="02020603050405020304" pitchFamily="18" charset="0"/>
                <a:cs typeface="Times New Roman" panose="02020603050405020304" pitchFamily="18" charset="0"/>
              </a:rPr>
              <a:t> veya anne sütü) tüm bebeklere en az bir yaşına kadar 400ünite/gün (günde 3 damla D </a:t>
            </a:r>
            <a:r>
              <a:rPr lang="tr-TR" dirty="0" err="1">
                <a:effectLst/>
                <a:latin typeface="Times New Roman" panose="02020603050405020304" pitchFamily="18" charset="0"/>
                <a:cs typeface="Times New Roman" panose="02020603050405020304" pitchFamily="18" charset="0"/>
              </a:rPr>
              <a:t>vit</a:t>
            </a:r>
            <a:r>
              <a:rPr lang="tr-TR" dirty="0">
                <a:effectLst/>
                <a:latin typeface="Times New Roman" panose="02020603050405020304" pitchFamily="18" charset="0"/>
                <a:cs typeface="Times New Roman" panose="02020603050405020304" pitchFamily="18" charset="0"/>
              </a:rPr>
              <a:t>) uygulanmalıdır </a:t>
            </a:r>
          </a:p>
          <a:p>
            <a:pPr marR="228600" algn="just"/>
            <a:endParaRPr lang="tr-TR" dirty="0">
              <a:effectLst/>
              <a:latin typeface="Times New Roman" panose="02020603050405020304" pitchFamily="18" charset="0"/>
              <a:cs typeface="Times New Roman" panose="02020603050405020304" pitchFamily="18" charset="0"/>
            </a:endParaRPr>
          </a:p>
          <a:p>
            <a:pPr marR="228600" algn="just"/>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35. Mevzuat hükümlerine veya Bakanlık programlarına uygun olarak</a:t>
            </a:r>
            <a:r>
              <a:rPr lang="tr-TR" b="1" i="0" u="none" strike="noStrike" spc="0" dirty="0">
                <a:effectLst/>
                <a:latin typeface="Times New Roman" panose="02020603050405020304" pitchFamily="18" charset="0"/>
                <a:ea typeface="Arial Unicode MS"/>
                <a:cs typeface="Times New Roman" panose="02020603050405020304" pitchFamily="18" charset="0"/>
              </a:rPr>
              <a:t> Demir</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preparatı dağıtımı yapılıyor mu?</a:t>
            </a:r>
          </a:p>
          <a:p>
            <a:pPr marR="228600" algn="just"/>
            <a:r>
              <a:rPr lang="tr-TR" dirty="0">
                <a:effectLst/>
                <a:latin typeface="Times New Roman" panose="02020603050405020304" pitchFamily="18" charset="0"/>
                <a:cs typeface="Times New Roman" panose="02020603050405020304" pitchFamily="18" charset="0"/>
              </a:rPr>
              <a:t> </a:t>
            </a:r>
            <a:r>
              <a:rPr lang="tr-TR" i="0" u="sng" strike="noStrike" spc="0" dirty="0">
                <a:effectLst/>
                <a:latin typeface="Times New Roman" panose="02020603050405020304" pitchFamily="18" charset="0"/>
                <a:ea typeface="Arial Unicode MS"/>
                <a:cs typeface="Times New Roman" panose="02020603050405020304" pitchFamily="18" charset="0"/>
              </a:rPr>
              <a:t>AÇSAP Genel Müdürlüğünün 2004/21 sayılı genelgesi;</a:t>
            </a:r>
            <a:endParaRPr lang="tr-TR" dirty="0">
              <a:effectLst/>
              <a:latin typeface="Times New Roman" panose="02020603050405020304" pitchFamily="18" charset="0"/>
              <a:cs typeface="Times New Roman" panose="02020603050405020304" pitchFamily="18" charset="0"/>
            </a:endParaRPr>
          </a:p>
          <a:p>
            <a:pPr marR="228600" algn="just"/>
            <a:r>
              <a:rPr lang="tr-TR" dirty="0">
                <a:effectLst/>
                <a:latin typeface="Times New Roman" panose="02020603050405020304" pitchFamily="18" charset="0"/>
                <a:cs typeface="Times New Roman" panose="02020603050405020304" pitchFamily="18" charset="0"/>
              </a:rPr>
              <a:t>Bebeklerin ilk 6 ay anne sütü almasının ve 6. Ayın sonunda uygun ve yeterli miktarda ek besine geçilerek, emzirmenin 2 yaşına kadar sürdürülmesi,</a:t>
            </a:r>
            <a:r>
              <a:rPr lang="tr-TR" i="0" u="none" strike="noStrike" spc="0" dirty="0">
                <a:effectLst/>
                <a:latin typeface="Times New Roman" panose="02020603050405020304" pitchFamily="18" charset="0"/>
                <a:ea typeface="Arial Unicode MS"/>
                <a:cs typeface="Times New Roman" panose="02020603050405020304" pitchFamily="18" charset="0"/>
              </a:rPr>
              <a:t> 4-12 ay arası</a:t>
            </a:r>
            <a:r>
              <a:rPr lang="tr-TR" dirty="0">
                <a:effectLst/>
                <a:latin typeface="Times New Roman" panose="02020603050405020304" pitchFamily="18" charset="0"/>
                <a:cs typeface="Times New Roman" panose="02020603050405020304" pitchFamily="18" charset="0"/>
              </a:rPr>
              <a:t> her bebeğe </a:t>
            </a:r>
            <a:r>
              <a:rPr lang="tr-TR" dirty="0" err="1">
                <a:effectLst/>
                <a:latin typeface="Times New Roman" panose="02020603050405020304" pitchFamily="18" charset="0"/>
                <a:cs typeface="Times New Roman" panose="02020603050405020304" pitchFamily="18" charset="0"/>
              </a:rPr>
              <a:t>proflaktik</a:t>
            </a:r>
            <a:r>
              <a:rPr lang="tr-TR" dirty="0">
                <a:effectLst/>
                <a:latin typeface="Times New Roman" panose="02020603050405020304" pitchFamily="18" charset="0"/>
                <a:cs typeface="Times New Roman" panose="02020603050405020304" pitchFamily="18" charset="0"/>
              </a:rPr>
              <a:t> amaçlı ücretsiz demir desteği sağlanması, 13-24 ay anemisi olan bebeklere demir tedavisi başlanmalıdır.</a:t>
            </a:r>
          </a:p>
          <a:p>
            <a:endParaRPr lang="tr-TR" dirty="0"/>
          </a:p>
        </p:txBody>
      </p:sp>
    </p:spTree>
    <p:extLst>
      <p:ext uri="{BB962C8B-B14F-4D97-AF65-F5344CB8AC3E}">
        <p14:creationId xmlns:p14="http://schemas.microsoft.com/office/powerpoint/2010/main" val="129088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15</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9B7BCC37-A643-4AC1-B811-D78187728E94}"/>
              </a:ext>
            </a:extLst>
          </p:cNvPr>
          <p:cNvSpPr txBox="1"/>
          <p:nvPr/>
        </p:nvSpPr>
        <p:spPr>
          <a:xfrm>
            <a:off x="323557" y="1436715"/>
            <a:ext cx="11642565" cy="3485570"/>
          </a:xfrm>
          <a:prstGeom prst="rect">
            <a:avLst/>
          </a:prstGeom>
          <a:noFill/>
        </p:spPr>
        <p:txBody>
          <a:bodyPr wrap="square" rtlCol="0">
            <a:spAutoFit/>
          </a:bodyPr>
          <a:lstStyle/>
          <a:p>
            <a:pPr marL="215900" indent="-673100" algn="just">
              <a:spcBef>
                <a:spcPts val="900"/>
              </a:spcBef>
              <a:spcAft>
                <a:spcPts val="300"/>
              </a:spcAft>
              <a:tabLst>
                <a:tab pos="238125" algn="l"/>
              </a:tabLst>
            </a:pP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36. Hekimin kendine kayıtlı kişiler arasında kesin verem tanısı konmuş hastalar var mı?</a:t>
            </a:r>
          </a:p>
          <a:p>
            <a:pPr marL="215900" indent="-673100" algn="just">
              <a:spcBef>
                <a:spcPts val="900"/>
              </a:spcBef>
              <a:spcAft>
                <a:spcPts val="300"/>
              </a:spcAft>
              <a:tabLst>
                <a:tab pos="238125" algn="l"/>
              </a:tabLst>
            </a:pP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37. Aşı sonrası istenmeyen yan etki bildirimi yapılıyor mu?</a:t>
            </a:r>
          </a:p>
          <a:p>
            <a:pPr indent="-254000" algn="just"/>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Aşı Sonrası İstenmeyen Etkiler (ASİE) Genelgesi</a:t>
            </a:r>
          </a:p>
          <a:p>
            <a:pPr indent="-254000" algn="just"/>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Lokal şişlik ve kızarıklık ile hafif ateş dışındaki tüm yan etkiler bildirilmelidir.</a:t>
            </a:r>
          </a:p>
          <a:p>
            <a:pPr indent="-254000" algn="just"/>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54000" algn="just"/>
            <a:r>
              <a:rPr lang="tr-TR" b="1" dirty="0">
                <a:latin typeface="Times New Roman" panose="02020603050405020304" pitchFamily="18" charset="0"/>
                <a:ea typeface="Times New Roman" panose="02020603050405020304" pitchFamily="18" charset="0"/>
                <a:cs typeface="Times New Roman" panose="02020603050405020304" pitchFamily="18" charset="0"/>
              </a:rPr>
              <a:t>38. </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Evde bakım (yatağa bağımlı) hastaların periyodik kontrolleri yapılıyor mu?</a:t>
            </a:r>
          </a:p>
          <a:p>
            <a:pPr indent="-673100" algn="just">
              <a:spcBef>
                <a:spcPts val="900"/>
              </a:spcBef>
              <a:spcAft>
                <a:spcPts val="300"/>
              </a:spcAft>
              <a:tabLst>
                <a:tab pos="22860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254000" algn="just"/>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Aile Hekimliği Uygulama Yönetmeliği aile hekiminin görev, yetki ve sorumlulukları</a:t>
            </a:r>
          </a:p>
          <a:p>
            <a:r>
              <a:rPr lang="tr-TR" b="1" dirty="0">
                <a:effectLst/>
                <a:latin typeface="Times New Roman" panose="02020603050405020304" pitchFamily="18" charset="0"/>
                <a:ea typeface="Arial Unicode MS" panose="020B0604020202020204"/>
                <a:cs typeface="Times New Roman" panose="02020603050405020304" pitchFamily="18" charset="0"/>
              </a:rPr>
              <a:t>MADDE 4 -</a:t>
            </a:r>
            <a:r>
              <a:rPr lang="tr-TR" dirty="0">
                <a:effectLst/>
                <a:latin typeface="Times New Roman" panose="02020603050405020304" pitchFamily="18" charset="0"/>
                <a:cs typeface="Times New Roman" panose="02020603050405020304" pitchFamily="18" charset="0"/>
              </a:rPr>
              <a:t> g) Evde takibi zorunlu olan engelli, yaşlı, yatalak ve benzeri durumdaki kendisine kayıtlı kişilere evde veya gezici/yerinde sağlık hizmetlerinin yürütülmesi sırasında kişiye yönelik koruyucu sağlık hizmetleri ile birinci basamak teşhis, tedavi, rehabilitasyon ve danışmanlık hizmetlerini vermek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9308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16</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5F490A11-907C-4783-ACDB-9CFD26FE6D69}"/>
              </a:ext>
            </a:extLst>
          </p:cNvPr>
          <p:cNvSpPr txBox="1"/>
          <p:nvPr/>
        </p:nvSpPr>
        <p:spPr>
          <a:xfrm>
            <a:off x="225083" y="1365702"/>
            <a:ext cx="11361601" cy="3139321"/>
          </a:xfrm>
          <a:prstGeom prst="rect">
            <a:avLst/>
          </a:prstGeom>
          <a:noFill/>
        </p:spPr>
        <p:txBody>
          <a:bodyPr wrap="square" rtlCol="0">
            <a:spAutoFit/>
          </a:bodyPr>
          <a:lstStyle/>
          <a:p>
            <a:pPr algn="just">
              <a:tabLst>
                <a:tab pos="234950" algn="l"/>
              </a:tabLst>
            </a:pPr>
            <a:r>
              <a:rPr lang="tr-TR" b="1" dirty="0">
                <a:effectLst/>
                <a:latin typeface="Times New Roman" panose="02020603050405020304" pitchFamily="18" charset="0"/>
                <a:cs typeface="Times New Roman" panose="02020603050405020304" pitchFamily="18" charset="0"/>
              </a:rPr>
              <a:t>39.  </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Seçilen kişilerin </a:t>
            </a:r>
            <a:r>
              <a:rPr lang="tr-TR" b="1" i="0" u="sng" strike="noStrike" spc="0" dirty="0">
                <a:effectLst/>
                <a:latin typeface="Times New Roman" panose="02020603050405020304" pitchFamily="18" charset="0"/>
                <a:ea typeface="Arial Unicode MS" panose="020B0604020202020204"/>
                <a:cs typeface="Times New Roman" panose="02020603050405020304" pitchFamily="18" charset="0"/>
              </a:rPr>
              <a:t>hepsinin</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sağlık kayıtları mevcut mu?</a:t>
            </a:r>
          </a:p>
          <a:p>
            <a:pPr algn="just">
              <a:tabLst>
                <a:tab pos="234950" algn="l"/>
              </a:tabLst>
            </a:pPr>
            <a:endPar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234950" algn="l"/>
              </a:tabLst>
            </a:pPr>
            <a:r>
              <a:rPr lang="tr-TR" b="1" dirty="0">
                <a:effectLst/>
                <a:latin typeface="Times New Roman" panose="02020603050405020304" pitchFamily="18" charset="0"/>
                <a:cs typeface="Times New Roman" panose="02020603050405020304" pitchFamily="18" charset="0"/>
              </a:rPr>
              <a:t>40. </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Seçilen kişilerin </a:t>
            </a:r>
            <a:r>
              <a:rPr lang="tr-TR" b="1" i="0" u="sng" strike="noStrike" spc="0" dirty="0">
                <a:effectLst/>
                <a:latin typeface="Times New Roman" panose="02020603050405020304" pitchFamily="18" charset="0"/>
                <a:ea typeface="Arial Unicode MS" panose="020B0604020202020204"/>
                <a:cs typeface="Times New Roman" panose="02020603050405020304" pitchFamily="18" charset="0"/>
              </a:rPr>
              <a:t>hepsinin</a:t>
            </a:r>
            <a:r>
              <a:rPr lang="tr-TR" b="1"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sağlık kayıtları, yılda en az bir defa değerlendirilerek güncellenmiş mi?</a:t>
            </a:r>
          </a:p>
          <a:p>
            <a:pPr marL="457200">
              <a:lnSpc>
                <a:spcPct val="150000"/>
              </a:lnSpc>
            </a:pPr>
            <a:r>
              <a:rPr lang="tr-TR" b="1" dirty="0">
                <a:effectLst/>
                <a:latin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Aile Hekimliği Uygulama Yönetmeliği aile hekiminin görev, yetki ve sorumlulukları </a:t>
            </a:r>
          </a:p>
          <a:p>
            <a:pPr algn="just">
              <a:lnSpc>
                <a:spcPct val="150000"/>
              </a:lnSpc>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MADDE4-</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ı) Verdiği hizmetlerle ilgili olarak sağlık kayıtlarını tutmak ve gerekli bildirimleri yapmak.</a:t>
            </a:r>
          </a:p>
          <a:p>
            <a:pPr marR="50800" algn="just"/>
            <a:r>
              <a:rPr lang="tr-TR" dirty="0">
                <a:effectLst/>
                <a:latin typeface="Times New Roman" panose="02020603050405020304" pitchFamily="18" charset="0"/>
                <a:cs typeface="Times New Roman" panose="02020603050405020304" pitchFamily="18" charset="0"/>
              </a:rPr>
              <a:t>                  i) Kendisine kayıtlı kişileri yılda en az bir defa değerlendirerek sağlık kayıtlarını güncellemek. </a:t>
            </a:r>
          </a:p>
          <a:p>
            <a:pPr marR="50800" algn="just">
              <a:tabLst>
                <a:tab pos="225425" algn="l"/>
              </a:tabLst>
            </a:pPr>
            <a:r>
              <a:rPr lang="tr-TR" b="1" dirty="0">
                <a:effectLst/>
                <a:latin typeface="Times New Roman" panose="02020603050405020304" pitchFamily="18" charset="0"/>
                <a:cs typeface="Times New Roman" panose="02020603050405020304" pitchFamily="18" charset="0"/>
              </a:rPr>
              <a:t> </a:t>
            </a:r>
            <a:endParaRPr lang="tr-TR" dirty="0">
              <a:effectLst/>
              <a:latin typeface="Times New Roman" panose="02020603050405020304" pitchFamily="18" charset="0"/>
              <a:cs typeface="Times New Roman" panose="02020603050405020304" pitchFamily="18" charset="0"/>
            </a:endParaRPr>
          </a:p>
          <a:p>
            <a:pPr marR="50800" algn="just">
              <a:tabLst>
                <a:tab pos="228600" algn="l"/>
              </a:tabLst>
            </a:pPr>
            <a:r>
              <a:rPr lang="tr-TR" b="1" dirty="0">
                <a:effectLst/>
                <a:latin typeface="Times New Roman" panose="02020603050405020304" pitchFamily="18" charset="0"/>
                <a:cs typeface="Times New Roman" panose="02020603050405020304" pitchFamily="18" charset="0"/>
              </a:rPr>
              <a:t>41</a:t>
            </a:r>
            <a:r>
              <a:rPr lang="tr-TR" dirty="0">
                <a:effectLst/>
                <a:latin typeface="Times New Roman" panose="02020603050405020304" pitchFamily="18" charset="0"/>
                <a:cs typeface="Times New Roman" panose="02020603050405020304" pitchFamily="18" charset="0"/>
              </a:rPr>
              <a:t>.</a:t>
            </a:r>
            <a:r>
              <a:rPr lang="tr-TR" b="1" dirty="0">
                <a:effectLst/>
                <a:latin typeface="Times New Roman" panose="02020603050405020304" pitchFamily="18" charset="0"/>
                <a:cs typeface="Times New Roman" panose="02020603050405020304" pitchFamily="18" charset="0"/>
              </a:rPr>
              <a:t>Denetim sırasında tespit edilen aile hekimliği mevzuatına aykırı bir diğer durum veya başka bir eksiklik var mı?</a:t>
            </a:r>
          </a:p>
          <a:p>
            <a:endParaRPr lang="tr-TR" dirty="0"/>
          </a:p>
        </p:txBody>
      </p:sp>
    </p:spTree>
    <p:extLst>
      <p:ext uri="{BB962C8B-B14F-4D97-AF65-F5344CB8AC3E}">
        <p14:creationId xmlns:p14="http://schemas.microsoft.com/office/powerpoint/2010/main" val="1887676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17</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5" name="Metin kutusu 4">
            <a:extLst>
              <a:ext uri="{FF2B5EF4-FFF2-40B4-BE49-F238E27FC236}">
                <a16:creationId xmlns:a16="http://schemas.microsoft.com/office/drawing/2014/main" id="{9F85869C-9435-47EF-BC0E-BF339437C067}"/>
              </a:ext>
            </a:extLst>
          </p:cNvPr>
          <p:cNvSpPr txBox="1"/>
          <p:nvPr/>
        </p:nvSpPr>
        <p:spPr>
          <a:xfrm>
            <a:off x="6667500" y="4952999"/>
            <a:ext cx="4248149" cy="646331"/>
          </a:xfrm>
          <a:prstGeom prst="rect">
            <a:avLst/>
          </a:prstGeom>
          <a:noFill/>
        </p:spPr>
        <p:txBody>
          <a:bodyPr wrap="square" rtlCol="0">
            <a:spAutoFit/>
          </a:bodyPr>
          <a:lstStyle/>
          <a:p>
            <a:r>
              <a:rPr lang="tr-TR" sz="3600" i="1" dirty="0">
                <a:latin typeface="Comic Sans MS" panose="030F0702030302020204" pitchFamily="66" charset="0"/>
              </a:rPr>
              <a:t>TEŞEKKÜRLER…</a:t>
            </a:r>
          </a:p>
        </p:txBody>
      </p:sp>
    </p:spTree>
    <p:extLst>
      <p:ext uri="{BB962C8B-B14F-4D97-AF65-F5344CB8AC3E}">
        <p14:creationId xmlns:p14="http://schemas.microsoft.com/office/powerpoint/2010/main" val="428696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2</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C8F7C268-F720-4204-A61B-E5E4018BED51}"/>
              </a:ext>
            </a:extLst>
          </p:cNvPr>
          <p:cNvSpPr txBox="1"/>
          <p:nvPr/>
        </p:nvSpPr>
        <p:spPr>
          <a:xfrm>
            <a:off x="861540" y="1067369"/>
            <a:ext cx="7018103" cy="869469"/>
          </a:xfrm>
          <a:prstGeom prst="rect">
            <a:avLst/>
          </a:prstGeom>
          <a:noFill/>
        </p:spPr>
        <p:txBody>
          <a:bodyPr wrap="square" rtlCol="0">
            <a:spAutoFit/>
          </a:bodyPr>
          <a:lstStyle/>
          <a:p>
            <a:pPr algn="just">
              <a:lnSpc>
                <a:spcPts val="3890"/>
              </a:lnSpc>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EK-2 Aile Hekimliği Birimi İzleme Değerlendirme Formu</a:t>
            </a:r>
          </a:p>
          <a:p>
            <a:endParaRPr lang="tr-TR" dirty="0"/>
          </a:p>
        </p:txBody>
      </p:sp>
      <p:sp>
        <p:nvSpPr>
          <p:cNvPr id="4" name="Metin kutusu 3">
            <a:extLst>
              <a:ext uri="{FF2B5EF4-FFF2-40B4-BE49-F238E27FC236}">
                <a16:creationId xmlns:a16="http://schemas.microsoft.com/office/drawing/2014/main" id="{B88D5871-52BE-4C58-B3B6-5A9904BDBD63}"/>
              </a:ext>
            </a:extLst>
          </p:cNvPr>
          <p:cNvSpPr txBox="1"/>
          <p:nvPr/>
        </p:nvSpPr>
        <p:spPr>
          <a:xfrm>
            <a:off x="279731" y="1748977"/>
            <a:ext cx="11650033" cy="2308324"/>
          </a:xfrm>
          <a:prstGeom prst="rect">
            <a:avLst/>
          </a:prstGeom>
          <a:noFill/>
        </p:spPr>
        <p:txBody>
          <a:bodyPr wrap="square" rtlCol="0">
            <a:spAutoFit/>
          </a:bodyPr>
          <a:lstStyle/>
          <a:p>
            <a:pPr marL="342900" indent="-342900" algn="l">
              <a:buAutoNum type="arabicPeriod"/>
            </a:pPr>
            <a:r>
              <a:rPr lang="tr-TR" sz="1800" b="1" dirty="0">
                <a:effectLst/>
                <a:latin typeface="Times New Roman" panose="02020603050405020304" pitchFamily="18" charset="0"/>
                <a:cs typeface="Times New Roman" panose="02020603050405020304" pitchFamily="18" charset="0"/>
              </a:rPr>
              <a:t>Muayene odasının girişinde bulunan tabela, tabela yönetmeliğine uygun mu?</a:t>
            </a:r>
          </a:p>
          <a:p>
            <a:pPr marR="1371600" indent="-254000" algn="just"/>
            <a:r>
              <a:rPr lang="tr-TR" sz="1800" dirty="0">
                <a:effectLst/>
                <a:latin typeface="Times New Roman" panose="02020603050405020304" pitchFamily="18" charset="0"/>
                <a:ea typeface="Times New Roman" panose="02020603050405020304" pitchFamily="18" charset="0"/>
              </a:rPr>
              <a:t>Aile Sağlığı Merkezi Tabelaları ile Aile Hekimlerinin Kaşelerine İlişkin Usul ve Esaslar</a:t>
            </a:r>
          </a:p>
          <a:p>
            <a:pPr marL="31750" marR="1371600" indent="-285750" algn="just">
              <a:buFont typeface="Arial" panose="020B0604020202020204" pitchFamily="34" charset="0"/>
              <a:buChar char="•"/>
            </a:pPr>
            <a:r>
              <a:rPr lang="tr-TR" sz="1800" b="0" i="0" u="none" strike="noStrike" baseline="0" dirty="0">
                <a:solidFill>
                  <a:srgbClr val="000000"/>
                </a:solidFill>
                <a:latin typeface="Times New Roman" panose="02020603050405020304" pitchFamily="18" charset="0"/>
                <a:cs typeface="Times New Roman" panose="02020603050405020304" pitchFamily="18" charset="0"/>
              </a:rPr>
              <a:t>25x40 cm olmalıdır. </a:t>
            </a:r>
          </a:p>
          <a:p>
            <a:pPr marL="31750" marR="1371600" indent="-285750" algn="just">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Yazı karakterleri beyaz zeminde siyah renkte olmalı,</a:t>
            </a:r>
          </a:p>
          <a:p>
            <a:pPr marL="31750" marR="1371600" indent="-285750" algn="just">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 AH ve ASÇ adı, soyadı, unvanı, aile hekimliği biriminin adı ve telefon numarası eklenmelidir. </a:t>
            </a:r>
          </a:p>
          <a:p>
            <a:pPr marL="31750" marR="1371600" indent="-285750" algn="just">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AH isterse cep telefonu numarasını da ekleyebilir.</a:t>
            </a:r>
          </a:p>
          <a:p>
            <a:pPr marL="31750" marR="1371600" indent="-285750" algn="just">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 İç tabela yerden 160 cm. yükseklikte ve kullanılan odanın giriş kapısının sağ tarafına asılmalıdır. </a:t>
            </a:r>
            <a:endParaRPr lang="tr-TR" sz="1800" dirty="0">
              <a:effectLst/>
              <a:latin typeface="Times New Roman" panose="02020603050405020304" pitchFamily="18" charset="0"/>
              <a:ea typeface="Times New Roman" panose="02020603050405020304" pitchFamily="18" charset="0"/>
            </a:endParaRPr>
          </a:p>
          <a:p>
            <a:pPr marL="342900" indent="-342900" algn="l">
              <a:buAutoNum type="arabicPeriod"/>
            </a:pPr>
            <a:endParaRPr lang="tr-TR" sz="1800" b="1" dirty="0">
              <a:effectLst/>
              <a:latin typeface="Times New Roman" panose="02020603050405020304" pitchFamily="18" charset="0"/>
              <a:cs typeface="Times New Roman" panose="02020603050405020304" pitchFamily="18" charset="0"/>
            </a:endParaRPr>
          </a:p>
        </p:txBody>
      </p:sp>
      <p:pic>
        <p:nvPicPr>
          <p:cNvPr id="10" name="Picture 2">
            <a:extLst>
              <a:ext uri="{FF2B5EF4-FFF2-40B4-BE49-F238E27FC236}">
                <a16:creationId xmlns:a16="http://schemas.microsoft.com/office/drawing/2014/main" id="{3AEF974B-784C-4DA9-886C-14D726D85FA0}"/>
              </a:ext>
            </a:extLst>
          </p:cNvPr>
          <p:cNvPicPr/>
          <p:nvPr/>
        </p:nvPicPr>
        <p:blipFill rotWithShape="1">
          <a:blip r:embed="rId6">
            <a:extLst>
              <a:ext uri="{28A0092B-C50C-407E-A947-70E740481C1C}">
                <a14:useLocalDpi xmlns:a14="http://schemas.microsoft.com/office/drawing/2010/main" val="0"/>
              </a:ext>
            </a:extLst>
          </a:blip>
          <a:srcRect l="9926" t="16101" r="1242"/>
          <a:stretch/>
        </p:blipFill>
        <p:spPr bwMode="auto">
          <a:xfrm>
            <a:off x="2833511" y="3929545"/>
            <a:ext cx="5305778" cy="2178449"/>
          </a:xfrm>
          <a:prstGeom prst="rect">
            <a:avLst/>
          </a:prstGeom>
          <a:noFill/>
          <a:ln>
            <a:noFill/>
          </a:ln>
        </p:spPr>
      </p:pic>
    </p:spTree>
    <p:extLst>
      <p:ext uri="{BB962C8B-B14F-4D97-AF65-F5344CB8AC3E}">
        <p14:creationId xmlns:p14="http://schemas.microsoft.com/office/powerpoint/2010/main" val="94797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3</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4" name="Metin kutusu 3">
            <a:extLst>
              <a:ext uri="{FF2B5EF4-FFF2-40B4-BE49-F238E27FC236}">
                <a16:creationId xmlns:a16="http://schemas.microsoft.com/office/drawing/2014/main" id="{B88D5871-52BE-4C58-B3B6-5A9904BDBD63}"/>
              </a:ext>
            </a:extLst>
          </p:cNvPr>
          <p:cNvSpPr txBox="1"/>
          <p:nvPr/>
        </p:nvSpPr>
        <p:spPr>
          <a:xfrm>
            <a:off x="279731" y="1436715"/>
            <a:ext cx="11650033" cy="5078313"/>
          </a:xfrm>
          <a:prstGeom prst="rect">
            <a:avLst/>
          </a:prstGeom>
          <a:noFill/>
        </p:spPr>
        <p:txBody>
          <a:bodyPr wrap="square" rtlCol="0">
            <a:spAutoFit/>
          </a:bodyPr>
          <a:lstStyle/>
          <a:p>
            <a:pPr marL="342900" indent="-342900" algn="l">
              <a:buAutoNum type="arabicPeriod" startAt="2"/>
            </a:pPr>
            <a:r>
              <a:rPr lang="tr-TR" sz="1800" b="1" dirty="0">
                <a:effectLst/>
                <a:latin typeface="Times New Roman" panose="02020603050405020304" pitchFamily="18" charset="0"/>
                <a:cs typeface="Times New Roman" panose="02020603050405020304" pitchFamily="18" charset="0"/>
              </a:rPr>
              <a:t>Aile Hekiminin </a:t>
            </a:r>
            <a:r>
              <a:rPr lang="tr-TR" b="1" dirty="0">
                <a:latin typeface="Times New Roman" panose="02020603050405020304" pitchFamily="18" charset="0"/>
                <a:cs typeface="Times New Roman" panose="02020603050405020304" pitchFamily="18" charset="0"/>
              </a:rPr>
              <a:t>haftalık çalışma planı(</a:t>
            </a:r>
            <a:r>
              <a:rPr lang="tr-TR" sz="1600" b="1" i="1" dirty="0">
                <a:latin typeface="Times New Roman" panose="02020603050405020304" pitchFamily="18" charset="0"/>
                <a:cs typeface="Times New Roman" panose="02020603050405020304" pitchFamily="18" charset="0"/>
              </a:rPr>
              <a:t>çalışma saati, poliklinik saati, gezici/yerinde hizmet gün/saati </a:t>
            </a:r>
            <a:r>
              <a:rPr lang="tr-TR" sz="1600" b="1" i="1" dirty="0" err="1">
                <a:latin typeface="Times New Roman" panose="02020603050405020304" pitchFamily="18" charset="0"/>
                <a:cs typeface="Times New Roman" panose="02020603050405020304" pitchFamily="18" charset="0"/>
              </a:rPr>
              <a:t>vb</a:t>
            </a:r>
            <a:r>
              <a:rPr lang="tr-TR" b="1" dirty="0">
                <a:latin typeface="Times New Roman" panose="02020603050405020304" pitchFamily="18" charset="0"/>
                <a:cs typeface="Times New Roman" panose="02020603050405020304" pitchFamily="18" charset="0"/>
              </a:rPr>
              <a:t>)m</a:t>
            </a:r>
            <a:r>
              <a:rPr lang="tr-TR" sz="1800" b="1" dirty="0">
                <a:effectLst/>
                <a:latin typeface="Times New Roman" panose="02020603050405020304" pitchFamily="18" charset="0"/>
                <a:cs typeface="Times New Roman" panose="02020603050405020304" pitchFamily="18" charset="0"/>
              </a:rPr>
              <a:t>uayene odasının kapı girişinde asılı mı?</a:t>
            </a:r>
          </a:p>
          <a:p>
            <a:pPr marL="285750" indent="-285750" algn="l">
              <a:buFont typeface="Arial" panose="020B0604020202020204" pitchFamily="34" charset="0"/>
              <a:buChar char="•"/>
            </a:pPr>
            <a:r>
              <a:rPr lang="tr-TR" sz="1800" b="0" i="0" u="none" strike="noStrike" baseline="0" dirty="0">
                <a:solidFill>
                  <a:srgbClr val="000000"/>
                </a:solidFill>
                <a:latin typeface="Times New Roman" panose="02020603050405020304" pitchFamily="18" charset="0"/>
                <a:cs typeface="Times New Roman" panose="02020603050405020304" pitchFamily="18" charset="0"/>
              </a:rPr>
              <a:t>25x40 cm olmalıdır. </a:t>
            </a:r>
          </a:p>
          <a:p>
            <a:pPr marL="285750" indent="-285750">
              <a:buFont typeface="Arial" panose="020B0604020202020204" pitchFamily="34" charset="0"/>
              <a:buChar char="•"/>
            </a:pPr>
            <a:r>
              <a:rPr lang="tr-TR" sz="1800" b="0" i="0" u="none" strike="noStrike" baseline="0" dirty="0">
                <a:solidFill>
                  <a:srgbClr val="000000"/>
                </a:solidFill>
                <a:latin typeface="Times New Roman" panose="02020603050405020304" pitchFamily="18" charset="0"/>
                <a:cs typeface="Times New Roman" panose="02020603050405020304" pitchFamily="18" charset="0"/>
              </a:rPr>
              <a:t>Tabeladaki yazılar aynı büyüklükte ve karakterde olmalıdır.</a:t>
            </a:r>
          </a:p>
          <a:p>
            <a:pPr marL="285750" indent="-285750">
              <a:buFont typeface="Arial" panose="020B0604020202020204" pitchFamily="34" charset="0"/>
              <a:buChar char="•"/>
            </a:pPr>
            <a:r>
              <a:rPr lang="tr-TR" dirty="0">
                <a:solidFill>
                  <a:srgbClr val="000000"/>
                </a:solidFill>
                <a:latin typeface="Times New Roman" panose="02020603050405020304" pitchFamily="18" charset="0"/>
                <a:cs typeface="Times New Roman" panose="02020603050405020304" pitchFamily="18" charset="0"/>
              </a:rPr>
              <a:t>B</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eyaz zemin üzerine siyah renkte olmalıdır. </a:t>
            </a:r>
          </a:p>
          <a:p>
            <a:pPr marL="285750" indent="-285750">
              <a:buFont typeface="Arial" panose="020B0604020202020204" pitchFamily="34" charset="0"/>
              <a:buChar char="•"/>
            </a:pPr>
            <a:r>
              <a:rPr lang="tr-TR" sz="1800" b="0" i="0" u="none" strike="noStrike" baseline="0" dirty="0">
                <a:solidFill>
                  <a:srgbClr val="000000"/>
                </a:solidFill>
                <a:latin typeface="Times New Roman" panose="02020603050405020304" pitchFamily="18" charset="0"/>
                <a:cs typeface="Times New Roman" panose="02020603050405020304" pitchFamily="18" charset="0"/>
              </a:rPr>
              <a:t>Aile sağlığı merkezinde çalışan aile hekimlerinin adı, soyadı,</a:t>
            </a:r>
          </a:p>
          <a:p>
            <a:pPr marL="285750" indent="-285750">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Aile hekiminin çalışma planını göstermelidir. </a:t>
            </a:r>
          </a:p>
          <a:p>
            <a:pPr marL="285750" indent="-285750">
              <a:buFont typeface="Arial" panose="020B0604020202020204" pitchFamily="34" charset="0"/>
              <a:buChar char="•"/>
            </a:pPr>
            <a:r>
              <a:rPr lang="tr-TR" sz="1800" dirty="0">
                <a:solidFill>
                  <a:srgbClr val="000000"/>
                </a:solidFill>
                <a:effectLst/>
                <a:latin typeface="Times New Roman" panose="02020603050405020304" pitchFamily="18" charset="0"/>
                <a:cs typeface="Times New Roman" panose="02020603050405020304" pitchFamily="18" charset="0"/>
              </a:rPr>
              <a:t>Aile hekimi tabelasının altına veya kapısına asılmalıdır.</a:t>
            </a:r>
          </a:p>
          <a:p>
            <a:pPr marL="285750" indent="-285750">
              <a:buFont typeface="Arial" panose="020B0604020202020204" pitchFamily="34" charset="0"/>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Tabela üzerine yazılan yazılar silinebilir mahiyette olmalıdır.</a:t>
            </a:r>
          </a:p>
          <a:p>
            <a:pPr marL="285750" indent="-285750">
              <a:buFont typeface="Arial" panose="020B0604020202020204" pitchFamily="34" charset="0"/>
              <a:buChar char="•"/>
            </a:pPr>
            <a:endParaRPr lang="tr-TR" sz="18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tr-TR" dirty="0"/>
          </a:p>
        </p:txBody>
      </p:sp>
      <p:graphicFrame>
        <p:nvGraphicFramePr>
          <p:cNvPr id="2" name="Tablo 1">
            <a:extLst>
              <a:ext uri="{FF2B5EF4-FFF2-40B4-BE49-F238E27FC236}">
                <a16:creationId xmlns:a16="http://schemas.microsoft.com/office/drawing/2014/main" id="{88885903-CE20-43FE-8D6B-9F81BB03BCE4}"/>
              </a:ext>
            </a:extLst>
          </p:cNvPr>
          <p:cNvGraphicFramePr>
            <a:graphicFrameLocks noGrp="1"/>
          </p:cNvGraphicFramePr>
          <p:nvPr>
            <p:extLst>
              <p:ext uri="{D42A27DB-BD31-4B8C-83A1-F6EECF244321}">
                <p14:modId xmlns:p14="http://schemas.microsoft.com/office/powerpoint/2010/main" val="1756393173"/>
              </p:ext>
            </p:extLst>
          </p:nvPr>
        </p:nvGraphicFramePr>
        <p:xfrm>
          <a:off x="6317646" y="3725085"/>
          <a:ext cx="5531454" cy="2631265"/>
        </p:xfrm>
        <a:graphic>
          <a:graphicData uri="http://schemas.openxmlformats.org/drawingml/2006/table">
            <a:tbl>
              <a:tblPr firstRow="1" firstCol="1" bandRow="1"/>
              <a:tblGrid>
                <a:gridCol w="1751378">
                  <a:extLst>
                    <a:ext uri="{9D8B030D-6E8A-4147-A177-3AD203B41FA5}">
                      <a16:colId xmlns:a16="http://schemas.microsoft.com/office/drawing/2014/main" val="915485691"/>
                    </a:ext>
                  </a:extLst>
                </a:gridCol>
                <a:gridCol w="1889761">
                  <a:extLst>
                    <a:ext uri="{9D8B030D-6E8A-4147-A177-3AD203B41FA5}">
                      <a16:colId xmlns:a16="http://schemas.microsoft.com/office/drawing/2014/main" val="2528350543"/>
                    </a:ext>
                  </a:extLst>
                </a:gridCol>
                <a:gridCol w="1890315">
                  <a:extLst>
                    <a:ext uri="{9D8B030D-6E8A-4147-A177-3AD203B41FA5}">
                      <a16:colId xmlns:a16="http://schemas.microsoft.com/office/drawing/2014/main" val="430836073"/>
                    </a:ext>
                  </a:extLst>
                </a:gridCol>
              </a:tblGrid>
              <a:tr h="393536">
                <a:tc gridSpan="3">
                  <a:txBody>
                    <a:bodyPr/>
                    <a:lstStyle/>
                    <a:p>
                      <a:pPr indent="-673100" algn="ctr">
                        <a:spcBef>
                          <a:spcPts val="900"/>
                        </a:spcBef>
                        <a:spcAft>
                          <a:spcPts val="300"/>
                        </a:spcAft>
                        <a:tabLst>
                          <a:tab pos="225425" algn="l"/>
                        </a:tabLst>
                      </a:pPr>
                      <a:r>
                        <a:rPr lang="tr-TR" sz="1000" b="1" dirty="0">
                          <a:effectLst/>
                          <a:latin typeface="Times New Roman" panose="02020603050405020304" pitchFamily="18" charset="0"/>
                          <a:ea typeface="Times New Roman" panose="02020603050405020304" pitchFamily="18" charset="0"/>
                        </a:rPr>
                        <a:t>ÇALIŞMA PLANI</a:t>
                      </a:r>
                      <a:endParaRPr lang="tr-TR" sz="1050" dirty="0">
                        <a:effectLst/>
                        <a:latin typeface="Times New Roman" panose="02020603050405020304" pitchFamily="18" charset="0"/>
                        <a:ea typeface="Times New Roman" panose="02020603050405020304" pitchFamily="18" charset="0"/>
                      </a:endParaRPr>
                    </a:p>
                    <a:p>
                      <a:pPr indent="-673100" algn="ctr">
                        <a:spcBef>
                          <a:spcPts val="900"/>
                        </a:spcBef>
                        <a:spcAft>
                          <a:spcPts val="300"/>
                        </a:spcAft>
                        <a:tabLst>
                          <a:tab pos="225425" algn="l"/>
                        </a:tabLst>
                      </a:pPr>
                      <a:r>
                        <a:rPr lang="tr-TR" sz="1000" b="1" dirty="0">
                          <a:effectLst/>
                          <a:latin typeface="Times New Roman" panose="02020603050405020304" pitchFamily="18" charset="0"/>
                          <a:ea typeface="Times New Roman" panose="02020603050405020304" pitchFamily="18" charset="0"/>
                        </a:rPr>
                        <a:t>Dr. Misal ÖRNEK</a:t>
                      </a:r>
                      <a:endParaRPr lang="tr-TR"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40535354"/>
                  </a:ext>
                </a:extLst>
              </a:tr>
              <a:tr h="190973">
                <a:tc>
                  <a:txBody>
                    <a:bodyPr/>
                    <a:lstStyle/>
                    <a:p>
                      <a:pPr indent="-673100">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GÜNLER</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SAATLER (SABAH)</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SAATLER (AKŞAM)</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560359"/>
                  </a:ext>
                </a:extLst>
              </a:tr>
              <a:tr h="190973">
                <a:tc>
                  <a:txBody>
                    <a:bodyPr/>
                    <a:lstStyle/>
                    <a:p>
                      <a:pPr indent="-673100">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PAZARTESİ</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08:00-12:00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13:00-17:00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036107"/>
                  </a:ext>
                </a:extLst>
              </a:tr>
              <a:tr h="393536">
                <a:tc>
                  <a:txBody>
                    <a:bodyPr/>
                    <a:lstStyle/>
                    <a:p>
                      <a:pPr indent="-673100">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SALI</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08:00-12:00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13:00-17:00</a:t>
                      </a:r>
                      <a:endParaRPr lang="tr-TR" sz="1050">
                        <a:effectLst/>
                        <a:latin typeface="Times New Roman" panose="02020603050405020304" pitchFamily="18" charset="0"/>
                        <a:ea typeface="Times New Roman" panose="02020603050405020304" pitchFamily="18" charset="0"/>
                      </a:endParaRPr>
                    </a:p>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(GEZİCİ HİZMET)</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665534"/>
                  </a:ext>
                </a:extLst>
              </a:tr>
              <a:tr h="190973">
                <a:tc>
                  <a:txBody>
                    <a:bodyPr/>
                    <a:lstStyle/>
                    <a:p>
                      <a:pPr indent="-673100">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ÇARŞAMBA</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09:00-12:00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dirty="0">
                          <a:effectLst/>
                          <a:latin typeface="Times New Roman" panose="02020603050405020304" pitchFamily="18" charset="0"/>
                          <a:ea typeface="Times New Roman" panose="02020603050405020304" pitchFamily="18" charset="0"/>
                        </a:rPr>
                        <a:t>13:00-1800</a:t>
                      </a:r>
                      <a:endParaRPr lang="tr-TR"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2721468"/>
                  </a:ext>
                </a:extLst>
              </a:tr>
              <a:tr h="393536">
                <a:tc>
                  <a:txBody>
                    <a:bodyPr/>
                    <a:lstStyle/>
                    <a:p>
                      <a:pPr indent="-673100">
                        <a:spcBef>
                          <a:spcPts val="900"/>
                        </a:spcBef>
                        <a:spcAft>
                          <a:spcPts val="300"/>
                        </a:spcAft>
                        <a:tabLst>
                          <a:tab pos="225425" algn="l"/>
                        </a:tabLst>
                      </a:pPr>
                      <a:r>
                        <a:rPr lang="tr-TR" sz="1000" b="1" dirty="0">
                          <a:effectLst/>
                          <a:latin typeface="Times New Roman" panose="02020603050405020304" pitchFamily="18" charset="0"/>
                          <a:ea typeface="Times New Roman" panose="02020603050405020304" pitchFamily="18" charset="0"/>
                        </a:rPr>
                        <a:t>PERŞEMBE</a:t>
                      </a:r>
                      <a:endParaRPr lang="tr-TR"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03:00-12:00</a:t>
                      </a:r>
                      <a:endParaRPr lang="tr-TR" sz="1050">
                        <a:effectLst/>
                        <a:latin typeface="Times New Roman" panose="02020603050405020304" pitchFamily="18" charset="0"/>
                        <a:ea typeface="Times New Roman" panose="02020603050405020304" pitchFamily="18" charset="0"/>
                      </a:endParaRPr>
                    </a:p>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(YERİNDE HİZMET)</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13:00-17.00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5981687"/>
                  </a:ext>
                </a:extLst>
              </a:tr>
              <a:tr h="190973">
                <a:tc>
                  <a:txBody>
                    <a:bodyPr/>
                    <a:lstStyle/>
                    <a:p>
                      <a:pPr indent="-673100">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CUMA</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09:00-13:00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14:00-17:00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609286"/>
                  </a:ext>
                </a:extLst>
              </a:tr>
              <a:tr h="190973">
                <a:tc>
                  <a:txBody>
                    <a:bodyPr/>
                    <a:lstStyle/>
                    <a:p>
                      <a:pPr indent="-673100">
                        <a:spcBef>
                          <a:spcPts val="900"/>
                        </a:spcBef>
                        <a:spcAft>
                          <a:spcPts val="300"/>
                        </a:spcAft>
                        <a:tabLst>
                          <a:tab pos="225425" algn="l"/>
                        </a:tabLst>
                      </a:pPr>
                      <a:r>
                        <a:rPr lang="tr-TR" sz="1000" b="1">
                          <a:effectLst/>
                          <a:latin typeface="Times New Roman" panose="02020603050405020304" pitchFamily="18" charset="0"/>
                          <a:ea typeface="Times New Roman" panose="02020603050405020304" pitchFamily="18" charset="0"/>
                        </a:rPr>
                        <a:t>CUMARTESİ</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08:00-10:00</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73100" algn="ctr">
                        <a:spcBef>
                          <a:spcPts val="900"/>
                        </a:spcBef>
                        <a:spcAft>
                          <a:spcPts val="300"/>
                        </a:spcAft>
                        <a:tabLst>
                          <a:tab pos="225425" algn="l"/>
                        </a:tabLst>
                      </a:pPr>
                      <a:r>
                        <a:rPr lang="tr-TR" sz="1000">
                          <a:effectLst/>
                          <a:latin typeface="Times New Roman" panose="02020603050405020304" pitchFamily="18" charset="0"/>
                          <a:ea typeface="Times New Roman" panose="02020603050405020304" pitchFamily="18" charset="0"/>
                        </a:rPr>
                        <a:t> </a:t>
                      </a:r>
                      <a:endParaRPr lang="tr-TR"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519483"/>
                  </a:ext>
                </a:extLst>
              </a:tr>
              <a:tr h="262358">
                <a:tc gridSpan="3">
                  <a:txBody>
                    <a:bodyPr/>
                    <a:lstStyle/>
                    <a:p>
                      <a:pPr indent="-673100" algn="just">
                        <a:spcBef>
                          <a:spcPts val="900"/>
                        </a:spcBef>
                        <a:spcAft>
                          <a:spcPts val="300"/>
                        </a:spcAft>
                        <a:tabLst>
                          <a:tab pos="225425" algn="l"/>
                        </a:tabLst>
                      </a:pPr>
                      <a:r>
                        <a:rPr lang="tr-TR" sz="1000" b="1" dirty="0">
                          <a:effectLst/>
                          <a:latin typeface="Times New Roman" panose="02020603050405020304" pitchFamily="18" charset="0"/>
                          <a:ea typeface="Times New Roman" panose="02020603050405020304" pitchFamily="18" charset="0"/>
                        </a:rPr>
                        <a:t>NOT</a:t>
                      </a:r>
                      <a:r>
                        <a:rPr lang="tr-TR" sz="1000" dirty="0">
                          <a:effectLst/>
                          <a:latin typeface="Times New Roman" panose="02020603050405020304" pitchFamily="18" charset="0"/>
                          <a:ea typeface="Times New Roman" panose="02020603050405020304" pitchFamily="18" charset="0"/>
                        </a:rPr>
                        <a:t>: ...... TARİHLERİND SENELİK İZİNDE OLACAĞIM İÇİN YERİME DR. EMSAL ÖRNEK HİZMET VERECEKTİR.</a:t>
                      </a:r>
                      <a:endParaRPr lang="tr-TR"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14648758"/>
                  </a:ext>
                </a:extLst>
              </a:tr>
            </a:tbl>
          </a:graphicData>
        </a:graphic>
      </p:graphicFrame>
    </p:spTree>
    <p:extLst>
      <p:ext uri="{BB962C8B-B14F-4D97-AF65-F5344CB8AC3E}">
        <p14:creationId xmlns:p14="http://schemas.microsoft.com/office/powerpoint/2010/main" val="184249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4</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C262B4B9-71A3-4C73-BB1A-4860F84A12B8}"/>
              </a:ext>
            </a:extLst>
          </p:cNvPr>
          <p:cNvSpPr txBox="1"/>
          <p:nvPr/>
        </p:nvSpPr>
        <p:spPr>
          <a:xfrm>
            <a:off x="237067" y="1295011"/>
            <a:ext cx="11612033" cy="5486117"/>
          </a:xfrm>
          <a:prstGeom prst="rect">
            <a:avLst/>
          </a:prstGeom>
          <a:noFill/>
        </p:spPr>
        <p:txBody>
          <a:bodyPr wrap="square" rtlCol="0">
            <a:spAutoFit/>
          </a:bodyPr>
          <a:lstStyle/>
          <a:p>
            <a:pPr indent="-673100" algn="just">
              <a:spcBef>
                <a:spcPts val="900"/>
              </a:spcBef>
              <a:spcAft>
                <a:spcPts val="300"/>
              </a:spcAft>
              <a:tabLst>
                <a:tab pos="225425" algn="l"/>
              </a:tabLst>
            </a:pPr>
            <a:r>
              <a:rPr lang="tr-TR" sz="1800" b="1" dirty="0">
                <a:effectLst/>
                <a:latin typeface="Times New Roman" panose="02020603050405020304" pitchFamily="18" charset="0"/>
                <a:ea typeface="Times New Roman" panose="02020603050405020304" pitchFamily="18" charset="0"/>
              </a:rPr>
              <a:t>3.Aile Hekimi görevinin başında mı?</a:t>
            </a:r>
          </a:p>
          <a:p>
            <a:pPr indent="-673100" algn="just">
              <a:spcBef>
                <a:spcPts val="900"/>
              </a:spcBef>
              <a:spcAft>
                <a:spcPts val="300"/>
              </a:spcAft>
              <a:tabLst>
                <a:tab pos="225425" algn="l"/>
              </a:tabLst>
            </a:pPr>
            <a:r>
              <a:rPr lang="tr-TR" sz="1800" b="1" dirty="0">
                <a:effectLst/>
                <a:latin typeface="Times New Roman" panose="02020603050405020304" pitchFamily="18" charset="0"/>
                <a:ea typeface="Times New Roman" panose="02020603050405020304" pitchFamily="18" charset="0"/>
              </a:rPr>
              <a:t>4. Aile Sağlığı Elemanı görevinin başında mı?</a:t>
            </a:r>
          </a:p>
          <a:p>
            <a:pPr indent="-673100" algn="just">
              <a:spcBef>
                <a:spcPts val="900"/>
              </a:spcBef>
              <a:spcAft>
                <a:spcPts val="300"/>
              </a:spcAft>
              <a:tabLst>
                <a:tab pos="225425" algn="l"/>
              </a:tabLst>
            </a:pPr>
            <a:r>
              <a:rPr lang="tr-TR" sz="1800" b="1" dirty="0">
                <a:effectLst/>
                <a:latin typeface="Times New Roman" panose="02020603050405020304" pitchFamily="18" charset="0"/>
                <a:ea typeface="Times New Roman" panose="02020603050405020304" pitchFamily="18" charset="0"/>
              </a:rPr>
              <a:t> 5.Aile Hekimi yaka kartı takıyor mu?</a:t>
            </a:r>
          </a:p>
          <a:p>
            <a:pPr indent="-673100" algn="just">
              <a:spcBef>
                <a:spcPts val="900"/>
              </a:spcBef>
              <a:spcAft>
                <a:spcPts val="300"/>
              </a:spcAft>
              <a:tabLst>
                <a:tab pos="225425" algn="l"/>
              </a:tabLst>
            </a:pPr>
            <a:r>
              <a:rPr lang="tr-TR" sz="1800" b="1" dirty="0">
                <a:effectLst/>
                <a:latin typeface="Times New Roman" panose="02020603050405020304" pitchFamily="18" charset="0"/>
                <a:ea typeface="Times New Roman" panose="02020603050405020304" pitchFamily="18" charset="0"/>
              </a:rPr>
              <a:t> 6.Aile Sağlığı Elemanı yaka kartı takıyor mu?</a:t>
            </a:r>
          </a:p>
          <a:p>
            <a:pPr indent="-673100" algn="just">
              <a:spcBef>
                <a:spcPts val="900"/>
              </a:spcBef>
              <a:spcAft>
                <a:spcPts val="300"/>
              </a:spcAft>
              <a:tabLst>
                <a:tab pos="225425" algn="l"/>
              </a:tabLst>
            </a:pPr>
            <a:r>
              <a:rPr lang="tr-TR" sz="1800" b="1" dirty="0">
                <a:effectLst/>
                <a:latin typeface="Times New Roman" panose="02020603050405020304" pitchFamily="18" charset="0"/>
                <a:ea typeface="Times New Roman" panose="02020603050405020304" pitchFamily="18" charset="0"/>
              </a:rPr>
              <a:t> 7.Aile Hekimi çalışmaya uygun önlük veya forma giyiyor mu?</a:t>
            </a:r>
          </a:p>
          <a:p>
            <a:pPr indent="-673100" algn="just">
              <a:spcBef>
                <a:spcPts val="900"/>
              </a:spcBef>
              <a:spcAft>
                <a:spcPts val="300"/>
              </a:spcAft>
              <a:tabLst>
                <a:tab pos="222250" algn="l"/>
              </a:tabLst>
            </a:pPr>
            <a:r>
              <a:rPr lang="tr-TR" sz="1800" b="1" dirty="0">
                <a:effectLst/>
                <a:latin typeface="Times New Roman" panose="02020603050405020304" pitchFamily="18" charset="0"/>
                <a:ea typeface="Times New Roman" panose="02020603050405020304" pitchFamily="18" charset="0"/>
              </a:rPr>
              <a:t> 8.Aile Sağlığı Elemanı çalışmaya uygun önlük veya forma giyiyor mu?</a:t>
            </a:r>
          </a:p>
          <a:p>
            <a:pPr marR="152400" indent="-254000" algn="just"/>
            <a:r>
              <a:rPr lang="tr-TR" sz="1800" dirty="0">
                <a:effectLst/>
                <a:latin typeface="Times New Roman" panose="02020603050405020304" pitchFamily="18" charset="0"/>
                <a:ea typeface="Times New Roman" panose="02020603050405020304" pitchFamily="18" charset="0"/>
              </a:rPr>
              <a:t>       Aile Hekimliği Ödeme ve Sözleşme Yönetmeliğin Ek-2 sinde yer verilen Forma giymemek maddesi gereğince 5               ihtar ceza puanı uygulanır.</a:t>
            </a:r>
          </a:p>
          <a:p>
            <a:pPr marR="152400" indent="-254000" algn="just"/>
            <a:r>
              <a:rPr lang="tr-TR" sz="1800" b="1" dirty="0">
                <a:effectLst/>
                <a:latin typeface="Times New Roman" panose="02020603050405020304" pitchFamily="18" charset="0"/>
                <a:ea typeface="Times New Roman" panose="02020603050405020304" pitchFamily="18" charset="0"/>
              </a:rPr>
              <a:t> 9.Muayene odası en az 10 metrekare mi ?</a:t>
            </a:r>
          </a:p>
          <a:p>
            <a:pPr indent="-673100" algn="just">
              <a:spcBef>
                <a:spcPts val="900"/>
              </a:spcBef>
              <a:spcAft>
                <a:spcPts val="300"/>
              </a:spcAft>
              <a:tabLst>
                <a:tab pos="228600" algn="l"/>
              </a:tabLst>
            </a:pPr>
            <a:r>
              <a:rPr lang="tr-TR" sz="1800" b="1"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Aile Hekimliği Uygulama Yönetmeliği Aile Sağlığı Merkezinin Fiziki Şartları</a:t>
            </a:r>
          </a:p>
          <a:p>
            <a:pPr indent="-254000" algn="just"/>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MADDE 23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 (1) Aile sağlığı merkezlerinde aşağıda belirtilen asgari fiziki şartlar aranır.</a:t>
            </a:r>
          </a:p>
          <a:p>
            <a:pPr lvl="0" algn="just">
              <a:buClr>
                <a:srgbClr val="002060"/>
              </a:buClr>
            </a:pPr>
            <a:r>
              <a:rPr lang="tr-TR" sz="1800" dirty="0">
                <a:effectLst/>
                <a:latin typeface="Times New Roman" panose="02020603050405020304" pitchFamily="18" charset="0"/>
                <a:ea typeface="Times New Roman" panose="02020603050405020304" pitchFamily="18" charset="0"/>
              </a:rPr>
              <a:t>                        Muayene odasının, her aile hekimi için en az 10 metrekare olması gerekir. </a:t>
            </a:r>
          </a:p>
          <a:p>
            <a:pPr lvl="0" algn="just">
              <a:buClr>
                <a:srgbClr val="002060"/>
              </a:buClr>
            </a:pPr>
            <a:r>
              <a:rPr lang="tr-TR" sz="1800" b="1" dirty="0">
                <a:effectLst/>
                <a:latin typeface="Times New Roman" panose="02020603050405020304" pitchFamily="18" charset="0"/>
                <a:cs typeface="Times New Roman" panose="02020603050405020304" pitchFamily="18" charset="0"/>
              </a:rPr>
              <a:t>10.Muayene odasında lavabo var mı?</a:t>
            </a:r>
            <a:endParaRPr lang="tr-TR" b="1" dirty="0">
              <a:latin typeface="Times New Roman" panose="02020603050405020304" pitchFamily="18" charset="0"/>
              <a:cs typeface="Times New Roman" panose="02020603050405020304" pitchFamily="18" charset="0"/>
            </a:endParaRPr>
          </a:p>
          <a:p>
            <a:pPr lvl="0" algn="just">
              <a:buClr>
                <a:srgbClr val="002060"/>
              </a:buCl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Uygulama Yönetmeliği Madde 23’ e göre muayene odasında lavabo bulunması zorunlu olup yaptırımından aile hekimi sorumludur.</a:t>
            </a:r>
          </a:p>
          <a:p>
            <a:endParaRPr lang="tr-TR" dirty="0"/>
          </a:p>
        </p:txBody>
      </p:sp>
    </p:spTree>
    <p:extLst>
      <p:ext uri="{BB962C8B-B14F-4D97-AF65-F5344CB8AC3E}">
        <p14:creationId xmlns:p14="http://schemas.microsoft.com/office/powerpoint/2010/main" val="2374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08856" y="230428"/>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5</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1158E81F-0CAD-4BD8-BDCB-636AAA856ABC}"/>
              </a:ext>
            </a:extLst>
          </p:cNvPr>
          <p:cNvSpPr txBox="1"/>
          <p:nvPr/>
        </p:nvSpPr>
        <p:spPr>
          <a:xfrm>
            <a:off x="282222" y="1384567"/>
            <a:ext cx="11800922" cy="5093702"/>
          </a:xfrm>
          <a:prstGeom prst="rect">
            <a:avLst/>
          </a:prstGeom>
          <a:noFill/>
        </p:spPr>
        <p:txBody>
          <a:bodyPr wrap="square" rtlCol="0">
            <a:spAutoFit/>
          </a:bodyPr>
          <a:lstStyle/>
          <a:p>
            <a:pPr algn="just">
              <a:lnSpc>
                <a:spcPts val="1200"/>
              </a:lnSpc>
              <a:spcBef>
                <a:spcPts val="300"/>
              </a:spcBef>
            </a:pPr>
            <a:r>
              <a:rPr lang="tr-TR" sz="1800" b="1" dirty="0">
                <a:effectLst/>
                <a:latin typeface="Times New Roman" panose="02020603050405020304" pitchFamily="18" charset="0"/>
                <a:ea typeface="Times New Roman" panose="02020603050405020304" pitchFamily="18" charset="0"/>
              </a:rPr>
              <a:t>11.Muayene odasının zemin ve duvarlarının bakımlı ve temiz mi?</a:t>
            </a:r>
          </a:p>
          <a:p>
            <a:pPr algn="just">
              <a:lnSpc>
                <a:spcPts val="1200"/>
              </a:lnSpc>
              <a:spcBef>
                <a:spcPts val="300"/>
              </a:spcBef>
            </a:pPr>
            <a:r>
              <a:rPr lang="tr-TR" sz="1800" dirty="0">
                <a:effectLst/>
                <a:latin typeface="Times New Roman" panose="02020603050405020304" pitchFamily="18" charset="0"/>
                <a:ea typeface="Times New Roman" panose="02020603050405020304" pitchFamily="18" charset="0"/>
              </a:rPr>
              <a:t> </a:t>
            </a:r>
          </a:p>
          <a:p>
            <a:pPr algn="just">
              <a:lnSpc>
                <a:spcPts val="1200"/>
              </a:lnSpc>
              <a:spcBef>
                <a:spcPts val="300"/>
              </a:spcBef>
            </a:pPr>
            <a:r>
              <a:rPr lang="tr-TR" sz="1800" dirty="0">
                <a:effectLst/>
                <a:latin typeface="Times New Roman" panose="02020603050405020304" pitchFamily="18" charset="0"/>
                <a:ea typeface="Times New Roman" panose="02020603050405020304" pitchFamily="18" charset="0"/>
              </a:rPr>
              <a:t>Aile sağlığı merkezinin fiziki şartları</a:t>
            </a:r>
          </a:p>
          <a:p>
            <a:pPr marR="127000" indent="-2540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MADDE 23 -</a:t>
            </a:r>
            <a:r>
              <a:rPr lang="tr-TR" sz="1800" dirty="0">
                <a:effectLst/>
                <a:latin typeface="Times New Roman" panose="02020603050405020304" pitchFamily="18" charset="0"/>
                <a:ea typeface="Times New Roman" panose="02020603050405020304" pitchFamily="18" charset="0"/>
              </a:rPr>
              <a:t> (1) Aile sağlığı merkezlerinde aşağıda belirtilen asgari fiziki şartlar aranır. </a:t>
            </a:r>
          </a:p>
          <a:p>
            <a:pPr marR="127000" indent="-254000" algn="just"/>
            <a:r>
              <a:rPr lang="tr-TR" sz="1800" dirty="0">
                <a:effectLst/>
                <a:latin typeface="Times New Roman" panose="02020603050405020304" pitchFamily="18" charset="0"/>
                <a:ea typeface="Times New Roman" panose="02020603050405020304" pitchFamily="18" charset="0"/>
              </a:rPr>
              <a:t>                         ı) Aile sağlığı merkezinin sağlık hizmeti sunulan alanlarına ait zemin kaplamasının kolay temizlenebilir nitelikte olması gerekir.</a:t>
            </a:r>
          </a:p>
          <a:p>
            <a:pPr marR="127000" indent="-254000" algn="just"/>
            <a:endParaRPr lang="tr-TR" sz="1800" dirty="0">
              <a:effectLst/>
              <a:latin typeface="Times New Roman" panose="02020603050405020304" pitchFamily="18" charset="0"/>
              <a:ea typeface="Times New Roman" panose="02020603050405020304" pitchFamily="18" charset="0"/>
            </a:endParaRPr>
          </a:p>
          <a:p>
            <a:pPr marR="127000" indent="-254000" algn="just"/>
            <a:r>
              <a:rPr lang="tr-TR" sz="1800" dirty="0">
                <a:effectLst/>
                <a:latin typeface="Times New Roman" panose="02020603050405020304" pitchFamily="18" charset="0"/>
                <a:ea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rPr>
              <a:t>12.</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Muayene odasında kullanılan malzemelerin bakımlı ve temiz mi?</a:t>
            </a:r>
          </a:p>
          <a:p>
            <a:pPr marR="127000" indent="-254000" algn="just"/>
            <a:endParaRPr lang="tr-TR" sz="1800" b="1" dirty="0">
              <a:effectLst/>
              <a:latin typeface="Times New Roman" panose="02020603050405020304" pitchFamily="18" charset="0"/>
              <a:ea typeface="Times New Roman" panose="02020603050405020304" pitchFamily="18" charset="0"/>
            </a:endParaRPr>
          </a:p>
          <a:p>
            <a:pPr marR="127000" indent="-254000" algn="just"/>
            <a:r>
              <a:rPr lang="tr-TR" sz="1800" b="1" dirty="0">
                <a:effectLst/>
                <a:latin typeface="Times New Roman" panose="02020603050405020304" pitchFamily="18" charset="0"/>
                <a:ea typeface="Times New Roman" panose="02020603050405020304" pitchFamily="18" charset="0"/>
              </a:rPr>
              <a:t>13.Muayene odasında muayene masasının dışarıdan görülmesini engelleyecek şekilde hasta mahremiyeti sağlanmış mı?  </a:t>
            </a:r>
          </a:p>
          <a:p>
            <a:pPr marR="127000" indent="-444500" algn="just">
              <a:spcBef>
                <a:spcPts val="900"/>
              </a:spcBef>
              <a:spcAft>
                <a:spcPts val="300"/>
              </a:spcAft>
            </a:pPr>
            <a:r>
              <a:rPr lang="tr-TR" sz="1800" b="1" dirty="0">
                <a:effectLst/>
                <a:latin typeface="Times New Roman" panose="02020603050405020304" pitchFamily="18" charset="0"/>
                <a:ea typeface="Times New Roman" panose="02020603050405020304" pitchFamily="18" charset="0"/>
              </a:rPr>
              <a:t>14. Muayene odasının iç ortam sıcaklığı 20-27 </a:t>
            </a:r>
            <a:r>
              <a:rPr lang="tr-TR" sz="1800" b="1" baseline="30000" dirty="0">
                <a:effectLst/>
                <a:latin typeface="Times New Roman" panose="02020603050405020304" pitchFamily="18" charset="0"/>
                <a:ea typeface="Times New Roman" panose="02020603050405020304" pitchFamily="18" charset="0"/>
              </a:rPr>
              <a:t>0</a:t>
            </a:r>
            <a:r>
              <a:rPr lang="tr-TR" sz="1800" b="1" dirty="0">
                <a:effectLst/>
                <a:latin typeface="Times New Roman" panose="02020603050405020304" pitchFamily="18" charset="0"/>
                <a:ea typeface="Times New Roman" panose="02020603050405020304" pitchFamily="18" charset="0"/>
              </a:rPr>
              <a:t>C olması koşulu sağlanıyor mu?</a:t>
            </a:r>
          </a:p>
          <a:p>
            <a:pPr marR="127000" indent="-444500" algn="just">
              <a:spcBef>
                <a:spcPts val="900"/>
              </a:spcBef>
              <a:spcAft>
                <a:spcPts val="300"/>
              </a:spcAft>
            </a:pPr>
            <a:r>
              <a:rPr lang="tr-TR" sz="1800" dirty="0">
                <a:effectLst/>
                <a:latin typeface="Times New Roman" panose="02020603050405020304" pitchFamily="18" charset="0"/>
                <a:ea typeface="Times New Roman" panose="02020603050405020304" pitchFamily="18" charset="0"/>
              </a:rPr>
              <a:t> </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Aile Hekimliği Uygulama Yönetmeliği a</a:t>
            </a:r>
            <a:r>
              <a:rPr lang="tr-TR" sz="1800" dirty="0">
                <a:effectLst/>
                <a:latin typeface="Times New Roman" panose="02020603050405020304" pitchFamily="18" charset="0"/>
                <a:ea typeface="Times New Roman" panose="02020603050405020304" pitchFamily="18" charset="0"/>
              </a:rPr>
              <a:t>ile sağlığı merkezinin fiziki şartları</a:t>
            </a:r>
          </a:p>
          <a:p>
            <a:pPr marR="127000" indent="-2540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MADDE 23 -</a:t>
            </a:r>
            <a:r>
              <a:rPr lang="tr-TR" sz="1800" dirty="0">
                <a:effectLst/>
                <a:latin typeface="Times New Roman" panose="02020603050405020304" pitchFamily="18" charset="0"/>
                <a:ea typeface="Times New Roman" panose="02020603050405020304" pitchFamily="18" charset="0"/>
              </a:rPr>
              <a:t> (1) Aile sağlığı merkezlerinde aşağıda belirtilen asgari fiziki şartlar aranır. </a:t>
            </a:r>
          </a:p>
          <a:p>
            <a:pPr marR="127000" indent="-254000" algn="just"/>
            <a:r>
              <a:rPr lang="tr-TR" sz="1800" dirty="0">
                <a:effectLst/>
                <a:latin typeface="Times New Roman" panose="02020603050405020304" pitchFamily="18" charset="0"/>
                <a:ea typeface="Times New Roman" panose="02020603050405020304" pitchFamily="18" charset="0"/>
              </a:rPr>
              <a:t>                         ğ) Tıbbi hizmet alanları ile bekleme alanlarında iç ortam sıcaklığı 18-27 </a:t>
            </a:r>
            <a:r>
              <a:rPr lang="tr-TR" sz="1800" baseline="30000" dirty="0">
                <a:effectLst/>
                <a:latin typeface="Times New Roman" panose="02020603050405020304" pitchFamily="18" charset="0"/>
                <a:ea typeface="Times New Roman" panose="02020603050405020304" pitchFamily="18" charset="0"/>
              </a:rPr>
              <a:t>0</a:t>
            </a:r>
            <a:r>
              <a:rPr lang="tr-TR" sz="1800" dirty="0">
                <a:effectLst/>
                <a:latin typeface="Times New Roman" panose="02020603050405020304" pitchFamily="18" charset="0"/>
                <a:ea typeface="Times New Roman" panose="02020603050405020304" pitchFamily="18" charset="0"/>
              </a:rPr>
              <a:t>C arasında tutulur, muayene odasının iç ortam sıcaklığı için alt sınırın 20 </a:t>
            </a:r>
            <a:r>
              <a:rPr lang="tr-TR" sz="1800" baseline="30000" dirty="0">
                <a:effectLst/>
                <a:latin typeface="Times New Roman" panose="02020603050405020304" pitchFamily="18" charset="0"/>
                <a:ea typeface="Times New Roman" panose="02020603050405020304" pitchFamily="18" charset="0"/>
              </a:rPr>
              <a:t>0</a:t>
            </a:r>
            <a:r>
              <a:rPr lang="tr-TR" sz="1800" dirty="0">
                <a:effectLst/>
                <a:latin typeface="Times New Roman" panose="02020603050405020304" pitchFamily="18" charset="0"/>
                <a:ea typeface="Times New Roman" panose="02020603050405020304" pitchFamily="18" charset="0"/>
              </a:rPr>
              <a:t>C olması gerekir. Isıtma soba hariç diğer araçlarla sağlanır.</a:t>
            </a:r>
          </a:p>
          <a:p>
            <a:pPr marR="127000" indent="444500" algn="just"/>
            <a:r>
              <a:rPr lang="tr-TR" sz="1800" dirty="0">
                <a:effectLst/>
                <a:latin typeface="Times New Roman" panose="02020603050405020304" pitchFamily="18" charset="0"/>
                <a:ea typeface="Times New Roman" panose="02020603050405020304" pitchFamily="18" charset="0"/>
              </a:rPr>
              <a:t> </a:t>
            </a:r>
          </a:p>
          <a:p>
            <a:endParaRPr lang="tr-TR" dirty="0"/>
          </a:p>
        </p:txBody>
      </p:sp>
    </p:spTree>
    <p:extLst>
      <p:ext uri="{BB962C8B-B14F-4D97-AF65-F5344CB8AC3E}">
        <p14:creationId xmlns:p14="http://schemas.microsoft.com/office/powerpoint/2010/main" val="3875000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6</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F86A5A31-DA77-4B38-814A-D16FBD9A0349}"/>
              </a:ext>
            </a:extLst>
          </p:cNvPr>
          <p:cNvSpPr txBox="1"/>
          <p:nvPr/>
        </p:nvSpPr>
        <p:spPr>
          <a:xfrm>
            <a:off x="214489" y="1436081"/>
            <a:ext cx="11751633" cy="5109091"/>
          </a:xfrm>
          <a:prstGeom prst="rect">
            <a:avLst/>
          </a:prstGeom>
          <a:noFill/>
        </p:spPr>
        <p:txBody>
          <a:bodyPr wrap="square" rtlCol="0">
            <a:spAutoFit/>
          </a:bodyPr>
          <a:lstStyle/>
          <a:p>
            <a:pPr marR="127000" indent="-254000" algn="just"/>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15.Muayene odasının iç ortam sıcaklığı 20-27 0C de tutulması nasıl sağlanıyor? </a:t>
            </a:r>
          </a:p>
          <a:p>
            <a:pPr marR="127000" indent="-254000" algn="just"/>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127000" indent="-254000" algn="just"/>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16.Muayene odasının fiziksel şartları yeterli mi?</a:t>
            </a:r>
          </a:p>
          <a:p>
            <a:pPr indent="-254000" algn="just"/>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254000" algn="just"/>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Aile Hekimliği Uygulama Yönetmeliği aile sağlığı merkezinin fiziki şartları</a:t>
            </a:r>
          </a:p>
          <a:p>
            <a:pPr marR="127000" indent="-2540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MADDE 23 -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(1) Aile sağlığı merkezlerinde aşağıda belirtilen asgari fiziki şartlar aranır. </a:t>
            </a:r>
          </a:p>
          <a:p>
            <a:pPr marR="127000" indent="-254000" algn="just"/>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 Binanın kolay ulaşılabilir, güvenli,</a:t>
            </a:r>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uygun havalandırma, ısıtma ve aydınlatma</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imkânlarına sahip, toplam alanının tek aile hekimi için 60 metrekare olması gerekir. Birden fazla hekimin birlikte çalışması durumunda her aile hekimi için 20 metrekare ilave edilir. Bir aile sağlığı merkezinde 2-6 aile hekimliği birimi olmasına azami dikkat gösterilir.</a:t>
            </a:r>
          </a:p>
          <a:p>
            <a:pPr marR="127000" indent="-254000" algn="just"/>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R="127000" indent="-444500" algn="just">
              <a:spcBef>
                <a:spcPts val="9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17.Muayene odasında olması gereken standart malzemeler mevcut ve faal mi? </a:t>
            </a:r>
          </a:p>
          <a:p>
            <a:pPr marR="127000" indent="-444500" algn="just">
              <a:spcBef>
                <a:spcPts val="900"/>
              </a:spcBef>
              <a:spcAft>
                <a:spcPts val="300"/>
              </a:spcAft>
            </a:pPr>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Aile Hekimliği Uygulama Yönetmeliği aile sağlığı merkezinin teknik donanımı</a:t>
            </a:r>
          </a:p>
          <a:p>
            <a:pPr marR="254000" indent="-2540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MADDE 24 -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2) Birden fazla aile hekiminin bir arada çalıştığı aile sağlığı merkezlerinde, bu maddenin birinci fıkrasındaki tıbbi cihaz ve malzemelerden (a)'dan (k) bendine kadar (k bendi dahil) olanlar her aile hekimi için ayrı ayrı bulundurulur.</a:t>
            </a:r>
          </a:p>
          <a:p>
            <a:pPr marR="127000" indent="-254000" algn="just"/>
            <a:endParaRPr lang="tr-TR" sz="1800" dirty="0">
              <a:effectLst/>
              <a:latin typeface="Times New Roman" panose="02020603050405020304" pitchFamily="18" charset="0"/>
              <a:ea typeface="Times New Roman" panose="02020603050405020304" pitchFamily="18" charset="0"/>
            </a:endParaRPr>
          </a:p>
          <a:p>
            <a:pPr marR="127000" indent="-254000" algn="just"/>
            <a:endParaRPr lang="tr-TR" sz="1800" b="1"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93403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7</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A2E6C508-87AA-4156-BFBF-147E3E691B8F}"/>
              </a:ext>
            </a:extLst>
          </p:cNvPr>
          <p:cNvSpPr txBox="1"/>
          <p:nvPr/>
        </p:nvSpPr>
        <p:spPr>
          <a:xfrm>
            <a:off x="126353" y="909851"/>
            <a:ext cx="11717766" cy="4470455"/>
          </a:xfrm>
          <a:prstGeom prst="rect">
            <a:avLst/>
          </a:prstGeom>
          <a:noFill/>
        </p:spPr>
        <p:txBody>
          <a:bodyPr wrap="square" rtlCol="0">
            <a:spAutoFit/>
          </a:bodyPr>
          <a:lstStyle/>
          <a:p>
            <a:pPr marR="127000" indent="444500" algn="just">
              <a:lnSpc>
                <a:spcPts val="1175"/>
              </a:lnSpc>
            </a:pPr>
            <a:r>
              <a:rPr lang="tr-TR" sz="18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R="127000" indent="444500" algn="just">
              <a:lnSpc>
                <a:spcPts val="1175"/>
              </a:lnSpc>
            </a:pPr>
            <a:r>
              <a:rPr lang="tr-TR"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endParaRPr>
          </a:p>
          <a:p>
            <a:pPr marR="127000" indent="-254000" algn="just"/>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18. Kırmızı ve yeşil reçete mevcut mu?</a:t>
            </a: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R="127000" indent="-254000" algn="just"/>
            <a:endParaRPr lang="tr-TR" sz="1800" b="1"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127000" indent="-254000" algn="just"/>
            <a:r>
              <a:rPr lang="tr-TR" sz="1800" dirty="0">
                <a:effectLst/>
                <a:latin typeface="Times New Roman" panose="02020603050405020304" pitchFamily="18" charset="0"/>
                <a:ea typeface="Times New Roman" panose="02020603050405020304" pitchFamily="18" charset="0"/>
              </a:rPr>
              <a:t>Aile Hekimliği Uygulama Yönetmeliği Aile Hekiminin Görev, Yetki Ve Sorumlulukları :</a:t>
            </a:r>
          </a:p>
          <a:p>
            <a:pPr marR="127000" algn="just">
              <a:lnSpc>
                <a:spcPts val="1200"/>
              </a:lnSpc>
              <a:spcBef>
                <a:spcPts val="300"/>
              </a:spcBef>
              <a:spcAft>
                <a:spcPts val="0"/>
              </a:spcAft>
            </a:pPr>
            <a:r>
              <a:rPr lang="tr-TR" sz="1800" b="1" dirty="0">
                <a:effectLst/>
                <a:latin typeface="Times New Roman" panose="02020603050405020304" pitchFamily="18" charset="0"/>
                <a:ea typeface="Times New Roman" panose="02020603050405020304" pitchFamily="18" charset="0"/>
              </a:rPr>
              <a:t>MADDE 4</a:t>
            </a:r>
          </a:p>
          <a:p>
            <a:pPr marR="127000" indent="444500" algn="just"/>
            <a:r>
              <a:rPr lang="tr-TR" sz="1800" b="1" dirty="0">
                <a:effectLst/>
                <a:latin typeface="Times New Roman" panose="02020603050405020304" pitchFamily="18" charset="0"/>
                <a:ea typeface="Times New Roman" panose="02020603050405020304" pitchFamily="18" charset="0"/>
              </a:rPr>
              <a:t>l)</a:t>
            </a:r>
            <a:r>
              <a:rPr lang="tr-TR" sz="1800" dirty="0">
                <a:effectLst/>
                <a:latin typeface="Times New Roman" panose="02020603050405020304" pitchFamily="18" charset="0"/>
                <a:ea typeface="Times New Roman" panose="02020603050405020304" pitchFamily="18" charset="0"/>
              </a:rPr>
              <a:t> İlgili mevzuatta birinci basamak sağlık kuruluşları ve resmî tabiplerce kişiye yönelik düzenlenmesi öngörülen her türlü sağlık raporu, sevk evrakı, reçete ve sair belgeleri düzenlemek. </a:t>
            </a:r>
          </a:p>
          <a:p>
            <a:pPr marR="127000" indent="-254000" algn="just"/>
            <a:endParaRPr lang="tr-TR" sz="1800" dirty="0">
              <a:effectLst/>
              <a:latin typeface="Times New Roman" panose="02020603050405020304" pitchFamily="18" charset="0"/>
              <a:ea typeface="Times New Roman" panose="02020603050405020304" pitchFamily="18" charset="0"/>
            </a:endParaRPr>
          </a:p>
          <a:p>
            <a:pPr marR="127000" indent="-254000" algn="just"/>
            <a:r>
              <a:rPr lang="tr-TR" sz="1800" b="1" dirty="0">
                <a:effectLst/>
                <a:latin typeface="Times New Roman" panose="02020603050405020304" pitchFamily="18" charset="0"/>
                <a:ea typeface="Times New Roman" panose="02020603050405020304" pitchFamily="18" charset="0"/>
              </a:rPr>
              <a:t>19.</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Kırmızı ve yeşil reçeteler için usulüne uygun muhafaza ( kilit ) sağlanıyor mu? </a:t>
            </a:r>
            <a:endParaRPr lang="tr-TR" sz="1800" b="1" dirty="0">
              <a:effectLst/>
              <a:latin typeface="Times New Roman" panose="02020603050405020304" pitchFamily="18" charset="0"/>
              <a:ea typeface="Times New Roman" panose="02020603050405020304" pitchFamily="18" charset="0"/>
            </a:endParaRPr>
          </a:p>
          <a:p>
            <a:pPr marR="127000" indent="-254000" algn="just"/>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b="1" dirty="0">
              <a:effectLst/>
              <a:latin typeface="Times New Roman" panose="02020603050405020304" pitchFamily="18" charset="0"/>
              <a:ea typeface="Times New Roman" panose="02020603050405020304" pitchFamily="18" charset="0"/>
            </a:endParaRPr>
          </a:p>
          <a:p>
            <a:pPr marR="127000" indent="-254000" algn="just"/>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20.Bakanlıkça özellikleri belirlenen yazılım ve bilgi teknolojileri kullanılıyor mu?</a:t>
            </a:r>
            <a:endParaRPr lang="tr-TR" sz="1800" b="1" dirty="0">
              <a:effectLst/>
              <a:latin typeface="Times New Roman" panose="02020603050405020304" pitchFamily="18" charset="0"/>
              <a:ea typeface="Times New Roman" panose="02020603050405020304" pitchFamily="18" charset="0"/>
            </a:endParaRPr>
          </a:p>
          <a:p>
            <a:pPr marR="127000" indent="-254000" algn="just"/>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endParaRPr>
          </a:p>
          <a:p>
            <a:pPr marR="127000" indent="-254000" algn="just"/>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Aile Hekimliği Uygulama Yönetmeliği </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Kayıtların tutulma şekli ve muhafazası</a:t>
            </a:r>
            <a:endParaRPr lang="tr-TR" sz="1800" dirty="0">
              <a:effectLst/>
              <a:latin typeface="Times New Roman" panose="02020603050405020304" pitchFamily="18" charset="0"/>
              <a:ea typeface="Times New Roman" panose="02020603050405020304" pitchFamily="18" charset="0"/>
            </a:endParaRPr>
          </a:p>
          <a:p>
            <a:pPr marR="127000" indent="4445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MADDE 31 -</a:t>
            </a:r>
            <a:r>
              <a:rPr lang="tr-TR" sz="1800" dirty="0">
                <a:effectLst/>
                <a:latin typeface="Times New Roman" panose="02020603050405020304" pitchFamily="18" charset="0"/>
                <a:ea typeface="Times New Roman" panose="02020603050405020304" pitchFamily="18" charset="0"/>
              </a:rPr>
              <a:t> (4) Aile hekimlerinin, lisans hakları Bakanlığa ait olan veya Bakanlıkça belirlenip ilan edilen, standartlara haiz bir aile hekimliği bilgi sistemi yazılımı kullanmaları şarttır. </a:t>
            </a:r>
          </a:p>
          <a:p>
            <a:endParaRPr lang="tr-TR" dirty="0"/>
          </a:p>
        </p:txBody>
      </p:sp>
    </p:spTree>
    <p:extLst>
      <p:ext uri="{BB962C8B-B14F-4D97-AF65-F5344CB8AC3E}">
        <p14:creationId xmlns:p14="http://schemas.microsoft.com/office/powerpoint/2010/main" val="71234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8</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2" name="Metin kutusu 1">
            <a:extLst>
              <a:ext uri="{FF2B5EF4-FFF2-40B4-BE49-F238E27FC236}">
                <a16:creationId xmlns:a16="http://schemas.microsoft.com/office/drawing/2014/main" id="{DB830088-9C09-4800-8E26-C1F71D8ED460}"/>
              </a:ext>
            </a:extLst>
          </p:cNvPr>
          <p:cNvSpPr txBox="1"/>
          <p:nvPr/>
        </p:nvSpPr>
        <p:spPr>
          <a:xfrm>
            <a:off x="282222" y="1628377"/>
            <a:ext cx="11683900" cy="4801314"/>
          </a:xfrm>
          <a:prstGeom prst="rect">
            <a:avLst/>
          </a:prstGeom>
          <a:noFill/>
        </p:spPr>
        <p:txBody>
          <a:bodyPr wrap="square" rtlCol="0">
            <a:spAutoFit/>
          </a:bodyPr>
          <a:lstStyle/>
          <a:p>
            <a:pPr marR="127000" indent="-254000" algn="just"/>
            <a:r>
              <a:rPr lang="tr-TR" sz="1800" b="1" dirty="0">
                <a:effectLst/>
                <a:latin typeface="Times New Roman" panose="02020603050405020304" pitchFamily="18" charset="0"/>
                <a:ea typeface="Times New Roman" panose="02020603050405020304" pitchFamily="18" charset="0"/>
              </a:rPr>
              <a:t>21.</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Veriler düzenli olarak her ay Bakanlığın belirlediği standartlar çerçevesinde Bakanlık sunucularına gönderiliyor mu? (AHBS programlarından bakılacak) </a:t>
            </a:r>
            <a:endParaRPr lang="tr-TR" sz="1800" b="1" dirty="0">
              <a:effectLst/>
              <a:latin typeface="Times New Roman" panose="02020603050405020304" pitchFamily="18" charset="0"/>
              <a:ea typeface="Times New Roman" panose="02020603050405020304" pitchFamily="18" charset="0"/>
            </a:endParaRPr>
          </a:p>
          <a:p>
            <a:pPr marR="127000" indent="-254000" algn="just"/>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endParaRPr>
          </a:p>
          <a:p>
            <a:pPr marR="127000" indent="-254000" algn="just"/>
            <a:r>
              <a:rPr lang="tr-TR" sz="1800" dirty="0">
                <a:effectLst/>
                <a:latin typeface="Times New Roman" panose="02020603050405020304" pitchFamily="18" charset="0"/>
                <a:ea typeface="Times New Roman" panose="02020603050405020304" pitchFamily="18" charset="0"/>
              </a:rPr>
              <a:t>Aile Hekimliği Uygulama Yönetmeliği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utulacak kayıtlar</a:t>
            </a:r>
            <a:endParaRPr lang="tr-TR" sz="1800" dirty="0">
              <a:effectLst/>
              <a:latin typeface="Times New Roman" panose="02020603050405020304" pitchFamily="18" charset="0"/>
              <a:ea typeface="Times New Roman" panose="02020603050405020304" pitchFamily="18" charset="0"/>
            </a:endParaRPr>
          </a:p>
          <a:p>
            <a:pPr marR="127000" indent="-2540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MADDE 30 -</a:t>
            </a:r>
            <a:r>
              <a:rPr lang="tr-TR" sz="1800" dirty="0">
                <a:effectLst/>
                <a:latin typeface="Times New Roman" panose="02020603050405020304" pitchFamily="18" charset="0"/>
                <a:ea typeface="Times New Roman" panose="02020603050405020304" pitchFamily="18" charset="0"/>
              </a:rPr>
              <a:t> 2) Kayıtlı kişi sayısı, yapılan hizmetlerin listesi, muayene edilen ve sevk edilen hasta sayısı, kodları ile birlikte konulan teşhisler, reçete içeriği, aşılama, gebe ve lohusa izlemi, bebek ve çocuk izlemi, üreme sağlığı ve bulaşıcı hastalıklar ile ilgili veriler ve Kurum tarafından belirlenen benzeri veriler evrak kayıt kriterlerine göre belirli aralıklarla düzenli olarak basılı veya elektronik ortamda Kuruma bildirilir. </a:t>
            </a:r>
          </a:p>
          <a:p>
            <a:pPr marR="127000" indent="-254000" algn="just"/>
            <a:endParaRPr lang="tr-TR" dirty="0">
              <a:latin typeface="Times New Roman" panose="02020603050405020304" pitchFamily="18" charset="0"/>
              <a:ea typeface="Times New Roman" panose="02020603050405020304" pitchFamily="18" charset="0"/>
            </a:endParaRPr>
          </a:p>
          <a:p>
            <a:pPr marR="127000" indent="-254000" algn="just"/>
            <a:r>
              <a:rPr lang="tr-TR" sz="1800" b="1" dirty="0">
                <a:effectLst/>
                <a:latin typeface="Times New Roman" panose="02020603050405020304" pitchFamily="18" charset="0"/>
                <a:ea typeface="Times New Roman" panose="02020603050405020304" pitchFamily="18" charset="0"/>
              </a:rPr>
              <a:t>22.</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Bakmakla yükümlü olduğu kişilere ait bilgi sisteminde tuttuğu tüm verilerin;</a:t>
            </a:r>
            <a:endParaRPr lang="tr-TR" sz="1800" b="1" dirty="0">
              <a:effectLst/>
              <a:latin typeface="Times New Roman" panose="02020603050405020304" pitchFamily="18" charset="0"/>
              <a:ea typeface="Times New Roman" panose="02020603050405020304" pitchFamily="18" charset="0"/>
            </a:endParaRPr>
          </a:p>
          <a:p>
            <a:pPr marR="127000" indent="-254000" algn="just"/>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Times New Roman" panose="02020603050405020304" pitchFamily="18" charset="0"/>
            </a:endParaRPr>
          </a:p>
          <a:p>
            <a:pPr marR="127000" indent="-254000" algn="just"/>
            <a:r>
              <a:rPr lang="tr-TR" sz="1800" dirty="0">
                <a:effectLst/>
                <a:latin typeface="Times New Roman" panose="02020603050405020304" pitchFamily="18" charset="0"/>
                <a:ea typeface="Times New Roman" panose="02020603050405020304" pitchFamily="18" charset="0"/>
              </a:rPr>
              <a:t>Aile Hekimliği Uygulama Yönetmeliği kayıtların tutulma şekli ve muhafazası</a:t>
            </a:r>
          </a:p>
          <a:p>
            <a:pPr marR="127000" indent="-2540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MADDE 31</a:t>
            </a:r>
            <a:r>
              <a:rPr lang="tr-TR" sz="1800" dirty="0">
                <a:effectLst/>
                <a:latin typeface="Times New Roman" panose="02020603050405020304" pitchFamily="18" charset="0"/>
                <a:ea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rPr>
              <a:t>-</a:t>
            </a:r>
            <a:r>
              <a:rPr lang="tr-TR" sz="1800" dirty="0">
                <a:effectLst/>
                <a:latin typeface="Times New Roman" panose="02020603050405020304" pitchFamily="18" charset="0"/>
                <a:ea typeface="Times New Roman" panose="02020603050405020304" pitchFamily="18" charset="0"/>
              </a:rPr>
              <a:t>5) Aile hekimleri, bakmakla yükümlü olduğu vatandaşlara ait bilgi sisteminde tuttuğu tüm verilerin ilgili mevzuatı çerçevesinde gizliliğini, bütünlüğünü, güvenliğini ve mahremiyetini sağlamakla yükümlüdür.</a:t>
            </a:r>
          </a:p>
          <a:p>
            <a:pPr marR="127000" indent="-254000" algn="just"/>
            <a:endPar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127000" indent="-254000" algn="just"/>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Not: AHBS şifrelerini kimse ile paylaşmamalıdır </a:t>
            </a:r>
            <a:endParaRPr lang="tr-TR" sz="1800" dirty="0">
              <a:effectLst/>
              <a:latin typeface="Times New Roman" panose="02020603050405020304" pitchFamily="18" charset="0"/>
              <a:ea typeface="Times New Roman" panose="02020603050405020304" pitchFamily="18" charset="0"/>
            </a:endParaRPr>
          </a:p>
          <a:p>
            <a:pPr marR="127000" indent="-254000" algn="just"/>
            <a:endParaRPr lang="tr-T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393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Metin kutusu"/>
          <p:cNvSpPr txBox="1"/>
          <p:nvPr/>
        </p:nvSpPr>
        <p:spPr>
          <a:xfrm>
            <a:off x="126353" y="570564"/>
            <a:ext cx="11956791" cy="578882"/>
          </a:xfrm>
          <a:prstGeom prst="roundRect">
            <a:avLst/>
          </a:prstGeom>
          <a:solidFill>
            <a:srgbClr val="75C2BD"/>
          </a:solidFill>
          <a:ln>
            <a:noFill/>
          </a:ln>
          <a:effectLst>
            <a:softEdge rad="3175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7" name="Resim 6"/>
          <p:cNvPicPr>
            <a:picLocks noChangeAspect="1"/>
          </p:cNvPicPr>
          <p:nvPr/>
        </p:nvPicPr>
        <p:blipFill rotWithShape="1">
          <a:blip r:embed="rId3" cstate="email">
            <a:extLst>
              <a:ext uri="{28A0092B-C50C-407E-A947-70E740481C1C}">
                <a14:useLocalDpi xmlns:a14="http://schemas.microsoft.com/office/drawing/2010/main"/>
              </a:ext>
            </a:extLst>
          </a:blip>
          <a:srcRect t="-749"/>
          <a:stretch/>
        </p:blipFill>
        <p:spPr>
          <a:xfrm>
            <a:off x="126353" y="162695"/>
            <a:ext cx="1728192" cy="1465682"/>
          </a:xfrm>
          <a:prstGeom prst="rect">
            <a:avLst/>
          </a:prstGeom>
        </p:spPr>
      </p:pic>
      <p:sp>
        <p:nvSpPr>
          <p:cNvPr id="11" name="Unvan 3"/>
          <p:cNvSpPr txBox="1">
            <a:spLocks/>
          </p:cNvSpPr>
          <p:nvPr/>
        </p:nvSpPr>
        <p:spPr>
          <a:xfrm>
            <a:off x="1335686" y="647639"/>
            <a:ext cx="10513414" cy="424732"/>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a:ln w="11430"/>
                <a:solidFill>
                  <a:srgbClr val="CF142B"/>
                </a:solidFill>
                <a:latin typeface="Calibri"/>
              </a:rPr>
              <a:t>Halk Sağlığı Hizmetleri</a:t>
            </a:r>
          </a:p>
        </p:txBody>
      </p:sp>
      <p:sp>
        <p:nvSpPr>
          <p:cNvPr id="3" name="Slayt Numarası Yer Tutucusu 2"/>
          <p:cNvSpPr>
            <a:spLocks noGrp="1"/>
          </p:cNvSpPr>
          <p:nvPr>
            <p:ph type="sldNum" sz="quarter" idx="12"/>
          </p:nvPr>
        </p:nvSpPr>
        <p:spPr/>
        <p:txBody>
          <a:bodyPr/>
          <a:lstStyle/>
          <a:p>
            <a:fld id="{B2C3B8B3-F421-924C-9E16-791329F0FE9B}" type="slidenum">
              <a:rPr lang="tr-TR" smtClean="0"/>
              <a:pPr/>
              <a:t>9</a:t>
            </a:fld>
            <a:endParaRPr lang="tr-TR"/>
          </a:p>
        </p:txBody>
      </p:sp>
      <p:pic>
        <p:nvPicPr>
          <p:cNvPr id="12" name="Resim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5001" y="449964"/>
            <a:ext cx="833081" cy="814003"/>
          </a:xfrm>
          <a:prstGeom prst="rect">
            <a:avLst/>
          </a:prstGeom>
        </p:spPr>
      </p:pic>
      <p:pic>
        <p:nvPicPr>
          <p:cNvPr id="14" name="Resim 13">
            <a:extLst>
              <a:ext uri="{FF2B5EF4-FFF2-40B4-BE49-F238E27FC236}">
                <a16:creationId xmlns:a16="http://schemas.microsoft.com/office/drawing/2014/main" id="{7E3F185B-D954-4E1A-96C8-5011693AFB2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779410" y="332427"/>
            <a:ext cx="1186712" cy="817019"/>
          </a:xfrm>
          <a:prstGeom prst="rect">
            <a:avLst/>
          </a:prstGeom>
        </p:spPr>
      </p:pic>
      <p:sp>
        <p:nvSpPr>
          <p:cNvPr id="10" name="Metin kutusu 9">
            <a:extLst>
              <a:ext uri="{FF2B5EF4-FFF2-40B4-BE49-F238E27FC236}">
                <a16:creationId xmlns:a16="http://schemas.microsoft.com/office/drawing/2014/main" id="{CE5E90B6-747D-4A9F-9E15-B9620C33D171}"/>
              </a:ext>
            </a:extLst>
          </p:cNvPr>
          <p:cNvSpPr txBox="1"/>
          <p:nvPr/>
        </p:nvSpPr>
        <p:spPr>
          <a:xfrm>
            <a:off x="293509" y="1705452"/>
            <a:ext cx="11446935" cy="2308324"/>
          </a:xfrm>
          <a:prstGeom prst="rect">
            <a:avLst/>
          </a:prstGeom>
          <a:noFill/>
        </p:spPr>
        <p:txBody>
          <a:bodyPr wrap="square">
            <a:spAutoFit/>
          </a:bodyPr>
          <a:lstStyle/>
          <a:p>
            <a:pPr marR="127000" indent="-254000" algn="just"/>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23. RİA sertifikalı personeli var mı?</a:t>
            </a:r>
          </a:p>
          <a:p>
            <a:pPr marR="127000" indent="-254000" algn="just"/>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127000" indent="-254000" algn="just"/>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24. RİA uygulaması yapılıyor mu?</a:t>
            </a:r>
          </a:p>
          <a:p>
            <a:pPr marR="127000" indent="-254000" algn="just"/>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127000" algn="just"/>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25.İncelenen</a:t>
            </a:r>
            <a:r>
              <a:rPr lang="tr-TR" b="1" i="0" u="none" strike="noStrike" spc="0" dirty="0">
                <a:effectLst/>
                <a:latin typeface="Times New Roman" panose="02020603050405020304" pitchFamily="18" charset="0"/>
                <a:ea typeface="Arial Unicode MS" panose="020B0604020202020204" pitchFamily="34" charset="-128"/>
                <a:cs typeface="Times New Roman" panose="02020603050405020304" pitchFamily="18" charset="0"/>
              </a:rPr>
              <a:t> gebelerin</a:t>
            </a:r>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 </a:t>
            </a:r>
            <a:r>
              <a:rPr lang="tr-TR" b="1" i="0" u="sng" strike="noStrike" spc="0" dirty="0">
                <a:effectLst/>
                <a:latin typeface="Times New Roman" panose="02020603050405020304" pitchFamily="18" charset="0"/>
                <a:ea typeface="Arial Unicode MS" panose="020B0604020202020204" pitchFamily="34" charset="-128"/>
                <a:cs typeface="Times New Roman" panose="02020603050405020304" pitchFamily="18" charset="0"/>
              </a:rPr>
              <a:t>hepsinin</a:t>
            </a:r>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 15-49 yaş kadın izlemleri uygun periyotlarda yapılmış mı? </a:t>
            </a:r>
          </a:p>
          <a:p>
            <a:pPr marR="127000" algn="just"/>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 </a:t>
            </a:r>
          </a:p>
          <a:p>
            <a:pPr marR="127000" algn="just"/>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26.İncelenen</a:t>
            </a:r>
            <a:r>
              <a:rPr lang="tr-TR" b="1" i="0" u="none" strike="noStrike" spc="0" dirty="0">
                <a:effectLst/>
                <a:latin typeface="Times New Roman" panose="02020603050405020304" pitchFamily="18" charset="0"/>
                <a:ea typeface="Arial Unicode MS" panose="020B0604020202020204" pitchFamily="34" charset="-128"/>
                <a:cs typeface="Times New Roman" panose="02020603050405020304" pitchFamily="18" charset="0"/>
              </a:rPr>
              <a:t> gebelerin</a:t>
            </a:r>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 </a:t>
            </a:r>
            <a:r>
              <a:rPr lang="tr-TR" b="1" i="0" u="sng" strike="noStrike" spc="0" dirty="0">
                <a:effectLst/>
                <a:latin typeface="Times New Roman" panose="02020603050405020304" pitchFamily="18" charset="0"/>
                <a:ea typeface="Arial Unicode MS" panose="020B0604020202020204" pitchFamily="34" charset="-128"/>
                <a:cs typeface="Times New Roman" panose="02020603050405020304" pitchFamily="18" charset="0"/>
              </a:rPr>
              <a:t>hepsinin</a:t>
            </a:r>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 gebe tespiti 14. hafta veya altında yapılmış mı?</a:t>
            </a:r>
          </a:p>
          <a:p>
            <a:pPr marR="127000" algn="just"/>
            <a:r>
              <a:rPr lang="tr-TR" b="1" dirty="0">
                <a:effectLst/>
                <a:latin typeface="Times New Roman" panose="02020603050405020304" pitchFamily="18" charset="0"/>
                <a:ea typeface="Arial Unicode MS" panose="020B0604020202020204" pitchFamily="34" charset="-128"/>
                <a:cs typeface="Times New Roman" panose="02020603050405020304" pitchFamily="18" charset="0"/>
              </a:rPr>
              <a:t> </a:t>
            </a:r>
          </a:p>
        </p:txBody>
      </p:sp>
    </p:spTree>
    <p:extLst>
      <p:ext uri="{BB962C8B-B14F-4D97-AF65-F5344CB8AC3E}">
        <p14:creationId xmlns:p14="http://schemas.microsoft.com/office/powerpoint/2010/main" val="30015349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786</TotalTime>
  <Words>2011</Words>
  <Application>Microsoft Office PowerPoint</Application>
  <PresentationFormat>Geniş ekran</PresentationFormat>
  <Paragraphs>255</Paragraphs>
  <Slides>17</Slides>
  <Notes>16</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17</vt:i4>
      </vt:variant>
    </vt:vector>
  </HeadingPairs>
  <TitlesOfParts>
    <vt:vector size="25" baseType="lpstr">
      <vt:lpstr>Arial Unicode MS</vt:lpstr>
      <vt:lpstr>Arial</vt:lpstr>
      <vt:lpstr>Calibri</vt:lpstr>
      <vt:lpstr>Calibri Light</vt:lpstr>
      <vt:lpstr>Comic Sans MS</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YAGAR, Nihal</dc:creator>
  <cp:lastModifiedBy>KOKSAL, Berna</cp:lastModifiedBy>
  <cp:revision>70</cp:revision>
  <dcterms:created xsi:type="dcterms:W3CDTF">2021-08-11T10:39:21Z</dcterms:created>
  <dcterms:modified xsi:type="dcterms:W3CDTF">2021-10-07T11:42:10Z</dcterms:modified>
</cp:coreProperties>
</file>