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3" r:id="rId2"/>
    <p:sldId id="284" r:id="rId3"/>
    <p:sldId id="285" r:id="rId4"/>
    <p:sldId id="287" r:id="rId5"/>
    <p:sldId id="288" r:id="rId6"/>
    <p:sldId id="289" r:id="rId7"/>
    <p:sldId id="290" r:id="rId8"/>
    <p:sldId id="257" r:id="rId9"/>
    <p:sldId id="305" r:id="rId10"/>
    <p:sldId id="306" r:id="rId11"/>
    <p:sldId id="291" r:id="rId12"/>
    <p:sldId id="307" r:id="rId13"/>
    <p:sldId id="308" r:id="rId14"/>
    <p:sldId id="292" r:id="rId15"/>
    <p:sldId id="293" r:id="rId16"/>
    <p:sldId id="309" r:id="rId17"/>
    <p:sldId id="310" r:id="rId18"/>
    <p:sldId id="294" r:id="rId19"/>
    <p:sldId id="312" r:id="rId20"/>
    <p:sldId id="313" r:id="rId21"/>
    <p:sldId id="311" r:id="rId22"/>
    <p:sldId id="296" r:id="rId23"/>
    <p:sldId id="314" r:id="rId24"/>
    <p:sldId id="332" r:id="rId25"/>
    <p:sldId id="333" r:id="rId26"/>
    <p:sldId id="297" r:id="rId27"/>
    <p:sldId id="315" r:id="rId28"/>
    <p:sldId id="316" r:id="rId29"/>
    <p:sldId id="317" r:id="rId30"/>
    <p:sldId id="318" r:id="rId31"/>
    <p:sldId id="319" r:id="rId32"/>
    <p:sldId id="322" r:id="rId33"/>
    <p:sldId id="323" r:id="rId34"/>
    <p:sldId id="324" r:id="rId35"/>
    <p:sldId id="325" r:id="rId36"/>
    <p:sldId id="330" r:id="rId37"/>
    <p:sldId id="331" r:id="rId38"/>
    <p:sldId id="320" r:id="rId39"/>
    <p:sldId id="326" r:id="rId40"/>
    <p:sldId id="328" r:id="rId41"/>
    <p:sldId id="329" r:id="rId42"/>
    <p:sldId id="282"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86" d="100"/>
          <a:sy n="86" d="100"/>
        </p:scale>
        <p:origin x="5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1">
            <a:lumMod val="50000"/>
          </a:schemeClr>
        </a:solidFill>
        <a:sp3d prstMaterial="plastic">
          <a:bevelT w="120900" h="88900"/>
          <a:bevelB w="88900" h="31750" prst="angle"/>
        </a:sp3d>
      </dgm:spPr>
      <dgm:t>
        <a:bodyPr>
          <a:sp3d/>
        </a:bodyPr>
        <a:lstStyle/>
        <a:p>
          <a:r>
            <a:rPr lang="tr-TR" sz="1600">
              <a:solidFill>
                <a:schemeClr val="tx1"/>
              </a:solidFill>
            </a:rPr>
            <a:t>Kontrol Ortamı</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accent1">
            <a:lumMod val="75000"/>
            <a:alpha val="90000"/>
          </a:schemeClr>
        </a:solidFill>
      </dgm:spPr>
      <dgm:t>
        <a:bodyPr>
          <a:sp3d/>
        </a:bodyPr>
        <a:lstStyle/>
        <a:p>
          <a:r>
            <a:rPr lang="tr-TR" sz="1600">
              <a:solidFill>
                <a:schemeClr val="tx1"/>
              </a:solidFill>
            </a:rPr>
            <a:t>4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accent1">
            <a:lumMod val="60000"/>
            <a:lumOff val="40000"/>
            <a:alpha val="90000"/>
          </a:schemeClr>
        </a:solidFill>
      </dgm:spPr>
      <dgm:t>
        <a:bodyPr>
          <a:sp3d/>
        </a:bodyPr>
        <a:lstStyle/>
        <a:p>
          <a:r>
            <a:rPr lang="tr-TR" sz="1600">
              <a:solidFill>
                <a:schemeClr val="tx1"/>
              </a:solidFill>
            </a:rPr>
            <a:t>26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accent1">
            <a:lumMod val="40000"/>
            <a:lumOff val="60000"/>
            <a:alpha val="90000"/>
          </a:schemeClr>
        </a:solidFill>
      </dgm:spPr>
      <dgm:t>
        <a:bodyPr>
          <a:sp3d/>
        </a:bodyPr>
        <a:lstStyle/>
        <a:p>
          <a:r>
            <a:rPr lang="tr-TR" sz="1600">
              <a:solidFill>
                <a:schemeClr val="tx1"/>
              </a:solidFill>
            </a:rPr>
            <a:t>28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accent1">
            <a:lumMod val="20000"/>
            <a:lumOff val="80000"/>
            <a:alpha val="90000"/>
          </a:schemeClr>
        </a:solidFill>
      </dgm:spPr>
      <dgm:t>
        <a:bodyPr>
          <a:sp3d/>
        </a:bodyPr>
        <a:lstStyle/>
        <a:p>
          <a:r>
            <a:rPr lang="tr-TR" sz="1600">
              <a:solidFill>
                <a:schemeClr val="tx1"/>
              </a:solidFill>
            </a:rPr>
            <a:t>20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81B0F82A-2B73-45A9-BDC8-FDC19DDF2DC3}" srcId="{D6D07271-5D5B-4310-9C76-BC9EC96BD12A}" destId="{0C05AD5A-BCD1-4314-8B62-66993ED88846}" srcOrd="3" destOrd="0" parTransId="{27D49DF9-7123-4B6C-8BCE-B779BA2215B2}" sibTransId="{6B93D13F-5C20-48C2-B373-F3B2886D8934}"/>
    <dgm:cxn modelId="{A02A2240-A750-475A-8A56-166C90A11627}" type="presOf" srcId="{01F19B66-A444-47D1-858B-05EBC98B9CDB}" destId="{9DD311D4-5A44-4825-80BF-0125A19ABB16}" srcOrd="0" destOrd="0" presId="urn:microsoft.com/office/officeart/2005/8/layout/lProcess3"/>
    <dgm:cxn modelId="{5E433A43-F067-426F-AD7F-38099D39EA73}" type="presOf" srcId="{47EC5FC3-CC32-419F-88B8-A032653586D9}" destId="{3F604119-9727-4042-8C56-82D02679FAFF}" srcOrd="0" destOrd="0" presId="urn:microsoft.com/office/officeart/2005/8/layout/lProcess3"/>
    <dgm:cxn modelId="{FF549A6F-1942-4C90-9767-CCF0A964BCE1}" type="presOf" srcId="{F013F5B4-46E2-4DE6-B5FA-455BADAEAE57}" destId="{6E13559D-4DB0-403D-B55D-B73C23B7FD1A}"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9D77E1A2-2F58-4F86-A254-F30AB55AA83B}" srcId="{D6D07271-5D5B-4310-9C76-BC9EC96BD12A}" destId="{01F19B66-A444-47D1-858B-05EBC98B9CDB}" srcOrd="1" destOrd="0" parTransId="{ECECC11E-EAE2-4DE9-8FD1-9B22210BA50D}" sibTransId="{EF1DAA71-6B1F-4C73-BAF3-66FDE7A3AC7C}"/>
    <dgm:cxn modelId="{65AE3BA3-1EF3-49F1-A2F6-063B930FB3F8}" type="presOf" srcId="{D6D07271-5D5B-4310-9C76-BC9EC96BD12A}" destId="{69CC777C-E0CC-4199-ACB1-0EB4A45B44B1}" srcOrd="0" destOrd="0" presId="urn:microsoft.com/office/officeart/2005/8/layout/lProcess3"/>
    <dgm:cxn modelId="{BBEEA7A6-B705-495B-AEEB-251233C61C13}" type="presOf" srcId="{0C05AD5A-BCD1-4314-8B62-66993ED88846}" destId="{5BD2DAC3-2DEC-45FF-A1F9-0CFE82EADFC6}" srcOrd="0" destOrd="0" presId="urn:microsoft.com/office/officeart/2005/8/layout/lProcess3"/>
    <dgm:cxn modelId="{FD9AF9C0-00FE-4C7D-9959-762B1AD3500E}" type="presOf" srcId="{A3DDA653-9B69-4A2B-8BD3-B52F8BA7ED77}" destId="{38E87685-7C8B-4554-AC46-6D17B3B264AE}" srcOrd="0" destOrd="0" presId="urn:microsoft.com/office/officeart/2005/8/layout/lProcess3"/>
    <dgm:cxn modelId="{44EF16D0-EA30-4245-9ACB-0EAFACE3014F}" type="presParOf" srcId="{38E87685-7C8B-4554-AC46-6D17B3B264AE}" destId="{BBD29F49-ABF4-43CE-A38E-5697EA3E9990}" srcOrd="0" destOrd="0" presId="urn:microsoft.com/office/officeart/2005/8/layout/lProcess3"/>
    <dgm:cxn modelId="{2D3D0D5A-D8E3-4752-8838-D8C51246EDAE}" type="presParOf" srcId="{BBD29F49-ABF4-43CE-A38E-5697EA3E9990}" destId="{69CC777C-E0CC-4199-ACB1-0EB4A45B44B1}" srcOrd="0" destOrd="0" presId="urn:microsoft.com/office/officeart/2005/8/layout/lProcess3"/>
    <dgm:cxn modelId="{D33152A3-157A-48D0-BC2B-EE797F3B4EEB}" type="presParOf" srcId="{BBD29F49-ABF4-43CE-A38E-5697EA3E9990}" destId="{4606180E-28AD-46AF-98D9-2CCFCEE8CC77}" srcOrd="1" destOrd="0" presId="urn:microsoft.com/office/officeart/2005/8/layout/lProcess3"/>
    <dgm:cxn modelId="{DC1AC9A0-79BF-40C6-8189-A6D1E717CA24}" type="presParOf" srcId="{BBD29F49-ABF4-43CE-A38E-5697EA3E9990}" destId="{3F604119-9727-4042-8C56-82D02679FAFF}" srcOrd="2" destOrd="0" presId="urn:microsoft.com/office/officeart/2005/8/layout/lProcess3"/>
    <dgm:cxn modelId="{F57CC01E-9070-4A20-AE39-F0B91D43DD14}" type="presParOf" srcId="{BBD29F49-ABF4-43CE-A38E-5697EA3E9990}" destId="{268A4D5F-A9A4-4E2E-86D9-5D1D4FE33261}" srcOrd="3" destOrd="0" presId="urn:microsoft.com/office/officeart/2005/8/layout/lProcess3"/>
    <dgm:cxn modelId="{183DA943-14DD-4C0F-B28E-FCBD50408ADB}" type="presParOf" srcId="{BBD29F49-ABF4-43CE-A38E-5697EA3E9990}" destId="{9DD311D4-5A44-4825-80BF-0125A19ABB16}" srcOrd="4" destOrd="0" presId="urn:microsoft.com/office/officeart/2005/8/layout/lProcess3"/>
    <dgm:cxn modelId="{C7912EB4-4859-43BA-BA25-D7816A2F416E}" type="presParOf" srcId="{BBD29F49-ABF4-43CE-A38E-5697EA3E9990}" destId="{C7C3D65B-CE74-4D79-ABAA-B555F71C9881}" srcOrd="5" destOrd="0" presId="urn:microsoft.com/office/officeart/2005/8/layout/lProcess3"/>
    <dgm:cxn modelId="{D8866E3F-9FB3-46E0-A3C1-449CE31C5936}" type="presParOf" srcId="{BBD29F49-ABF4-43CE-A38E-5697EA3E9990}" destId="{6E13559D-4DB0-403D-B55D-B73C23B7FD1A}" srcOrd="6" destOrd="0" presId="urn:microsoft.com/office/officeart/2005/8/layout/lProcess3"/>
    <dgm:cxn modelId="{D84E5B13-9F28-4B83-9F1C-B8F0112D37CF}" type="presParOf" srcId="{BBD29F49-ABF4-43CE-A38E-5697EA3E9990}" destId="{D89CE58C-3D76-481C-A2AA-9223E3E8C937}" srcOrd="7" destOrd="0" presId="urn:microsoft.com/office/officeart/2005/8/layout/lProcess3"/>
    <dgm:cxn modelId="{8344C02C-47C1-41C0-9325-78E27F049BF3}"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bg1">
            <a:lumMod val="50000"/>
          </a:schemeClr>
        </a:solidFill>
      </dgm:spPr>
      <dgm:t>
        <a:bodyPr>
          <a:sp3d/>
        </a:bodyPr>
        <a:lstStyle/>
        <a:p>
          <a:r>
            <a:rPr lang="tr-TR" sz="1600">
              <a:solidFill>
                <a:schemeClr val="tx1"/>
              </a:solidFill>
            </a:rPr>
            <a:t>Risk Değerlendirme</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bg1">
            <a:lumMod val="65000"/>
            <a:alpha val="89804"/>
          </a:schemeClr>
        </a:solidFill>
        <a:sp3d extrusionH="12700" prstMaterial="plastic">
          <a:bevelT w="50800" h="50800"/>
        </a:sp3d>
      </dgm:spPr>
      <dgm:t>
        <a:bodyPr>
          <a:sp3d/>
        </a:bodyPr>
        <a:lstStyle/>
        <a:p>
          <a:r>
            <a:rPr lang="tr-TR" sz="1600">
              <a:solidFill>
                <a:schemeClr val="tx1"/>
              </a:solidFill>
            </a:rPr>
            <a:t>2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bg1">
            <a:lumMod val="75000"/>
            <a:alpha val="89804"/>
          </a:schemeClr>
        </a:solidFill>
      </dgm:spPr>
      <dgm:t>
        <a:bodyPr>
          <a:sp3d/>
        </a:bodyPr>
        <a:lstStyle/>
        <a:p>
          <a:r>
            <a:rPr lang="tr-TR" sz="1600">
              <a:solidFill>
                <a:schemeClr val="tx1"/>
              </a:solidFill>
            </a:rPr>
            <a:t>9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bg1">
            <a:lumMod val="85000"/>
            <a:alpha val="90000"/>
          </a:schemeClr>
        </a:solidFill>
      </dgm:spPr>
      <dgm:t>
        <a:bodyPr>
          <a:sp3d/>
        </a:bodyPr>
        <a:lstStyle/>
        <a:p>
          <a:r>
            <a:rPr lang="tr-TR" sz="1600">
              <a:solidFill>
                <a:schemeClr val="tx1"/>
              </a:solidFill>
            </a:rPr>
            <a:t>4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bg1">
            <a:lumMod val="95000"/>
            <a:alpha val="90000"/>
          </a:schemeClr>
        </a:solidFill>
      </dgm:spPr>
      <dgm:t>
        <a:bodyPr>
          <a:sp3d/>
        </a:bodyPr>
        <a:lstStyle/>
        <a:p>
          <a:r>
            <a:rPr lang="tr-TR" sz="1600">
              <a:solidFill>
                <a:schemeClr val="tx1"/>
              </a:solidFill>
            </a:rPr>
            <a:t>4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3AD1210E-0A69-4A8E-A0D5-47ACD1D16D6A}" type="presOf" srcId="{D6D07271-5D5B-4310-9C76-BC9EC96BD12A}" destId="{69CC777C-E0CC-4199-ACB1-0EB4A45B44B1}"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07323890-5556-438B-B18A-8480329BACB6}" type="presOf" srcId="{47EC5FC3-CC32-419F-88B8-A032653586D9}" destId="{3F604119-9727-4042-8C56-82D02679FAFF}" srcOrd="0" destOrd="0" presId="urn:microsoft.com/office/officeart/2005/8/layout/lProcess3"/>
    <dgm:cxn modelId="{1D3F9E9C-FE35-4A37-BEE8-39135E373EC3}" type="presOf" srcId="{A3DDA653-9B69-4A2B-8BD3-B52F8BA7ED77}" destId="{38E87685-7C8B-4554-AC46-6D17B3B264AE}"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AC61F3E4-5176-43DB-B45D-3A7F4C539A59}" type="presOf" srcId="{F013F5B4-46E2-4DE6-B5FA-455BADAEAE57}" destId="{6E13559D-4DB0-403D-B55D-B73C23B7FD1A}" srcOrd="0" destOrd="0" presId="urn:microsoft.com/office/officeart/2005/8/layout/lProcess3"/>
    <dgm:cxn modelId="{C4BEBFF7-8012-4A68-8746-202982CD73F5}" type="presOf" srcId="{01F19B66-A444-47D1-858B-05EBC98B9CDB}" destId="{9DD311D4-5A44-4825-80BF-0125A19ABB16}" srcOrd="0" destOrd="0" presId="urn:microsoft.com/office/officeart/2005/8/layout/lProcess3"/>
    <dgm:cxn modelId="{32AEE2FA-CD06-4F01-8A8D-036EE81307C1}" type="presOf" srcId="{0C05AD5A-BCD1-4314-8B62-66993ED88846}" destId="{5BD2DAC3-2DEC-45FF-A1F9-0CFE82EADFC6}" srcOrd="0" destOrd="0" presId="urn:microsoft.com/office/officeart/2005/8/layout/lProcess3"/>
    <dgm:cxn modelId="{4A229E4B-59AF-4D4C-9A68-A738F78E75A4}" type="presParOf" srcId="{38E87685-7C8B-4554-AC46-6D17B3B264AE}" destId="{BBD29F49-ABF4-43CE-A38E-5697EA3E9990}" srcOrd="0" destOrd="0" presId="urn:microsoft.com/office/officeart/2005/8/layout/lProcess3"/>
    <dgm:cxn modelId="{D377F812-B5EF-4BFD-A1B9-E642A0F12CE6}" type="presParOf" srcId="{BBD29F49-ABF4-43CE-A38E-5697EA3E9990}" destId="{69CC777C-E0CC-4199-ACB1-0EB4A45B44B1}" srcOrd="0" destOrd="0" presId="urn:microsoft.com/office/officeart/2005/8/layout/lProcess3"/>
    <dgm:cxn modelId="{686B2053-44B4-4E1F-B5BA-07C6BED2CD9B}" type="presParOf" srcId="{BBD29F49-ABF4-43CE-A38E-5697EA3E9990}" destId="{4606180E-28AD-46AF-98D9-2CCFCEE8CC77}" srcOrd="1" destOrd="0" presId="urn:microsoft.com/office/officeart/2005/8/layout/lProcess3"/>
    <dgm:cxn modelId="{4DDB461F-9DDB-439D-A5C4-E88DAA956845}" type="presParOf" srcId="{BBD29F49-ABF4-43CE-A38E-5697EA3E9990}" destId="{3F604119-9727-4042-8C56-82D02679FAFF}" srcOrd="2" destOrd="0" presId="urn:microsoft.com/office/officeart/2005/8/layout/lProcess3"/>
    <dgm:cxn modelId="{FAC40D35-DA8B-42C7-ACF3-4F5467440369}" type="presParOf" srcId="{BBD29F49-ABF4-43CE-A38E-5697EA3E9990}" destId="{268A4D5F-A9A4-4E2E-86D9-5D1D4FE33261}" srcOrd="3" destOrd="0" presId="urn:microsoft.com/office/officeart/2005/8/layout/lProcess3"/>
    <dgm:cxn modelId="{AB9C3477-2F96-4466-AEE6-5D7DBC358436}" type="presParOf" srcId="{BBD29F49-ABF4-43CE-A38E-5697EA3E9990}" destId="{9DD311D4-5A44-4825-80BF-0125A19ABB16}" srcOrd="4" destOrd="0" presId="urn:microsoft.com/office/officeart/2005/8/layout/lProcess3"/>
    <dgm:cxn modelId="{C12988CB-6F38-465A-AC81-A613D817668E}" type="presParOf" srcId="{BBD29F49-ABF4-43CE-A38E-5697EA3E9990}" destId="{C7C3D65B-CE74-4D79-ABAA-B555F71C9881}" srcOrd="5" destOrd="0" presId="urn:microsoft.com/office/officeart/2005/8/layout/lProcess3"/>
    <dgm:cxn modelId="{2B71C3FE-9051-4887-9C96-04FCC16F730E}" type="presParOf" srcId="{BBD29F49-ABF4-43CE-A38E-5697EA3E9990}" destId="{6E13559D-4DB0-403D-B55D-B73C23B7FD1A}" srcOrd="6" destOrd="0" presId="urn:microsoft.com/office/officeart/2005/8/layout/lProcess3"/>
    <dgm:cxn modelId="{3DE709BE-762C-4EB7-AAF3-53D1DBC360A0}" type="presParOf" srcId="{BBD29F49-ABF4-43CE-A38E-5697EA3E9990}" destId="{D89CE58C-3D76-481C-A2AA-9223E3E8C937}" srcOrd="7" destOrd="0" presId="urn:microsoft.com/office/officeart/2005/8/layout/lProcess3"/>
    <dgm:cxn modelId="{15A46E1E-B3F2-4384-85DC-0AF50236152C}"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2">
            <a:lumMod val="50000"/>
          </a:schemeClr>
        </a:solidFill>
        <a:sp3d prstMaterial="plastic">
          <a:bevelT w="120900" h="88900"/>
          <a:bevelB w="88900" h="31750" prst="angle"/>
        </a:sp3d>
      </dgm:spPr>
      <dgm:t>
        <a:bodyPr>
          <a:sp3d/>
        </a:bodyPr>
        <a:lstStyle/>
        <a:p>
          <a:r>
            <a:rPr lang="tr-TR" sz="1600">
              <a:solidFill>
                <a:schemeClr val="tx1"/>
              </a:solidFill>
            </a:rPr>
            <a:t>Kontrol Faaliyetleri</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2">
            <a:lumMod val="75000"/>
            <a:alpha val="90000"/>
          </a:schemeClr>
        </a:solidFill>
      </dgm:spPr>
      <dgm:t>
        <a:bodyPr>
          <a:sp3d/>
        </a:bodyPr>
        <a:lstStyle/>
        <a:p>
          <a:r>
            <a:rPr lang="tr-TR" sz="1600"/>
            <a:t>6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2">
            <a:lumMod val="60000"/>
            <a:lumOff val="40000"/>
            <a:alpha val="90000"/>
          </a:schemeClr>
        </a:solidFill>
      </dgm:spPr>
      <dgm:t>
        <a:bodyPr>
          <a:sp3d/>
        </a:bodyPr>
        <a:lstStyle/>
        <a:p>
          <a:r>
            <a:rPr lang="tr-TR" sz="1600"/>
            <a:t>17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2">
            <a:lumMod val="40000"/>
            <a:lumOff val="60000"/>
            <a:alpha val="90000"/>
          </a:schemeClr>
        </a:solidFill>
      </dgm:spPr>
      <dgm:t>
        <a:bodyPr>
          <a:sp3d/>
        </a:bodyPr>
        <a:lstStyle/>
        <a:p>
          <a:r>
            <a:rPr lang="tr-TR" sz="1600"/>
            <a:t>5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2">
            <a:lumMod val="20000"/>
            <a:lumOff val="80000"/>
            <a:alpha val="90000"/>
          </a:schemeClr>
        </a:solidFill>
        <a:sp3d extrusionH="12700" prstMaterial="plastic">
          <a:bevelT w="50800" h="50800"/>
        </a:sp3d>
      </dgm:spPr>
      <dgm:t>
        <a:bodyPr>
          <a:sp3d/>
        </a:bodyPr>
        <a:lstStyle/>
        <a:p>
          <a:r>
            <a:rPr lang="tr-TR" sz="1600"/>
            <a:t>3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F9377474-022C-44C6-B4C8-12E477B0EDD0}" type="presOf" srcId="{01F19B66-A444-47D1-858B-05EBC98B9CDB}" destId="{9DD311D4-5A44-4825-80BF-0125A19ABB16}" srcOrd="0" destOrd="0" presId="urn:microsoft.com/office/officeart/2005/8/layout/lProcess3"/>
    <dgm:cxn modelId="{CC54787C-CFB1-4FE3-B670-9F07D5D69A02}" srcId="{D6D07271-5D5B-4310-9C76-BC9EC96BD12A}" destId="{47EC5FC3-CC32-419F-88B8-A032653586D9}" srcOrd="0" destOrd="0" parTransId="{EE04B984-1673-4D50-8B81-C1A786032F6D}" sibTransId="{421BF786-8AC6-4C08-8C1C-71B23E2C869D}"/>
    <dgm:cxn modelId="{FC023E82-263F-4114-AD31-D589C8A49129}" type="presOf" srcId="{D6D07271-5D5B-4310-9C76-BC9EC96BD12A}" destId="{69CC777C-E0CC-4199-ACB1-0EB4A45B44B1}" srcOrd="0" destOrd="0" presId="urn:microsoft.com/office/officeart/2005/8/layout/lProcess3"/>
    <dgm:cxn modelId="{3BEEDC84-0092-4473-996A-1C497E157098}" type="presOf" srcId="{F013F5B4-46E2-4DE6-B5FA-455BADAEAE57}" destId="{6E13559D-4DB0-403D-B55D-B73C23B7FD1A}"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734A3F8D-8081-4975-AA40-F08B3425137B}" type="presOf" srcId="{A3DDA653-9B69-4A2B-8BD3-B52F8BA7ED77}" destId="{38E87685-7C8B-4554-AC46-6D17B3B264AE}" srcOrd="0" destOrd="0" presId="urn:microsoft.com/office/officeart/2005/8/layout/lProcess3"/>
    <dgm:cxn modelId="{B09100A1-A123-4D8F-B905-03C88CF19E9B}" type="presOf" srcId="{0C05AD5A-BCD1-4314-8B62-66993ED88846}" destId="{5BD2DAC3-2DEC-45FF-A1F9-0CFE82EADFC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29AFACEC-4C48-405B-9C08-103A2590A737}" type="presOf" srcId="{47EC5FC3-CC32-419F-88B8-A032653586D9}" destId="{3F604119-9727-4042-8C56-82D02679FAFF}" srcOrd="0" destOrd="0" presId="urn:microsoft.com/office/officeart/2005/8/layout/lProcess3"/>
    <dgm:cxn modelId="{8691001B-3E4E-461F-ABBD-8C275DA26E92}" type="presParOf" srcId="{38E87685-7C8B-4554-AC46-6D17B3B264AE}" destId="{BBD29F49-ABF4-43CE-A38E-5697EA3E9990}" srcOrd="0" destOrd="0" presId="urn:microsoft.com/office/officeart/2005/8/layout/lProcess3"/>
    <dgm:cxn modelId="{C0104D83-AFDC-4341-9A9B-00D07053A9E3}" type="presParOf" srcId="{BBD29F49-ABF4-43CE-A38E-5697EA3E9990}" destId="{69CC777C-E0CC-4199-ACB1-0EB4A45B44B1}" srcOrd="0" destOrd="0" presId="urn:microsoft.com/office/officeart/2005/8/layout/lProcess3"/>
    <dgm:cxn modelId="{A9A1C253-AF93-4DBE-9824-D9DE09C9C313}" type="presParOf" srcId="{BBD29F49-ABF4-43CE-A38E-5697EA3E9990}" destId="{4606180E-28AD-46AF-98D9-2CCFCEE8CC77}" srcOrd="1" destOrd="0" presId="urn:microsoft.com/office/officeart/2005/8/layout/lProcess3"/>
    <dgm:cxn modelId="{E6134DFD-B186-4A94-AF48-B1FF2B3B807F}" type="presParOf" srcId="{BBD29F49-ABF4-43CE-A38E-5697EA3E9990}" destId="{3F604119-9727-4042-8C56-82D02679FAFF}" srcOrd="2" destOrd="0" presId="urn:microsoft.com/office/officeart/2005/8/layout/lProcess3"/>
    <dgm:cxn modelId="{EF59F323-792F-4EB6-ACB7-C0ED65CAC111}" type="presParOf" srcId="{BBD29F49-ABF4-43CE-A38E-5697EA3E9990}" destId="{268A4D5F-A9A4-4E2E-86D9-5D1D4FE33261}" srcOrd="3" destOrd="0" presId="urn:microsoft.com/office/officeart/2005/8/layout/lProcess3"/>
    <dgm:cxn modelId="{66B0EC7E-269C-41D3-B2A5-06EB3CCE5C0C}" type="presParOf" srcId="{BBD29F49-ABF4-43CE-A38E-5697EA3E9990}" destId="{9DD311D4-5A44-4825-80BF-0125A19ABB16}" srcOrd="4" destOrd="0" presId="urn:microsoft.com/office/officeart/2005/8/layout/lProcess3"/>
    <dgm:cxn modelId="{F04F9A94-D790-4A3A-B45B-8B0EC94FE8E3}" type="presParOf" srcId="{BBD29F49-ABF4-43CE-A38E-5697EA3E9990}" destId="{C7C3D65B-CE74-4D79-ABAA-B555F71C9881}" srcOrd="5" destOrd="0" presId="urn:microsoft.com/office/officeart/2005/8/layout/lProcess3"/>
    <dgm:cxn modelId="{F92EE144-00EF-46D3-8661-FDD192076703}" type="presParOf" srcId="{BBD29F49-ABF4-43CE-A38E-5697EA3E9990}" destId="{6E13559D-4DB0-403D-B55D-B73C23B7FD1A}" srcOrd="6" destOrd="0" presId="urn:microsoft.com/office/officeart/2005/8/layout/lProcess3"/>
    <dgm:cxn modelId="{9C205C26-3C39-443A-96E9-325831BC875A}" type="presParOf" srcId="{BBD29F49-ABF4-43CE-A38E-5697EA3E9990}" destId="{D89CE58C-3D76-481C-A2AA-9223E3E8C937}" srcOrd="7" destOrd="0" presId="urn:microsoft.com/office/officeart/2005/8/layout/lProcess3"/>
    <dgm:cxn modelId="{338EE2BA-59E4-4AD7-9734-6262B3571428}"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6">
            <a:lumMod val="50000"/>
          </a:schemeClr>
        </a:solidFill>
        <a:sp3d prstMaterial="plastic">
          <a:bevelT w="120900" h="88900"/>
          <a:bevelB w="88900" h="31750" prst="angle"/>
        </a:sp3d>
      </dgm:spPr>
      <dgm:t>
        <a:bodyPr>
          <a:sp3d/>
        </a:bodyPr>
        <a:lstStyle/>
        <a:p>
          <a:r>
            <a:rPr lang="tr-TR" sz="1600">
              <a:solidFill>
                <a:schemeClr val="tx1"/>
              </a:solidFill>
            </a:rPr>
            <a:t>Bilgi ve İletişim</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6">
            <a:lumMod val="75000"/>
            <a:alpha val="90000"/>
          </a:schemeClr>
        </a:solidFill>
      </dgm:spPr>
      <dgm:t>
        <a:bodyPr>
          <a:sp3d/>
        </a:bodyPr>
        <a:lstStyle/>
        <a:p>
          <a:r>
            <a:rPr lang="tr-TR" sz="1600"/>
            <a:t>4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6">
            <a:lumMod val="60000"/>
            <a:lumOff val="40000"/>
            <a:alpha val="90000"/>
          </a:schemeClr>
        </a:solidFill>
      </dgm:spPr>
      <dgm:t>
        <a:bodyPr>
          <a:sp3d/>
        </a:bodyPr>
        <a:lstStyle/>
        <a:p>
          <a:r>
            <a:rPr lang="tr-TR" sz="1600"/>
            <a:t>20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6">
            <a:lumMod val="40000"/>
            <a:lumOff val="60000"/>
            <a:alpha val="90000"/>
          </a:schemeClr>
        </a:solidFill>
      </dgm:spPr>
      <dgm:t>
        <a:bodyPr>
          <a:sp3d/>
        </a:bodyPr>
        <a:lstStyle/>
        <a:p>
          <a:r>
            <a:rPr lang="tr-TR" sz="1600"/>
            <a:t>11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6">
            <a:lumMod val="20000"/>
            <a:lumOff val="80000"/>
            <a:alpha val="90000"/>
          </a:schemeClr>
        </a:solidFill>
        <a:sp3d extrusionH="12700" prstMaterial="plastic">
          <a:bevelT w="50800" h="50800"/>
        </a:sp3d>
      </dgm:spPr>
      <dgm:t>
        <a:bodyPr>
          <a:sp3d/>
        </a:bodyPr>
        <a:lstStyle/>
        <a:p>
          <a:r>
            <a:rPr lang="tr-TR" sz="1600"/>
            <a:t>6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CB2C6202-653F-450D-A7C5-978C38F13407}" type="presOf" srcId="{47EC5FC3-CC32-419F-88B8-A032653586D9}" destId="{3F604119-9727-4042-8C56-82D02679FAFF}" srcOrd="0" destOrd="0" presId="urn:microsoft.com/office/officeart/2005/8/layout/lProcess3"/>
    <dgm:cxn modelId="{072BCB12-6BE0-4DEF-A8AB-CB65C4F76533}" type="presOf" srcId="{0C05AD5A-BCD1-4314-8B62-66993ED88846}" destId="{5BD2DAC3-2DEC-45FF-A1F9-0CFE82EADFC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2634845E-7D63-4971-8DC6-1867230C1326}" type="presOf" srcId="{F013F5B4-46E2-4DE6-B5FA-455BADAEAE57}" destId="{6E13559D-4DB0-403D-B55D-B73C23B7FD1A}"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9D77E1A2-2F58-4F86-A254-F30AB55AA83B}" srcId="{D6D07271-5D5B-4310-9C76-BC9EC96BD12A}" destId="{01F19B66-A444-47D1-858B-05EBC98B9CDB}" srcOrd="1" destOrd="0" parTransId="{ECECC11E-EAE2-4DE9-8FD1-9B22210BA50D}" sibTransId="{EF1DAA71-6B1F-4C73-BAF3-66FDE7A3AC7C}"/>
    <dgm:cxn modelId="{7C30EFE1-4756-4114-9F91-7DF45AAC32CA}" type="presOf" srcId="{A3DDA653-9B69-4A2B-8BD3-B52F8BA7ED77}" destId="{38E87685-7C8B-4554-AC46-6D17B3B264AE}" srcOrd="0" destOrd="0" presId="urn:microsoft.com/office/officeart/2005/8/layout/lProcess3"/>
    <dgm:cxn modelId="{1801CFEE-3651-4C1A-BAC6-09FDE46ED6E9}" type="presOf" srcId="{D6D07271-5D5B-4310-9C76-BC9EC96BD12A}" destId="{69CC777C-E0CC-4199-ACB1-0EB4A45B44B1}" srcOrd="0" destOrd="0" presId="urn:microsoft.com/office/officeart/2005/8/layout/lProcess3"/>
    <dgm:cxn modelId="{A8EA74F3-6D35-4F29-BF0F-6E12BD8451BB}" type="presOf" srcId="{01F19B66-A444-47D1-858B-05EBC98B9CDB}" destId="{9DD311D4-5A44-4825-80BF-0125A19ABB16}" srcOrd="0" destOrd="0" presId="urn:microsoft.com/office/officeart/2005/8/layout/lProcess3"/>
    <dgm:cxn modelId="{3130724C-059F-44AC-BE24-46CBC335D555}" type="presParOf" srcId="{38E87685-7C8B-4554-AC46-6D17B3B264AE}" destId="{BBD29F49-ABF4-43CE-A38E-5697EA3E9990}" srcOrd="0" destOrd="0" presId="urn:microsoft.com/office/officeart/2005/8/layout/lProcess3"/>
    <dgm:cxn modelId="{504229DC-9212-4FB1-9307-6B97CD57707D}" type="presParOf" srcId="{BBD29F49-ABF4-43CE-A38E-5697EA3E9990}" destId="{69CC777C-E0CC-4199-ACB1-0EB4A45B44B1}" srcOrd="0" destOrd="0" presId="urn:microsoft.com/office/officeart/2005/8/layout/lProcess3"/>
    <dgm:cxn modelId="{DF24CA27-26B6-4709-A90D-C652BD2E5AE7}" type="presParOf" srcId="{BBD29F49-ABF4-43CE-A38E-5697EA3E9990}" destId="{4606180E-28AD-46AF-98D9-2CCFCEE8CC77}" srcOrd="1" destOrd="0" presId="urn:microsoft.com/office/officeart/2005/8/layout/lProcess3"/>
    <dgm:cxn modelId="{06F43105-935C-4CE1-A511-F422F5FD672C}" type="presParOf" srcId="{BBD29F49-ABF4-43CE-A38E-5697EA3E9990}" destId="{3F604119-9727-4042-8C56-82D02679FAFF}" srcOrd="2" destOrd="0" presId="urn:microsoft.com/office/officeart/2005/8/layout/lProcess3"/>
    <dgm:cxn modelId="{35DB8952-413B-4169-B8FB-324F8F902062}" type="presParOf" srcId="{BBD29F49-ABF4-43CE-A38E-5697EA3E9990}" destId="{268A4D5F-A9A4-4E2E-86D9-5D1D4FE33261}" srcOrd="3" destOrd="0" presId="urn:microsoft.com/office/officeart/2005/8/layout/lProcess3"/>
    <dgm:cxn modelId="{2D8190E6-D9D6-4D41-8F16-703A554CC0D0}" type="presParOf" srcId="{BBD29F49-ABF4-43CE-A38E-5697EA3E9990}" destId="{9DD311D4-5A44-4825-80BF-0125A19ABB16}" srcOrd="4" destOrd="0" presId="urn:microsoft.com/office/officeart/2005/8/layout/lProcess3"/>
    <dgm:cxn modelId="{E5AD0436-869D-44F9-A831-05498E5CE14D}" type="presParOf" srcId="{BBD29F49-ABF4-43CE-A38E-5697EA3E9990}" destId="{C7C3D65B-CE74-4D79-ABAA-B555F71C9881}" srcOrd="5" destOrd="0" presId="urn:microsoft.com/office/officeart/2005/8/layout/lProcess3"/>
    <dgm:cxn modelId="{BE89B07D-97EA-4405-809B-4A96B0A4D12E}" type="presParOf" srcId="{BBD29F49-ABF4-43CE-A38E-5697EA3E9990}" destId="{6E13559D-4DB0-403D-B55D-B73C23B7FD1A}" srcOrd="6" destOrd="0" presId="urn:microsoft.com/office/officeart/2005/8/layout/lProcess3"/>
    <dgm:cxn modelId="{4E73CDAF-9DB6-4B6C-B43F-46604906B89E}" type="presParOf" srcId="{BBD29F49-ABF4-43CE-A38E-5697EA3E9990}" destId="{D89CE58C-3D76-481C-A2AA-9223E3E8C937}" srcOrd="7" destOrd="0" presId="urn:microsoft.com/office/officeart/2005/8/layout/lProcess3"/>
    <dgm:cxn modelId="{AF2C7FC5-B9CF-4C00-9358-CE156C2C81F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4">
            <a:lumMod val="50000"/>
          </a:schemeClr>
        </a:solidFill>
        <a:sp3d prstMaterial="plastic">
          <a:bevelT w="120900" h="88900"/>
          <a:bevelB w="88900" h="31750" prst="angle"/>
        </a:sp3d>
      </dgm:spPr>
      <dgm:t>
        <a:bodyPr>
          <a:sp3d/>
        </a:bodyPr>
        <a:lstStyle/>
        <a:p>
          <a:r>
            <a:rPr lang="tr-TR" sz="1600">
              <a:solidFill>
                <a:schemeClr val="tx1"/>
              </a:solidFill>
            </a:rPr>
            <a:t>İzleme</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4">
            <a:lumMod val="75000"/>
            <a:alpha val="90000"/>
          </a:schemeClr>
        </a:solidFill>
      </dgm:spPr>
      <dgm:t>
        <a:bodyPr>
          <a:sp3d/>
        </a:bodyPr>
        <a:lstStyle/>
        <a:p>
          <a:r>
            <a:rPr lang="tr-TR" sz="1600"/>
            <a:t>2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4">
            <a:lumMod val="60000"/>
            <a:lumOff val="40000"/>
            <a:alpha val="90000"/>
          </a:schemeClr>
        </a:solidFill>
      </dgm:spPr>
      <dgm:t>
        <a:bodyPr>
          <a:sp3d/>
        </a:bodyPr>
        <a:lstStyle/>
        <a:p>
          <a:r>
            <a:rPr lang="tr-TR" sz="1600"/>
            <a:t>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4">
            <a:lumMod val="40000"/>
            <a:lumOff val="60000"/>
            <a:alpha val="90000"/>
          </a:schemeClr>
        </a:solidFill>
      </dgm:spPr>
      <dgm:t>
        <a:bodyPr>
          <a:sp3d/>
        </a:bodyPr>
        <a:lstStyle/>
        <a:p>
          <a:r>
            <a:rPr lang="tr-TR" sz="1600"/>
            <a:t>3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4">
            <a:lumMod val="20000"/>
            <a:lumOff val="80000"/>
            <a:alpha val="90000"/>
          </a:schemeClr>
        </a:solidFill>
        <a:sp3d extrusionH="12700" prstMaterial="plastic">
          <a:bevelT w="50800" h="50800"/>
        </a:sp3d>
      </dgm:spPr>
      <dgm:t>
        <a:bodyPr>
          <a:sp3d/>
        </a:bodyPr>
        <a:lstStyle/>
        <a:p>
          <a:r>
            <a:rPr lang="tr-TR" sz="1600"/>
            <a:t>1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DC2FF002-FACC-41B9-BE43-DE98242AAFAD}" type="presOf" srcId="{0C05AD5A-BCD1-4314-8B62-66993ED88846}" destId="{5BD2DAC3-2DEC-45FF-A1F9-0CFE82EADFC6}" srcOrd="0" destOrd="0" presId="urn:microsoft.com/office/officeart/2005/8/layout/lProcess3"/>
    <dgm:cxn modelId="{92D3F602-42FC-4DBB-97E0-12E509FE1949}" type="presOf" srcId="{01F19B66-A444-47D1-858B-05EBC98B9CDB}" destId="{9DD311D4-5A44-4825-80BF-0125A19ABB1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48F5D12E-0736-42C3-A42C-CB95587AEF30}" type="presOf" srcId="{47EC5FC3-CC32-419F-88B8-A032653586D9}" destId="{3F604119-9727-4042-8C56-82D02679FAFF}"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EFBF1154-4611-4138-B710-1113C3808F5A}" type="presOf" srcId="{A3DDA653-9B69-4A2B-8BD3-B52F8BA7ED77}" destId="{38E87685-7C8B-4554-AC46-6D17B3B264AE}" srcOrd="0" destOrd="0" presId="urn:microsoft.com/office/officeart/2005/8/layout/lProcess3"/>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6C57108C-31C0-4A3A-A806-D68F403F63E6}" type="presOf" srcId="{F013F5B4-46E2-4DE6-B5FA-455BADAEAE57}" destId="{6E13559D-4DB0-403D-B55D-B73C23B7FD1A}" srcOrd="0" destOrd="0" presId="urn:microsoft.com/office/officeart/2005/8/layout/lProcess3"/>
    <dgm:cxn modelId="{CA2CC69F-436E-48B5-AA69-90A0C7941C55}" type="presOf" srcId="{D6D07271-5D5B-4310-9C76-BC9EC96BD12A}" destId="{69CC777C-E0CC-4199-ACB1-0EB4A45B44B1}"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EE1185E-6B43-49A1-BCF6-1F8BE63B24BE}" type="presParOf" srcId="{38E87685-7C8B-4554-AC46-6D17B3B264AE}" destId="{BBD29F49-ABF4-43CE-A38E-5697EA3E9990}" srcOrd="0" destOrd="0" presId="urn:microsoft.com/office/officeart/2005/8/layout/lProcess3"/>
    <dgm:cxn modelId="{7000C3CA-0C5D-4B2E-B1FF-C2ED50C5AC00}" type="presParOf" srcId="{BBD29F49-ABF4-43CE-A38E-5697EA3E9990}" destId="{69CC777C-E0CC-4199-ACB1-0EB4A45B44B1}" srcOrd="0" destOrd="0" presId="urn:microsoft.com/office/officeart/2005/8/layout/lProcess3"/>
    <dgm:cxn modelId="{6117CC2E-391C-4635-B086-DAD1D8AA06B5}" type="presParOf" srcId="{BBD29F49-ABF4-43CE-A38E-5697EA3E9990}" destId="{4606180E-28AD-46AF-98D9-2CCFCEE8CC77}" srcOrd="1" destOrd="0" presId="urn:microsoft.com/office/officeart/2005/8/layout/lProcess3"/>
    <dgm:cxn modelId="{6FCD7CB2-CBA8-4761-8710-3DCD70EF4D2E}" type="presParOf" srcId="{BBD29F49-ABF4-43CE-A38E-5697EA3E9990}" destId="{3F604119-9727-4042-8C56-82D02679FAFF}" srcOrd="2" destOrd="0" presId="urn:microsoft.com/office/officeart/2005/8/layout/lProcess3"/>
    <dgm:cxn modelId="{70240E73-A31B-4FEB-8CD9-18281E0D5844}" type="presParOf" srcId="{BBD29F49-ABF4-43CE-A38E-5697EA3E9990}" destId="{268A4D5F-A9A4-4E2E-86D9-5D1D4FE33261}" srcOrd="3" destOrd="0" presId="urn:microsoft.com/office/officeart/2005/8/layout/lProcess3"/>
    <dgm:cxn modelId="{443F19BE-5575-4FC1-9B4B-BCCC279217F6}" type="presParOf" srcId="{BBD29F49-ABF4-43CE-A38E-5697EA3E9990}" destId="{9DD311D4-5A44-4825-80BF-0125A19ABB16}" srcOrd="4" destOrd="0" presId="urn:microsoft.com/office/officeart/2005/8/layout/lProcess3"/>
    <dgm:cxn modelId="{1E16DFA1-7028-48C6-8177-7FF6B12CE39F}" type="presParOf" srcId="{BBD29F49-ABF4-43CE-A38E-5697EA3E9990}" destId="{C7C3D65B-CE74-4D79-ABAA-B555F71C9881}" srcOrd="5" destOrd="0" presId="urn:microsoft.com/office/officeart/2005/8/layout/lProcess3"/>
    <dgm:cxn modelId="{750511DC-2133-47B2-8528-A90C1EF3AE08}" type="presParOf" srcId="{BBD29F49-ABF4-43CE-A38E-5697EA3E9990}" destId="{6E13559D-4DB0-403D-B55D-B73C23B7FD1A}" srcOrd="6" destOrd="0" presId="urn:microsoft.com/office/officeart/2005/8/layout/lProcess3"/>
    <dgm:cxn modelId="{DED4FE9F-5C50-4DE3-AEC1-399FC037DBF9}" type="presParOf" srcId="{BBD29F49-ABF4-43CE-A38E-5697EA3E9990}" destId="{D89CE58C-3D76-481C-A2AA-9223E3E8C937}" srcOrd="7" destOrd="0" presId="urn:microsoft.com/office/officeart/2005/8/layout/lProcess3"/>
    <dgm:cxn modelId="{6F852A8A-467C-444D-9EF0-679C6241F43C}"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Kontrol Ortamı</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1">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26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1">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28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1">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20 Eylem</a:t>
          </a:r>
        </a:p>
      </dsp:txBody>
      <dsp:txXfrm>
        <a:off x="6192186" y="63404"/>
        <a:ext cx="921668" cy="61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bg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Risk Değerlendirme</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bg1">
            <a:lumMod val="6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bg1">
            <a:lumMod val="7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9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bg1">
            <a:lumMod val="8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bg1">
            <a:lumMod val="9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Eylem</a:t>
          </a:r>
        </a:p>
      </dsp:txBody>
      <dsp:txXfrm>
        <a:off x="6192186" y="63404"/>
        <a:ext cx="921668" cy="614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2">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Kontrol Faaliyetleri</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2">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6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17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2">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5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2">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3 Eylem</a:t>
          </a:r>
        </a:p>
      </dsp:txBody>
      <dsp:txXfrm>
        <a:off x="6192186" y="63404"/>
        <a:ext cx="921668" cy="614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6">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Bilgi ve İletişim</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6">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4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6">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20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6">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11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6">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6 Eylem</a:t>
          </a:r>
        </a:p>
      </dsp:txBody>
      <dsp:txXfrm>
        <a:off x="6192186" y="63404"/>
        <a:ext cx="921668" cy="614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4">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İzleme</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4">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2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4">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7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4">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3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4">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 Eylem</a:t>
          </a:r>
        </a:p>
      </dsp:txBody>
      <dsp:txXfrm>
        <a:off x="6192186" y="63404"/>
        <a:ext cx="921668" cy="6144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A4A2-7A9F-48FC-AA10-F8F938C39EE2}" type="datetimeFigureOut">
              <a:rPr lang="tr-TR" smtClean="0"/>
              <a:t>18.01.2022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765B-6EE5-44CA-B407-29FFDAB7BC19}" type="slidenum">
              <a:rPr lang="tr-TR" smtClean="0"/>
              <a:t>‹#›</a:t>
            </a:fld>
            <a:endParaRPr lang="tr-TR"/>
          </a:p>
        </p:txBody>
      </p:sp>
    </p:spTree>
    <p:extLst>
      <p:ext uri="{BB962C8B-B14F-4D97-AF65-F5344CB8AC3E}">
        <p14:creationId xmlns:p14="http://schemas.microsoft.com/office/powerpoint/2010/main" val="3495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2</a:t>
            </a:fld>
            <a:endParaRPr lang="tr-TR"/>
          </a:p>
        </p:txBody>
      </p:sp>
    </p:spTree>
    <p:extLst>
      <p:ext uri="{BB962C8B-B14F-4D97-AF65-F5344CB8AC3E}">
        <p14:creationId xmlns:p14="http://schemas.microsoft.com/office/powerpoint/2010/main" val="366902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19</a:t>
            </a:fld>
            <a:endParaRPr lang="tr-TR"/>
          </a:p>
        </p:txBody>
      </p:sp>
    </p:spTree>
    <p:extLst>
      <p:ext uri="{BB962C8B-B14F-4D97-AF65-F5344CB8AC3E}">
        <p14:creationId xmlns:p14="http://schemas.microsoft.com/office/powerpoint/2010/main" val="196267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Bakanlık ve harcama biriminin belirlediği misyon ve vizyon birlikte gönderebilir mi?</a:t>
            </a:r>
          </a:p>
        </p:txBody>
      </p:sp>
      <p:sp>
        <p:nvSpPr>
          <p:cNvPr id="4" name="Slayt Numarası Yer Tutucusu 3"/>
          <p:cNvSpPr>
            <a:spLocks noGrp="1"/>
          </p:cNvSpPr>
          <p:nvPr>
            <p:ph type="sldNum" sz="quarter" idx="5"/>
          </p:nvPr>
        </p:nvSpPr>
        <p:spPr/>
        <p:txBody>
          <a:bodyPr/>
          <a:lstStyle/>
          <a:p>
            <a:fld id="{923F803C-F773-4BDB-B03C-9152DEB5A355}" type="slidenum">
              <a:rPr lang="tr-TR" smtClean="0"/>
              <a:t>20</a:t>
            </a:fld>
            <a:endParaRPr lang="tr-TR"/>
          </a:p>
        </p:txBody>
      </p:sp>
    </p:spTree>
    <p:extLst>
      <p:ext uri="{BB962C8B-B14F-4D97-AF65-F5344CB8AC3E}">
        <p14:creationId xmlns:p14="http://schemas.microsoft.com/office/powerpoint/2010/main" val="65365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24</a:t>
            </a:fld>
            <a:endParaRPr lang="tr-TR"/>
          </a:p>
        </p:txBody>
      </p:sp>
    </p:spTree>
    <p:extLst>
      <p:ext uri="{BB962C8B-B14F-4D97-AF65-F5344CB8AC3E}">
        <p14:creationId xmlns:p14="http://schemas.microsoft.com/office/powerpoint/2010/main" val="391671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Bakanlık ve harcama biriminin belirlediği misyon ve vizyon birlikte gönderebilir mi?</a:t>
            </a:r>
          </a:p>
        </p:txBody>
      </p:sp>
      <p:sp>
        <p:nvSpPr>
          <p:cNvPr id="4" name="Slayt Numarası Yer Tutucusu 3"/>
          <p:cNvSpPr>
            <a:spLocks noGrp="1"/>
          </p:cNvSpPr>
          <p:nvPr>
            <p:ph type="sldNum" sz="quarter" idx="5"/>
          </p:nvPr>
        </p:nvSpPr>
        <p:spPr/>
        <p:txBody>
          <a:bodyPr/>
          <a:lstStyle/>
          <a:p>
            <a:fld id="{923F803C-F773-4BDB-B03C-9152DEB5A355}" type="slidenum">
              <a:rPr lang="tr-TR" smtClean="0"/>
              <a:t>28</a:t>
            </a:fld>
            <a:endParaRPr lang="tr-TR"/>
          </a:p>
        </p:txBody>
      </p:sp>
    </p:spTree>
    <p:extLst>
      <p:ext uri="{BB962C8B-B14F-4D97-AF65-F5344CB8AC3E}">
        <p14:creationId xmlns:p14="http://schemas.microsoft.com/office/powerpoint/2010/main" val="6108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40</a:t>
            </a:fld>
            <a:endParaRPr lang="tr-TR"/>
          </a:p>
        </p:txBody>
      </p:sp>
    </p:spTree>
    <p:extLst>
      <p:ext uri="{BB962C8B-B14F-4D97-AF65-F5344CB8AC3E}">
        <p14:creationId xmlns:p14="http://schemas.microsoft.com/office/powerpoint/2010/main" val="229823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41</a:t>
            </a:fld>
            <a:endParaRPr lang="tr-TR"/>
          </a:p>
        </p:txBody>
      </p:sp>
    </p:spTree>
    <p:extLst>
      <p:ext uri="{BB962C8B-B14F-4D97-AF65-F5344CB8AC3E}">
        <p14:creationId xmlns:p14="http://schemas.microsoft.com/office/powerpoint/2010/main" val="260875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3</a:t>
            </a:fld>
            <a:endParaRPr lang="tr-TR"/>
          </a:p>
        </p:txBody>
      </p:sp>
    </p:spTree>
    <p:extLst>
      <p:ext uri="{BB962C8B-B14F-4D97-AF65-F5344CB8AC3E}">
        <p14:creationId xmlns:p14="http://schemas.microsoft.com/office/powerpoint/2010/main" val="305674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307086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5</a:t>
            </a:fld>
            <a:endParaRPr lang="tr-TR"/>
          </a:p>
        </p:txBody>
      </p:sp>
    </p:spTree>
    <p:extLst>
      <p:ext uri="{BB962C8B-B14F-4D97-AF65-F5344CB8AC3E}">
        <p14:creationId xmlns:p14="http://schemas.microsoft.com/office/powerpoint/2010/main" val="70693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6</a:t>
            </a:fld>
            <a:endParaRPr lang="tr-TR"/>
          </a:p>
        </p:txBody>
      </p:sp>
    </p:spTree>
    <p:extLst>
      <p:ext uri="{BB962C8B-B14F-4D97-AF65-F5344CB8AC3E}">
        <p14:creationId xmlns:p14="http://schemas.microsoft.com/office/powerpoint/2010/main" val="391406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7</a:t>
            </a:fld>
            <a:endParaRPr lang="tr-TR"/>
          </a:p>
        </p:txBody>
      </p:sp>
    </p:spTree>
    <p:extLst>
      <p:ext uri="{BB962C8B-B14F-4D97-AF65-F5344CB8AC3E}">
        <p14:creationId xmlns:p14="http://schemas.microsoft.com/office/powerpoint/2010/main" val="15817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Tüm personelin iç kontrol sistemi konusunda güncel bilgi ve dokümanlara ulaşması</a:t>
            </a:r>
            <a:r>
              <a:rPr lang="tr-TR" baseline="0"/>
              <a:t> amaçlanmıştır. Web sayfasına konulacak dokümanlar Harcama Yetkilisi onayı alındıktan sonra yüklenecektir. Teşkilat şeması  sadece yönetim ve kurumsalın altında olmalı </a:t>
            </a:r>
            <a:r>
              <a:rPr lang="tr-TR" baseline="0" err="1"/>
              <a:t>illada</a:t>
            </a:r>
            <a:r>
              <a:rPr lang="tr-TR" baseline="0"/>
              <a:t> koyulacaksa uyumsuz olmasın.</a:t>
            </a:r>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9</a:t>
            </a:fld>
            <a:endParaRPr lang="tr-TR"/>
          </a:p>
        </p:txBody>
      </p:sp>
    </p:spTree>
    <p:extLst>
      <p:ext uri="{BB962C8B-B14F-4D97-AF65-F5344CB8AC3E}">
        <p14:creationId xmlns:p14="http://schemas.microsoft.com/office/powerpoint/2010/main" val="367626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12</a:t>
            </a:fld>
            <a:endParaRPr lang="tr-TR"/>
          </a:p>
        </p:txBody>
      </p:sp>
    </p:spTree>
    <p:extLst>
      <p:ext uri="{BB962C8B-B14F-4D97-AF65-F5344CB8AC3E}">
        <p14:creationId xmlns:p14="http://schemas.microsoft.com/office/powerpoint/2010/main" val="331130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16</a:t>
            </a:fld>
            <a:endParaRPr lang="tr-TR"/>
          </a:p>
        </p:txBody>
      </p:sp>
    </p:spTree>
    <p:extLst>
      <p:ext uri="{BB962C8B-B14F-4D97-AF65-F5344CB8AC3E}">
        <p14:creationId xmlns:p14="http://schemas.microsoft.com/office/powerpoint/2010/main" val="100806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0364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8448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1727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432">
              <a:solidFill>
                <a:schemeClr val="bg1"/>
              </a:solidFill>
            </a:endParaRPr>
          </a:p>
        </p:txBody>
      </p:sp>
      <p:sp>
        <p:nvSpPr>
          <p:cNvPr id="7" name="Metin kutusu 6"/>
          <p:cNvSpPr txBox="1">
            <a:spLocks noChangeArrowheads="1"/>
          </p:cNvSpPr>
          <p:nvPr userDrawn="1"/>
        </p:nvSpPr>
        <p:spPr bwMode="auto">
          <a:xfrm>
            <a:off x="2011363" y="994105"/>
            <a:ext cx="10177463"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432">
              <a:solidFill>
                <a:schemeClr val="bg1"/>
              </a:solidFill>
            </a:endParaRPr>
          </a:p>
        </p:txBody>
      </p:sp>
      <p:sp>
        <p:nvSpPr>
          <p:cNvPr id="10" name="Slayt Numarası Yer Tutucusu 12"/>
          <p:cNvSpPr>
            <a:spLocks noGrp="1"/>
          </p:cNvSpPr>
          <p:nvPr>
            <p:ph type="sldNum" sz="quarter" idx="10"/>
          </p:nvPr>
        </p:nvSpPr>
        <p:spPr>
          <a:xfrm>
            <a:off x="11204575" y="6394451"/>
            <a:ext cx="825500" cy="365125"/>
          </a:xfrm>
        </p:spPr>
        <p:txBody>
          <a:bodyPr/>
          <a:lstStyle>
            <a:lvl1pPr>
              <a:defRPr sz="1273">
                <a:solidFill>
                  <a:srgbClr val="C00000"/>
                </a:solidFill>
              </a:defRPr>
            </a:lvl1pPr>
          </a:lstStyle>
          <a:p>
            <a:pPr>
              <a:defRPr/>
            </a:pPr>
            <a:fld id="{104204BE-466C-4FCD-980B-D321A1B2D829}" type="slidenum">
              <a:rPr lang="tr-TR" smtClean="0"/>
              <a:pPr>
                <a:defRPr/>
              </a:pPr>
              <a:t>‹#›</a:t>
            </a:fld>
            <a:r>
              <a:rPr lang="tr-TR"/>
              <a:t>/15</a:t>
            </a:r>
          </a:p>
        </p:txBody>
      </p:sp>
      <p:sp>
        <p:nvSpPr>
          <p:cNvPr id="11" name="İçerik Yer Tutucusu 2"/>
          <p:cNvSpPr>
            <a:spLocks noGrp="1"/>
          </p:cNvSpPr>
          <p:nvPr>
            <p:ph idx="1"/>
          </p:nvPr>
        </p:nvSpPr>
        <p:spPr>
          <a:xfrm>
            <a:off x="165035" y="1334814"/>
            <a:ext cx="11865197" cy="5021536"/>
          </a:xfrm>
          <a:prstGeom prst="rect">
            <a:avLst/>
          </a:prstGeom>
        </p:spPr>
        <p:txBody>
          <a:bodyPr>
            <a:normAutofit/>
          </a:bodyPr>
          <a:lstStyle>
            <a:lvl1pPr>
              <a:defRPr sz="2546"/>
            </a:lvl1pPr>
            <a:lvl2pPr>
              <a:defRPr sz="2228"/>
            </a:lvl2pPr>
            <a:lvl3pPr>
              <a:defRPr sz="1910"/>
            </a:lvl3pPr>
            <a:lvl4pPr>
              <a:defRPr sz="1591"/>
            </a:lvl4pPr>
            <a:lvl5pPr>
              <a:defRPr sz="1591"/>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1043868" y="128362"/>
            <a:ext cx="10986207" cy="728889"/>
          </a:xfrm>
          <a:prstGeom prst="rect">
            <a:avLst/>
          </a:prstGeom>
        </p:spPr>
        <p:txBody>
          <a:bodyPr>
            <a:normAutofit/>
          </a:bodyPr>
          <a:lstStyle>
            <a:lvl1pPr>
              <a:defRPr sz="2546">
                <a:solidFill>
                  <a:srgbClr val="DC0C15"/>
                </a:solidFill>
              </a:defRPr>
            </a:lvl1pPr>
          </a:lstStyle>
          <a:p>
            <a:r>
              <a:rPr lang="tr-TR"/>
              <a:t>Asıl başlık stili için tıklatın</a:t>
            </a:r>
          </a:p>
        </p:txBody>
      </p:sp>
    </p:spTree>
    <p:extLst>
      <p:ext uri="{BB962C8B-B14F-4D97-AF65-F5344CB8AC3E}">
        <p14:creationId xmlns:p14="http://schemas.microsoft.com/office/powerpoint/2010/main" val="17922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a:xfrm>
            <a:off x="1" y="1049904"/>
            <a:ext cx="12191999" cy="281433"/>
          </a:xfrm>
          <a:prstGeom prst="rect">
            <a:avLst/>
          </a:prstGeom>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8610600" y="6356351"/>
            <a:ext cx="2743200" cy="365125"/>
          </a:xfrm>
          <a:prstGeom prst="rect">
            <a:avLst/>
          </a:prstGeom>
        </p:spPr>
        <p:txBody>
          <a:bodyPr/>
          <a:lstStyle/>
          <a:p>
            <a:fld id="{355FEEFD-3B84-5E40-B880-6D259D79DEE1}" type="slidenum">
              <a:rPr lang="tr-TR" smtClean="0"/>
              <a:pPr/>
              <a:t>‹#›</a:t>
            </a:fld>
            <a:r>
              <a:rPr lang="tr-TR"/>
              <a:t>/33</a:t>
            </a:r>
          </a:p>
        </p:txBody>
      </p:sp>
    </p:spTree>
    <p:extLst>
      <p:ext uri="{BB962C8B-B14F-4D97-AF65-F5344CB8AC3E}">
        <p14:creationId xmlns:p14="http://schemas.microsoft.com/office/powerpoint/2010/main" val="33315346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21379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8878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4702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9484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7115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6682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61582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18.01.2022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5567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Resim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t="10146" r="695" b="80861"/>
          <a:stretch/>
        </p:blipFill>
        <p:spPr>
          <a:xfrm>
            <a:off x="0" y="6525491"/>
            <a:ext cx="12192000" cy="255828"/>
          </a:xfrm>
          <a:prstGeom prst="rect">
            <a:avLst/>
          </a:prstGeom>
        </p:spPr>
      </p:pic>
      <p:pic>
        <p:nvPicPr>
          <p:cNvPr id="7" name="Resim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10146" r="695" b="80861"/>
          <a:stretch/>
        </p:blipFill>
        <p:spPr>
          <a:xfrm>
            <a:off x="0" y="237331"/>
            <a:ext cx="12192000" cy="371191"/>
          </a:xfrm>
          <a:prstGeom prst="rect">
            <a:avLst/>
          </a:prstGeom>
        </p:spPr>
      </p:pic>
      <p:sp>
        <p:nvSpPr>
          <p:cNvPr id="8" name="Oval 7"/>
          <p:cNvSpPr/>
          <p:nvPr userDrawn="1"/>
        </p:nvSpPr>
        <p:spPr>
          <a:xfrm>
            <a:off x="414781" y="2719"/>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userDrawn="1"/>
        </p:nvSpPr>
        <p:spPr>
          <a:xfrm>
            <a:off x="9601200" y="292402"/>
            <a:ext cx="2419004" cy="307777"/>
          </a:xfrm>
          <a:prstGeom prst="rect">
            <a:avLst/>
          </a:prstGeom>
          <a:noFill/>
        </p:spPr>
        <p:txBody>
          <a:bodyPr wrap="square" rtlCol="0">
            <a:spAutoFit/>
          </a:bodyPr>
          <a:lstStyle/>
          <a:p>
            <a:pPr algn="r"/>
            <a:r>
              <a:rPr lang="tr-TR" sz="1400" b="1">
                <a:solidFill>
                  <a:schemeClr val="bg1"/>
                </a:solidFill>
                <a:latin typeface="Myriad Pro" panose="020B0503030403020204" pitchFamily="34" charset="0"/>
              </a:rPr>
              <a:t>Strateji Geliştirme Başkanlığı</a:t>
            </a:r>
          </a:p>
        </p:txBody>
      </p:sp>
      <p:pic>
        <p:nvPicPr>
          <p:cNvPr id="11" name="Resim 10"/>
          <p:cNvPicPr>
            <a:picLocks noChangeAspect="1"/>
          </p:cNvPicPr>
          <p:nvPr userDrawn="1"/>
        </p:nvPicPr>
        <p:blipFill rotWithShape="1">
          <a:blip r:embed="rId16" cstate="print">
            <a:extLst>
              <a:ext uri="{28A0092B-C50C-407E-A947-70E740481C1C}">
                <a14:useLocalDpi xmlns:a14="http://schemas.microsoft.com/office/drawing/2010/main" val="0"/>
              </a:ext>
            </a:extLst>
          </a:blip>
          <a:srcRect l="21738" t="9256" r="22838" b="3934"/>
          <a:stretch/>
        </p:blipFill>
        <p:spPr>
          <a:xfrm>
            <a:off x="455672" y="44687"/>
            <a:ext cx="805791" cy="803209"/>
          </a:xfrm>
          <a:prstGeom prst="rect">
            <a:avLst/>
          </a:prstGeom>
        </p:spPr>
      </p:pic>
      <p:sp>
        <p:nvSpPr>
          <p:cNvPr id="12" name="Dikdörtgen 11"/>
          <p:cNvSpPr/>
          <p:nvPr userDrawn="1"/>
        </p:nvSpPr>
        <p:spPr>
          <a:xfrm>
            <a:off x="11395365" y="6505954"/>
            <a:ext cx="623889" cy="307777"/>
          </a:xfrm>
          <a:prstGeom prst="rect">
            <a:avLst/>
          </a:prstGeom>
        </p:spPr>
        <p:txBody>
          <a:bodyPr wrap="none">
            <a:spAutoFit/>
          </a:bodyPr>
          <a:lstStyle/>
          <a:p>
            <a:fld id="{42C328C1-A84F-4A39-A664-DBA00541A8C6}" type="slidenum">
              <a:rPr lang="en-US" sz="1400" b="1" baseline="0" smtClean="0">
                <a:solidFill>
                  <a:schemeClr val="bg1"/>
                </a:solidFill>
                <a:latin typeface="Myriad Pro" panose="020B0503030403020204" pitchFamily="34" charset="0"/>
              </a:rPr>
              <a:pPr/>
              <a:t>‹#›</a:t>
            </a:fld>
            <a:r>
              <a:rPr lang="tr-TR" sz="1400" b="1" baseline="0" dirty="0">
                <a:solidFill>
                  <a:schemeClr val="bg1"/>
                </a:solidFill>
                <a:latin typeface="Myriad Pro" panose="020B0503030403020204" pitchFamily="34" charset="0"/>
              </a:rPr>
              <a:t>/42</a:t>
            </a:r>
          </a:p>
        </p:txBody>
      </p:sp>
      <p:sp>
        <p:nvSpPr>
          <p:cNvPr id="14" name="Metin kutusu 13"/>
          <p:cNvSpPr txBox="1"/>
          <p:nvPr userDrawn="1"/>
        </p:nvSpPr>
        <p:spPr>
          <a:xfrm>
            <a:off x="-490451" y="6529037"/>
            <a:ext cx="2419004" cy="261610"/>
          </a:xfrm>
          <a:prstGeom prst="rect">
            <a:avLst/>
          </a:prstGeom>
          <a:noFill/>
        </p:spPr>
        <p:txBody>
          <a:bodyPr wrap="square" rtlCol="0">
            <a:spAutoFit/>
          </a:bodyPr>
          <a:lstStyle/>
          <a:p>
            <a:pPr algn="r"/>
            <a:r>
              <a:rPr lang="tr-TR" sz="1100" b="1" dirty="0">
                <a:solidFill>
                  <a:schemeClr val="bg1"/>
                </a:solidFill>
                <a:latin typeface="Myriad Pro" panose="020B0503030403020204" pitchFamily="34" charset="0"/>
              </a:rPr>
              <a:t>İç Kontrol Dairesi Başkanlığı</a:t>
            </a:r>
          </a:p>
        </p:txBody>
      </p:sp>
      <p:sp>
        <p:nvSpPr>
          <p:cNvPr id="15" name="Metin kutusu 4"/>
          <p:cNvSpPr txBox="1"/>
          <p:nvPr userDrawn="1"/>
        </p:nvSpPr>
        <p:spPr>
          <a:xfrm>
            <a:off x="17418" y="6232421"/>
            <a:ext cx="827311"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solidFill>
                  <a:schemeClr val="bg1">
                    <a:lumMod val="85000"/>
                  </a:schemeClr>
                </a:solidFill>
              </a:rPr>
              <a:t>İÇK™2022</a:t>
            </a:r>
          </a:p>
        </p:txBody>
      </p:sp>
    </p:spTree>
    <p:extLst>
      <p:ext uri="{BB962C8B-B14F-4D97-AF65-F5344CB8AC3E}">
        <p14:creationId xmlns:p14="http://schemas.microsoft.com/office/powerpoint/2010/main" val="25085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2021-2022%20Eylem%20plan&#305;%20makam%20onay&#305;%20parafl&#305;%20Barkotlu%2024.12.2020.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3%20Ayl&#305;k%20Ba&#351;kanl&#305;k%20Durum%20Raporu.doc"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eylem%20plan&#305;%20puanlama%20REHBER&#304;.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Programda%20ya&#351;anan%20sorunlara%20cevaplar.doc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0A8A587-E2FE-CC4C-A2E1-789A183BF66B}"/>
              </a:ext>
            </a:extLst>
          </p:cNvPr>
          <p:cNvPicPr>
            <a:picLocks noChangeAspect="1"/>
          </p:cNvPicPr>
          <p:nvPr/>
        </p:nvPicPr>
        <p:blipFill>
          <a:blip r:embed="rId2"/>
          <a:stretch>
            <a:fillRect/>
          </a:stretch>
        </p:blipFill>
        <p:spPr>
          <a:xfrm>
            <a:off x="0" y="0"/>
            <a:ext cx="12192000" cy="6857999"/>
          </a:xfrm>
          <a:prstGeom prst="rect">
            <a:avLst/>
          </a:prstGeom>
        </p:spPr>
      </p:pic>
      <p:sp>
        <p:nvSpPr>
          <p:cNvPr id="6" name="Metin kutusu 5"/>
          <p:cNvSpPr txBox="1"/>
          <p:nvPr/>
        </p:nvSpPr>
        <p:spPr>
          <a:xfrm>
            <a:off x="6478231" y="2221176"/>
            <a:ext cx="3731788" cy="312714"/>
          </a:xfrm>
          <a:prstGeom prst="rect">
            <a:avLst/>
          </a:prstGeom>
          <a:noFill/>
        </p:spPr>
        <p:txBody>
          <a:bodyPr wrap="square" rtlCol="0">
            <a:spAutoFit/>
          </a:bodyPr>
          <a:lstStyle/>
          <a:p>
            <a:pPr algn="ctr"/>
            <a:r>
              <a:rPr lang="tr-TR" sz="1432">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885" y="984664"/>
            <a:ext cx="1234481" cy="1236513"/>
          </a:xfrm>
          <a:prstGeom prst="rect">
            <a:avLst/>
          </a:prstGeom>
        </p:spPr>
      </p:pic>
      <p:sp>
        <p:nvSpPr>
          <p:cNvPr id="13" name="Metin kutusu 12"/>
          <p:cNvSpPr txBox="1"/>
          <p:nvPr/>
        </p:nvSpPr>
        <p:spPr>
          <a:xfrm>
            <a:off x="5350064" y="2913231"/>
            <a:ext cx="6235046" cy="1097416"/>
          </a:xfrm>
          <a:prstGeom prst="rect">
            <a:avLst/>
          </a:prstGeom>
          <a:noFill/>
        </p:spPr>
        <p:txBody>
          <a:bodyPr wrap="square" rtlCol="0">
            <a:spAutoFit/>
          </a:bodyPr>
          <a:lstStyle/>
          <a:p>
            <a:pPr algn="ctr"/>
            <a:r>
              <a:rPr lang="tr-TR" sz="2177" b="1" dirty="0">
                <a:solidFill>
                  <a:schemeClr val="bg1"/>
                </a:solidFill>
              </a:rPr>
              <a:t>2021-2022 KAMU İÇ KONTROL</a:t>
            </a:r>
          </a:p>
          <a:p>
            <a:pPr algn="ctr"/>
            <a:br>
              <a:rPr lang="tr-TR" sz="2177" b="1" dirty="0">
                <a:solidFill>
                  <a:schemeClr val="bg1"/>
                </a:solidFill>
              </a:rPr>
            </a:br>
            <a:r>
              <a:rPr lang="tr-TR" sz="2177" b="1" dirty="0">
                <a:solidFill>
                  <a:schemeClr val="bg1"/>
                </a:solidFill>
              </a:rPr>
              <a:t>STANDARTLARINA UYUM EYLEM PLANI</a:t>
            </a:r>
            <a:endParaRPr lang="tr-TR" sz="2177" b="1" dirty="0">
              <a:solidFill>
                <a:schemeClr val="bg1"/>
              </a:solidFill>
              <a:latin typeface="Myriad Pro" panose="020B0503030403020204" pitchFamily="34" charset="0"/>
            </a:endParaRPr>
          </a:p>
        </p:txBody>
      </p:sp>
      <p:sp>
        <p:nvSpPr>
          <p:cNvPr id="2" name="Dikdörtgen 1"/>
          <p:cNvSpPr/>
          <p:nvPr/>
        </p:nvSpPr>
        <p:spPr>
          <a:xfrm>
            <a:off x="6048175" y="4705913"/>
            <a:ext cx="4838825" cy="427361"/>
          </a:xfrm>
          <a:prstGeom prst="rect">
            <a:avLst/>
          </a:prstGeom>
        </p:spPr>
        <p:txBody>
          <a:bodyPr wrap="none">
            <a:spAutoFit/>
          </a:bodyPr>
          <a:lstStyle/>
          <a:p>
            <a:pPr algn="ctr"/>
            <a:r>
              <a:rPr lang="tr-TR" sz="2177" b="1" dirty="0">
                <a:solidFill>
                  <a:schemeClr val="bg1"/>
                </a:solidFill>
              </a:rPr>
              <a:t>2022 Yılı Birinci Çeyrek Dönem Eylemleri</a:t>
            </a:r>
          </a:p>
        </p:txBody>
      </p:sp>
    </p:spTree>
    <p:extLst>
      <p:ext uri="{BB962C8B-B14F-4D97-AF65-F5344CB8AC3E}">
        <p14:creationId xmlns:p14="http://schemas.microsoft.com/office/powerpoint/2010/main" val="69832883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2500"/>
                            </p:stCondLst>
                            <p:childTnLst>
                              <p:par>
                                <p:cTn id="9" presetID="10" presetClass="entr" presetSubtype="0" repeatCount="indefinite" fill="hold" grpId="0" nodeType="afterEffect">
                                  <p:stCondLst>
                                    <p:cond delay="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2"/>
          <a:stretch>
            <a:fillRect/>
          </a:stretch>
        </p:blipFill>
        <p:spPr>
          <a:xfrm>
            <a:off x="3355360" y="749482"/>
            <a:ext cx="4751200" cy="3175044"/>
          </a:xfrm>
          <a:prstGeom prst="rect">
            <a:avLst/>
          </a:prstGeom>
        </p:spPr>
      </p:pic>
      <p:pic>
        <p:nvPicPr>
          <p:cNvPr id="6" name="Resim 5">
            <a:extLst>
              <a:ext uri="{FF2B5EF4-FFF2-40B4-BE49-F238E27FC236}">
                <a16:creationId xmlns:a16="http://schemas.microsoft.com/office/drawing/2014/main" id="{6CA0828D-92D8-40B7-84F4-D7B8E780867C}"/>
              </a:ext>
            </a:extLst>
          </p:cNvPr>
          <p:cNvPicPr>
            <a:picLocks noChangeAspect="1"/>
          </p:cNvPicPr>
          <p:nvPr/>
        </p:nvPicPr>
        <p:blipFill>
          <a:blip r:embed="rId3"/>
          <a:stretch>
            <a:fillRect/>
          </a:stretch>
        </p:blipFill>
        <p:spPr>
          <a:xfrm>
            <a:off x="3357665" y="4369758"/>
            <a:ext cx="3814217" cy="758576"/>
          </a:xfrm>
          <a:prstGeom prst="rect">
            <a:avLst/>
          </a:prstGeom>
        </p:spPr>
      </p:pic>
      <p:sp>
        <p:nvSpPr>
          <p:cNvPr id="10" name="Dikdörtgen 9">
            <a:extLst>
              <a:ext uri="{FF2B5EF4-FFF2-40B4-BE49-F238E27FC236}">
                <a16:creationId xmlns:a16="http://schemas.microsoft.com/office/drawing/2014/main" id="{D687A52E-5DF7-4B20-A9BA-2A0C1CEF48AD}"/>
              </a:ext>
            </a:extLst>
          </p:cNvPr>
          <p:cNvSpPr/>
          <p:nvPr/>
        </p:nvSpPr>
        <p:spPr>
          <a:xfrm>
            <a:off x="2713909" y="4067755"/>
            <a:ext cx="7000543" cy="148822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 İç kontrol sekmesinde hangi çalışmalar yer alacaktır?</a:t>
            </a:r>
          </a:p>
          <a:p>
            <a:endParaRPr lang="tr-TR" sz="1814" dirty="0"/>
          </a:p>
          <a:p>
            <a:pPr>
              <a:buFont typeface="Wingdings" panose="05000000000000000000" pitchFamily="2" charset="2"/>
              <a:buChar char="ü"/>
            </a:pPr>
            <a:r>
              <a:rPr lang="tr-TR" sz="1814" dirty="0"/>
              <a:t> İç Kontrol sekmesindeki veriler hangi sıklıkla güncellenecektir?</a:t>
            </a:r>
          </a:p>
          <a:p>
            <a:pPr>
              <a:buFont typeface="Wingdings" panose="05000000000000000000" pitchFamily="2" charset="2"/>
              <a:buChar char="ü"/>
            </a:pPr>
            <a:endParaRPr lang="tr-TR" sz="1814" dirty="0"/>
          </a:p>
        </p:txBody>
      </p:sp>
    </p:spTree>
    <p:extLst>
      <p:ext uri="{BB962C8B-B14F-4D97-AF65-F5344CB8AC3E}">
        <p14:creationId xmlns:p14="http://schemas.microsoft.com/office/powerpoint/2010/main" val="124716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ağ Ok 41"/>
          <p:cNvSpPr/>
          <p:nvPr/>
        </p:nvSpPr>
        <p:spPr>
          <a:xfrm rot="16200000">
            <a:off x="4425496" y="2741300"/>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p:cNvSpPr/>
          <p:nvPr/>
        </p:nvSpPr>
        <p:spPr>
          <a:xfrm rot="13179771">
            <a:off x="6213253" y="1981006"/>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11998"/>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775028"/>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08878"/>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322892"/>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E.1.1.4</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09325"/>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204544"/>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a:p>
            <a:pPr defTabSz="701688">
              <a:lnSpc>
                <a:spcPct val="90000"/>
              </a:lnSpc>
              <a:spcBef>
                <a:spcPct val="0"/>
              </a:spcBef>
              <a:spcAft>
                <a:spcPct val="35000"/>
              </a:spcAft>
            </a:pPr>
            <a:r>
              <a:rPr lang="tr-TR" sz="16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82756"/>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178879"/>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Eğitim Görselleri</a:t>
            </a:r>
          </a:p>
          <a:p>
            <a:r>
              <a:rPr lang="sv-SE" sz="1600" kern="0" dirty="0">
                <a:solidFill>
                  <a:sysClr val="windowText" lastClr="000000"/>
                </a:solidFill>
                <a:latin typeface="Arial" panose="020B0604020202020204" pitchFamily="34" charset="0"/>
              </a:rPr>
              <a:t>Katılımcı Listesi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85395" y="3025565"/>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4967208" y="4718300"/>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675018"/>
            <a:ext cx="4200339" cy="1165430"/>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dirty="0">
                  <a:solidFill>
                    <a:schemeClr val="tx1"/>
                  </a:solidFill>
                </a:rPr>
                <a:t>Harcama Birimi düzeyinde İç kontrol sorumluları koordinasyonunda Harcama Birimlerinde  çalışan personele yönelik İç Kontrol Sistemi, Kamu İç Kontrol Standartlarına Uyum Eylem Planı ve </a:t>
              </a:r>
              <a:r>
                <a:rPr lang="tr-TR" sz="1400" kern="0" dirty="0">
                  <a:solidFill>
                    <a:schemeClr val="tx1"/>
                  </a:solidFill>
                  <a:cs typeface="Arial" panose="020B0604020202020204" pitchFamily="34" charset="0"/>
                </a:rPr>
                <a:t>işleyişine ilişkin eğitimlerin yapılması (yüz yüze/uzaktan)</a:t>
              </a:r>
              <a:endParaRPr lang="tr-TR" sz="1400" dirty="0">
                <a:solidFill>
                  <a:schemeClr val="tx1"/>
                </a:solidFill>
              </a:endParaRPr>
            </a:p>
          </p:txBody>
        </p:sp>
      </p:grpSp>
      <p:grpSp>
        <p:nvGrpSpPr>
          <p:cNvPr id="33" name="Grup 32"/>
          <p:cNvGrpSpPr/>
          <p:nvPr/>
        </p:nvGrpSpPr>
        <p:grpSpPr>
          <a:xfrm>
            <a:off x="908079" y="2398425"/>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b="1" u="sng" kern="1200" dirty="0">
                  <a:solidFill>
                    <a:schemeClr val="tx1"/>
                  </a:solidFill>
                </a:rPr>
                <a:t>Etik Değerler ve dürüstlük: </a:t>
              </a:r>
              <a:r>
                <a:rPr lang="tr-TR" sz="16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398425"/>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kern="1200" dirty="0">
                  <a:solidFill>
                    <a:schemeClr val="tx1"/>
                  </a:solidFill>
                </a:rPr>
                <a:t>İç kontrol sistemi ve işleyişi yönetici ve personel tarafından sahiplenilmeli ve desteklenmelidir</a:t>
              </a:r>
              <a:r>
                <a:rPr lang="tr-TR" sz="1600" kern="1200" dirty="0">
                  <a:solidFill>
                    <a:schemeClr val="bg1"/>
                  </a:solidFill>
                </a:rPr>
                <a:t>.</a:t>
              </a:r>
              <a:endParaRPr lang="tr-TR" sz="1600" kern="1200" dirty="0"/>
            </a:p>
          </p:txBody>
        </p:sp>
      </p:grpSp>
      <p:grpSp>
        <p:nvGrpSpPr>
          <p:cNvPr id="39" name="Grup 38"/>
          <p:cNvGrpSpPr/>
          <p:nvPr/>
        </p:nvGrpSpPr>
        <p:grpSpPr>
          <a:xfrm>
            <a:off x="3571195" y="1264309"/>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3500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19" grpId="0" animBg="1"/>
      <p:bldP spid="20" grpId="0" animBg="1"/>
      <p:bldP spid="21" grpId="0" animBg="1"/>
      <p:bldP spid="24" grpId="0" animBg="1"/>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C00000"/>
                </a:solidFill>
              </a:rPr>
              <a:t>                 </a:t>
            </a:r>
            <a:r>
              <a:rPr lang="tr-TR" sz="1814">
                <a:solidFill>
                  <a:srgbClr val="C00000"/>
                </a:solidFill>
                <a:latin typeface="Arial" panose="020B0604020202020204" pitchFamily="34" charset="0"/>
                <a:cs typeface="Arial" panose="020B0604020202020204" pitchFamily="34" charset="0"/>
              </a:rPr>
              <a:t>Sıkça Yapılan Hatalar</a:t>
            </a: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1758008" y="2618878"/>
            <a:ext cx="2491656" cy="2223702"/>
          </a:xfrm>
          <a:prstGeom prst="rect">
            <a:avLst/>
          </a:prstGeom>
        </p:spPr>
      </p:pic>
      <p:sp>
        <p:nvSpPr>
          <p:cNvPr id="2" name="Metin kutusu 1"/>
          <p:cNvSpPr txBox="1"/>
          <p:nvPr/>
        </p:nvSpPr>
        <p:spPr>
          <a:xfrm>
            <a:off x="4374072" y="2558049"/>
            <a:ext cx="5809027" cy="2353914"/>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tr-TR" sz="1633" dirty="0"/>
          </a:p>
          <a:p>
            <a:pPr marL="227347" indent="-227347">
              <a:buFont typeface="Wingdings" panose="05000000000000000000" pitchFamily="2" charset="2"/>
              <a:buChar char="ü"/>
            </a:pPr>
            <a:r>
              <a:rPr lang="tr-TR" sz="1633" dirty="0"/>
              <a:t>Eğitimlerin döneminde yapılmaması.</a:t>
            </a:r>
          </a:p>
          <a:p>
            <a:endParaRPr lang="tr-TR" sz="1633" dirty="0"/>
          </a:p>
          <a:p>
            <a:pPr marL="227347" indent="-227347">
              <a:buFont typeface="Wingdings" panose="05000000000000000000" pitchFamily="2" charset="2"/>
              <a:buChar char="ü"/>
            </a:pPr>
            <a:r>
              <a:rPr lang="tr-TR" sz="1633" dirty="0"/>
              <a:t>Eğitime katılımın yetersiz olması.</a:t>
            </a:r>
          </a:p>
          <a:p>
            <a:endParaRPr lang="tr-TR" sz="1633" dirty="0"/>
          </a:p>
          <a:p>
            <a:pPr marL="227347" indent="-227347">
              <a:buFont typeface="Wingdings" panose="05000000000000000000" pitchFamily="2" charset="2"/>
              <a:buChar char="ü"/>
            </a:pPr>
            <a:r>
              <a:rPr lang="tr-TR" sz="1633" dirty="0"/>
              <a:t>Katılımcı listesi ile eğitim görsellerinin programa yüklenmemesi.</a:t>
            </a:r>
          </a:p>
          <a:p>
            <a:endParaRPr lang="tr-TR" sz="1633" dirty="0"/>
          </a:p>
          <a:p>
            <a:pPr marL="227347" indent="-227347">
              <a:buFont typeface="Wingdings" panose="05000000000000000000" pitchFamily="2" charset="2"/>
              <a:buChar char="ü"/>
            </a:pPr>
            <a:r>
              <a:rPr lang="tr-TR" sz="1633" dirty="0"/>
              <a:t>Yüklenen eğitim görsellerinin daha önceki eğitimlere ait olması.</a:t>
            </a:r>
          </a:p>
          <a:p>
            <a:pPr marL="227347" indent="-227347">
              <a:buFont typeface="Wingdings" panose="05000000000000000000" pitchFamily="2" charset="2"/>
              <a:buChar char="ü"/>
            </a:pPr>
            <a:endParaRPr lang="tr-TR" sz="1633" dirty="0"/>
          </a:p>
        </p:txBody>
      </p:sp>
    </p:spTree>
    <p:extLst>
      <p:ext uri="{BB962C8B-B14F-4D97-AF65-F5344CB8AC3E}">
        <p14:creationId xmlns:p14="http://schemas.microsoft.com/office/powerpoint/2010/main" val="22720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afterEffect">
                                  <p:stCondLst>
                                    <p:cond delay="5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2"/>
          <a:stretch>
            <a:fillRect/>
          </a:stretch>
        </p:blipFill>
        <p:spPr>
          <a:xfrm>
            <a:off x="3720400" y="777762"/>
            <a:ext cx="4751200" cy="3175044"/>
          </a:xfrm>
          <a:prstGeom prst="rect">
            <a:avLst/>
          </a:prstGeom>
        </p:spPr>
      </p:pic>
      <p:sp>
        <p:nvSpPr>
          <p:cNvPr id="10" name="Dikdörtgen 9">
            <a:extLst>
              <a:ext uri="{FF2B5EF4-FFF2-40B4-BE49-F238E27FC236}">
                <a16:creationId xmlns:a16="http://schemas.microsoft.com/office/drawing/2014/main" id="{CC2B772B-FCA0-414B-8157-A8589C1A79D6}"/>
              </a:ext>
            </a:extLst>
          </p:cNvPr>
          <p:cNvSpPr/>
          <p:nvPr/>
        </p:nvSpPr>
        <p:spPr>
          <a:xfrm>
            <a:off x="3230991" y="3952806"/>
            <a:ext cx="5730017" cy="20465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Eğitimler kim tarafından ve kimlere verilecek?</a:t>
            </a:r>
          </a:p>
          <a:p>
            <a:pPr>
              <a:buFont typeface="Wingdings" panose="05000000000000000000" pitchFamily="2" charset="2"/>
              <a:buChar char="ü"/>
            </a:pPr>
            <a:endParaRPr lang="tr-TR" sz="1814" dirty="0"/>
          </a:p>
          <a:p>
            <a:pPr>
              <a:buFont typeface="Wingdings" panose="05000000000000000000" pitchFamily="2" charset="2"/>
              <a:buChar char="ü"/>
            </a:pPr>
            <a:r>
              <a:rPr lang="tr-TR" sz="1814" dirty="0"/>
              <a:t> Eğitimin içeriği ne olacak?</a:t>
            </a:r>
          </a:p>
          <a:p>
            <a:pPr>
              <a:buFont typeface="Wingdings" panose="05000000000000000000" pitchFamily="2" charset="2"/>
              <a:buChar char="ü"/>
            </a:pPr>
            <a:endParaRPr lang="tr-TR" sz="1814" dirty="0"/>
          </a:p>
          <a:p>
            <a:pPr>
              <a:buFont typeface="Wingdings" panose="05000000000000000000" pitchFamily="2" charset="2"/>
              <a:buChar char="ü"/>
            </a:pPr>
            <a:r>
              <a:rPr lang="tr-TR" sz="1814" dirty="0"/>
              <a:t> Eğitim sunumları web sayfasında yayınlanacak mı?</a:t>
            </a:r>
          </a:p>
          <a:p>
            <a:pPr>
              <a:buFont typeface="Wingdings" panose="05000000000000000000" pitchFamily="2" charset="2"/>
              <a:buChar char="ü"/>
            </a:pPr>
            <a:endParaRPr lang="tr-TR" sz="1814" dirty="0"/>
          </a:p>
        </p:txBody>
      </p:sp>
    </p:spTree>
    <p:extLst>
      <p:ext uri="{BB962C8B-B14F-4D97-AF65-F5344CB8AC3E}">
        <p14:creationId xmlns:p14="http://schemas.microsoft.com/office/powerpoint/2010/main" val="4139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075435" y="3481689"/>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E.1.1.5</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Strateji Geliştirme Başkanlığı</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latin typeface="Arial" panose="020B0604020202020204" pitchFamily="34" charset="0"/>
              </a:rPr>
              <a:t>Eğitim Görselleri</a:t>
            </a:r>
          </a:p>
          <a:p>
            <a:r>
              <a:rPr lang="sv-SE" sz="1400" kern="0" dirty="0">
                <a:solidFill>
                  <a:sysClr val="windowText" lastClr="000000"/>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048001" y="3800853"/>
            <a:ext cx="4417592"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defRPr/>
              </a:pPr>
              <a:r>
                <a:rPr lang="tr-TR" sz="1600" dirty="0">
                  <a:solidFill>
                    <a:schemeClr val="tx1"/>
                  </a:solidFill>
                </a:rPr>
                <a:t>İç kontrol sistemine yönelik toplantıların/eğitimlerin yapılması (yüz yüze/uzaktan)</a:t>
              </a: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b="1" u="sng" kern="1200" dirty="0">
                  <a:solidFill>
                    <a:schemeClr val="tx1"/>
                  </a:solidFill>
                </a:rPr>
                <a:t>Etik Değerler ve dürüstlük: </a:t>
              </a:r>
              <a:r>
                <a:rPr lang="tr-TR" sz="16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kern="1200" dirty="0">
                  <a:solidFill>
                    <a:schemeClr val="tx1"/>
                  </a:solidFill>
                </a:rPr>
                <a:t>İç kontrol sistemi ve işleyişi yönetici ve personel tarafından sahiplenilmeli ve desteklenmelidir</a:t>
              </a:r>
              <a:r>
                <a:rPr lang="tr-TR" sz="1600" kern="1200" dirty="0">
                  <a:solidFill>
                    <a:schemeClr val="bg1"/>
                  </a:solidFill>
                </a:rPr>
                <a:t>.</a:t>
              </a:r>
              <a:endParaRPr lang="tr-TR" sz="1600" kern="1200" dirty="0"/>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87596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E.1.3.1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a:p>
            <a:pPr defTabSz="701688">
              <a:lnSpc>
                <a:spcPct val="90000"/>
              </a:lnSpc>
              <a:spcBef>
                <a:spcPct val="0"/>
              </a:spcBef>
              <a:spcAft>
                <a:spcPct val="35000"/>
              </a:spcAft>
            </a:pPr>
            <a:r>
              <a:rPr lang="tr-TR" sz="16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rPr>
              <a:t>Etik Davranış İlkelerinin Gönderildiği </a:t>
            </a:r>
            <a:endParaRPr lang="tr-TR" sz="1400" kern="0" dirty="0">
              <a:solidFill>
                <a:sysClr val="windowText" lastClr="000000"/>
              </a:solidFill>
            </a:endParaRPr>
          </a:p>
          <a:p>
            <a:r>
              <a:rPr lang="sv-SE" sz="1400" kern="0" dirty="0">
                <a:solidFill>
                  <a:sysClr val="windowText" lastClr="000000"/>
                </a:solidFill>
              </a:rPr>
              <a:t>e-Posta Görseli ve Gönderilen e-Posta İçeriği</a:t>
            </a:r>
            <a:endParaRPr lang="tr-TR" sz="1400" kern="0" dirty="0">
              <a:solidFill>
                <a:sysClr val="windowText" lastClr="000000"/>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600" b="1" u="sng" kern="0" dirty="0">
                  <a:solidFill>
                    <a:schemeClr val="tx1"/>
                  </a:solidFill>
                  <a:cs typeface="Arial" panose="020B0604020202020204" pitchFamily="34" charset="0"/>
                </a:rPr>
                <a:t>Harcama Birimi düzeyinde</a:t>
              </a:r>
              <a:r>
                <a:rPr lang="tr-TR" sz="1600" kern="0" dirty="0">
                  <a:solidFill>
                    <a:schemeClr val="tx1"/>
                  </a:solidFill>
                  <a:cs typeface="Arial" panose="020B0604020202020204" pitchFamily="34" charset="0"/>
                </a:rPr>
                <a:t> Kamu Görevlileri Etik Kurulunca yürürlükte olan "Etik Davranış İlkelerinin" tüm personele e-Posta olarak gönderilmesi</a:t>
              </a:r>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b="1" u="sng" kern="1200" dirty="0">
                  <a:solidFill>
                    <a:schemeClr val="tx1"/>
                  </a:solidFill>
                </a:rPr>
                <a:t>Etik Değerler ve dürüstlük: </a:t>
              </a:r>
              <a:r>
                <a:rPr lang="tr-TR" sz="16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kern="1200" dirty="0">
                  <a:solidFill>
                    <a:schemeClr val="tx1"/>
                  </a:solidFill>
                </a:rPr>
                <a:t>İç kontrol sistemi ve işleyişi yönetici ve personel tarafından sahiplenilmeli ve desteklenmelidir</a:t>
              </a:r>
              <a:r>
                <a:rPr lang="tr-TR" sz="1600" kern="1200" dirty="0">
                  <a:solidFill>
                    <a:schemeClr val="bg1"/>
                  </a:solidFill>
                </a:rPr>
                <a:t>.</a:t>
              </a:r>
              <a:endParaRPr lang="tr-TR" sz="1600" kern="1200" dirty="0"/>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10018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1758008" y="2618878"/>
            <a:ext cx="2491656" cy="2223702"/>
          </a:xfrm>
          <a:prstGeom prst="rect">
            <a:avLst/>
          </a:prstGeom>
        </p:spPr>
      </p:pic>
      <p:sp>
        <p:nvSpPr>
          <p:cNvPr id="2" name="Metin kutusu 1"/>
          <p:cNvSpPr txBox="1"/>
          <p:nvPr/>
        </p:nvSpPr>
        <p:spPr>
          <a:xfrm>
            <a:off x="4484555" y="3126204"/>
            <a:ext cx="5812848" cy="120904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27347" indent="-227347">
              <a:buFont typeface="Wingdings" panose="05000000000000000000" pitchFamily="2" charset="2"/>
              <a:buChar char="ü"/>
            </a:pPr>
            <a:endParaRPr lang="tr-TR" sz="1814" dirty="0"/>
          </a:p>
          <a:p>
            <a:pPr marL="227347" indent="-227347">
              <a:buFont typeface="Wingdings" panose="05000000000000000000" pitchFamily="2" charset="2"/>
              <a:buChar char="ü"/>
            </a:pPr>
            <a:r>
              <a:rPr lang="tr-TR" sz="1814" dirty="0"/>
              <a:t>Sisteme yüklenen ekte, gönderilen e-posta içeriğinin belli olmaması.</a:t>
            </a:r>
          </a:p>
          <a:p>
            <a:pPr marL="227347" indent="-227347">
              <a:buFont typeface="Wingdings" panose="05000000000000000000" pitchFamily="2" charset="2"/>
              <a:buChar char="ü"/>
            </a:pPr>
            <a:endParaRPr lang="tr-TR" sz="1814" dirty="0"/>
          </a:p>
        </p:txBody>
      </p:sp>
    </p:spTree>
    <p:extLst>
      <p:ext uri="{BB962C8B-B14F-4D97-AF65-F5344CB8AC3E}">
        <p14:creationId xmlns:p14="http://schemas.microsoft.com/office/powerpoint/2010/main" val="15912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5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2"/>
          <a:stretch>
            <a:fillRect/>
          </a:stretch>
        </p:blipFill>
        <p:spPr>
          <a:xfrm>
            <a:off x="3650689" y="917354"/>
            <a:ext cx="4751200" cy="3175044"/>
          </a:xfrm>
          <a:prstGeom prst="rect">
            <a:avLst/>
          </a:prstGeom>
        </p:spPr>
      </p:pic>
      <p:sp>
        <p:nvSpPr>
          <p:cNvPr id="10" name="Dikdörtgen 9">
            <a:extLst>
              <a:ext uri="{FF2B5EF4-FFF2-40B4-BE49-F238E27FC236}">
                <a16:creationId xmlns:a16="http://schemas.microsoft.com/office/drawing/2014/main" id="{978816DC-E731-4089-904F-16C88593778E}"/>
              </a:ext>
            </a:extLst>
          </p:cNvPr>
          <p:cNvSpPr/>
          <p:nvPr/>
        </p:nvSpPr>
        <p:spPr>
          <a:xfrm>
            <a:off x="2912490" y="4092398"/>
            <a:ext cx="6227598" cy="20465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 Yürürlükte olan etik kurallar mı e-Posta olarak gönderilecek?</a:t>
            </a:r>
          </a:p>
          <a:p>
            <a:pPr>
              <a:buFont typeface="Wingdings" panose="05000000000000000000" pitchFamily="2" charset="2"/>
              <a:buChar char="ü"/>
            </a:pPr>
            <a:endParaRPr lang="tr-TR" sz="1814" dirty="0"/>
          </a:p>
          <a:p>
            <a:pPr>
              <a:buFont typeface="Wingdings" panose="05000000000000000000" pitchFamily="2" charset="2"/>
              <a:buChar char="ü"/>
            </a:pPr>
            <a:r>
              <a:rPr lang="tr-TR" sz="1814" dirty="0"/>
              <a:t>Bakanlığın belirlediği etik kurallar var mı?</a:t>
            </a:r>
          </a:p>
          <a:p>
            <a:pPr>
              <a:buFont typeface="Wingdings" panose="05000000000000000000" pitchFamily="2" charset="2"/>
              <a:buChar char="ü"/>
            </a:pPr>
            <a:endParaRPr lang="tr-TR" sz="1814" dirty="0"/>
          </a:p>
          <a:p>
            <a:pPr>
              <a:buFont typeface="Wingdings" panose="05000000000000000000" pitchFamily="2" charset="2"/>
              <a:buChar char="ü"/>
            </a:pPr>
            <a:r>
              <a:rPr lang="tr-TR" sz="1814" dirty="0"/>
              <a:t>Biz etik kurallar belirleyebilir miyiz?</a:t>
            </a:r>
          </a:p>
          <a:p>
            <a:pPr>
              <a:buFont typeface="Wingdings" panose="05000000000000000000" pitchFamily="2" charset="2"/>
              <a:buChar char="ü"/>
            </a:pPr>
            <a:endParaRPr lang="tr-TR" sz="1814" dirty="0"/>
          </a:p>
        </p:txBody>
      </p:sp>
    </p:spTree>
    <p:extLst>
      <p:ext uri="{BB962C8B-B14F-4D97-AF65-F5344CB8AC3E}">
        <p14:creationId xmlns:p14="http://schemas.microsoft.com/office/powerpoint/2010/main" val="34598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5" y="1959212"/>
            <a:ext cx="1051202"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E.2.1.1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a:p>
            <a:pPr defTabSz="701688">
              <a:lnSpc>
                <a:spcPct val="90000"/>
              </a:lnSpc>
              <a:spcBef>
                <a:spcPct val="0"/>
              </a:spcBef>
              <a:spcAft>
                <a:spcPct val="35000"/>
              </a:spcAft>
            </a:pPr>
            <a:r>
              <a:rPr lang="tr-TR" sz="16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rPr>
              <a:t>Misyon ve Vizyon </a:t>
            </a:r>
            <a:endParaRPr lang="tr-TR" sz="1400" kern="0" dirty="0">
              <a:solidFill>
                <a:sysClr val="windowText" lastClr="000000"/>
              </a:solidFill>
            </a:endParaRPr>
          </a:p>
          <a:p>
            <a:r>
              <a:rPr lang="sv-SE" sz="1400" kern="0" dirty="0">
                <a:solidFill>
                  <a:sysClr val="windowText" lastClr="000000"/>
                </a:solidFill>
              </a:rPr>
              <a:t>Gönderilen e-Posta Görseli </a:t>
            </a:r>
            <a:endParaRPr lang="tr-TR" sz="1400" kern="0" dirty="0">
              <a:solidFill>
                <a:sysClr val="windowText" lastClr="000000"/>
              </a:solidFill>
            </a:endParaRPr>
          </a:p>
          <a:p>
            <a:r>
              <a:rPr lang="sv-SE" sz="1400" kern="0" dirty="0">
                <a:solidFill>
                  <a:sysClr val="windowText" lastClr="000000"/>
                </a:solidFill>
              </a:rPr>
              <a:t>ve Gönderilen e-Posta İçeriği</a:t>
            </a:r>
            <a:endParaRPr lang="tr-TR" sz="1400" kern="0" dirty="0">
              <a:solidFill>
                <a:sysClr val="windowText" lastClr="000000"/>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400" b="1" u="sng" kern="0" dirty="0">
                  <a:solidFill>
                    <a:schemeClr val="tx1"/>
                  </a:solidFill>
                  <a:cs typeface="Arial" panose="020B0604020202020204" pitchFamily="34" charset="0"/>
                </a:rPr>
                <a:t>Harcama Birimi düzeyinde</a:t>
              </a:r>
              <a:r>
                <a:rPr lang="tr-TR" sz="1400" kern="0" dirty="0">
                  <a:solidFill>
                    <a:schemeClr val="tx1"/>
                  </a:solidFill>
                  <a:cs typeface="Arial" panose="020B0604020202020204" pitchFamily="34" charset="0"/>
                </a:rPr>
                <a:t> Bakanlığımızın misyon ve vizyonunun personelce benimsenmesine yönelik iç kontrol sorumlusu tarafından tüm personele misyon ve vizyonun  e-Posta olarak gönderilmesi</a:t>
              </a: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b="1" u="sng" kern="0" dirty="0">
                  <a:solidFill>
                    <a:schemeClr val="tx1"/>
                  </a:solidFill>
                  <a:cs typeface="Arial" panose="020B0604020202020204" pitchFamily="34" charset="0"/>
                </a:rPr>
                <a:t>Misyon, organizasyon yapısı ve görevler: </a:t>
              </a:r>
              <a:r>
                <a:rPr lang="tr-TR" sz="14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4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577850">
                <a:spcBef>
                  <a:spcPct val="0"/>
                </a:spcBef>
                <a:spcAft>
                  <a:spcPct val="35000"/>
                </a:spcAft>
              </a:pPr>
              <a:endParaRPr lang="tr-TR" sz="1600" kern="0" dirty="0">
                <a:solidFill>
                  <a:schemeClr val="tx1"/>
                </a:solidFill>
                <a:latin typeface="Arial" panose="020B0604020202020204" pitchFamily="34" charset="0"/>
                <a:cs typeface="Arial" panose="020B0604020202020204" pitchFamily="34" charset="0"/>
              </a:endParaRPr>
            </a:p>
            <a:p>
              <a:pPr defTabSz="577850">
                <a:spcBef>
                  <a:spcPct val="0"/>
                </a:spcBef>
                <a:spcAft>
                  <a:spcPct val="35000"/>
                </a:spcAft>
              </a:pPr>
              <a:r>
                <a:rPr lang="tr-TR" sz="1600" dirty="0">
                  <a:solidFill>
                    <a:schemeClr val="tx1"/>
                  </a:solidFill>
                </a:rPr>
                <a:t>İdarenin  misyonu yazılı olarak belirlenmeli, duyurulmalı ve personel tarafından benimsenmesi sağlanmalıdır</a:t>
              </a:r>
              <a:r>
                <a:rPr lang="tr-TR" sz="1600" kern="0" dirty="0">
                  <a:solidFill>
                    <a:schemeClr val="tx1"/>
                  </a:solidFill>
                  <a:latin typeface="Arial" panose="020B0604020202020204" pitchFamily="34" charset="0"/>
                  <a:cs typeface="Arial" panose="020B0604020202020204" pitchFamily="34" charset="0"/>
                </a:rPr>
                <a:t>.</a:t>
              </a:r>
            </a:p>
            <a:p>
              <a:pPr lvl="0" defTabSz="577850">
                <a:spcBef>
                  <a:spcPct val="0"/>
                </a:spcBef>
                <a:spcAft>
                  <a:spcPct val="35000"/>
                </a:spcAft>
              </a:pPr>
              <a:endParaRPr lang="tr-TR" sz="1600" kern="1200"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10206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1758008" y="2618878"/>
            <a:ext cx="2491656" cy="2223702"/>
          </a:xfrm>
          <a:prstGeom prst="rect">
            <a:avLst/>
          </a:prstGeom>
        </p:spPr>
      </p:pic>
      <p:sp>
        <p:nvSpPr>
          <p:cNvPr id="2" name="Metin kutusu 1"/>
          <p:cNvSpPr txBox="1"/>
          <p:nvPr/>
        </p:nvSpPr>
        <p:spPr>
          <a:xfrm>
            <a:off x="4358726" y="3066925"/>
            <a:ext cx="6907689" cy="132760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27347" indent="-227347">
              <a:lnSpc>
                <a:spcPct val="150000"/>
              </a:lnSpc>
              <a:buFont typeface="Wingdings" panose="05000000000000000000" pitchFamily="2" charset="2"/>
              <a:buChar char="ü"/>
            </a:pPr>
            <a:endParaRPr lang="tr-TR" sz="907" dirty="0"/>
          </a:p>
          <a:p>
            <a:pPr marL="227347" indent="-227347">
              <a:lnSpc>
                <a:spcPct val="150000"/>
              </a:lnSpc>
              <a:buFont typeface="Wingdings" panose="05000000000000000000" pitchFamily="2" charset="2"/>
              <a:buChar char="ü"/>
            </a:pPr>
            <a:r>
              <a:rPr lang="tr-TR" sz="1814" dirty="0"/>
              <a:t>Bakanlığımızın misyon ve vizyonu yerine Harcama birimi tarafından belirlenen misyon ve vizyonun e posta gönderilmesi.</a:t>
            </a:r>
          </a:p>
          <a:p>
            <a:pPr marL="227347" indent="-227347">
              <a:lnSpc>
                <a:spcPct val="150000"/>
              </a:lnSpc>
              <a:buFont typeface="Wingdings" panose="05000000000000000000" pitchFamily="2" charset="2"/>
              <a:buChar char="ü"/>
            </a:pPr>
            <a:endParaRPr lang="tr-TR" sz="816" dirty="0"/>
          </a:p>
        </p:txBody>
      </p:sp>
    </p:spTree>
    <p:extLst>
      <p:ext uri="{BB962C8B-B14F-4D97-AF65-F5344CB8AC3E}">
        <p14:creationId xmlns:p14="http://schemas.microsoft.com/office/powerpoint/2010/main" val="6174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dirty="0">
                <a:solidFill>
                  <a:srgbClr val="C00000"/>
                </a:solidFill>
                <a:latin typeface="Arial" panose="020B0604020202020204" pitchFamily="34" charset="0"/>
                <a:cs typeface="Arial" panose="020B0604020202020204" pitchFamily="34" charset="0"/>
              </a:rPr>
              <a:t>Bakanlık Makam Onayı</a:t>
            </a:r>
            <a:br>
              <a:rPr lang="tr-TR" sz="4296" dirty="0">
                <a:solidFill>
                  <a:srgbClr val="FF0000"/>
                </a:solidFill>
              </a:rPr>
            </a:br>
            <a:endParaRPr lang="tr-TR" b="1" dirty="0">
              <a:solidFill>
                <a:srgbClr val="FF0000"/>
              </a:solidFill>
            </a:endParaRPr>
          </a:p>
        </p:txBody>
      </p:sp>
      <p:pic>
        <p:nvPicPr>
          <p:cNvPr id="2" name="Resim 1">
            <a:hlinkClick r:id="rId3" action="ppaction://hlinkfile"/>
          </p:cNvPr>
          <p:cNvPicPr>
            <a:picLocks noChangeAspect="1"/>
          </p:cNvPicPr>
          <p:nvPr/>
        </p:nvPicPr>
        <p:blipFill>
          <a:blip r:embed="rId4"/>
          <a:stretch>
            <a:fillRect/>
          </a:stretch>
        </p:blipFill>
        <p:spPr>
          <a:xfrm>
            <a:off x="2886294" y="1146816"/>
            <a:ext cx="6419413" cy="5287540"/>
          </a:xfrm>
          <a:prstGeom prst="rect">
            <a:avLst/>
          </a:prstGeom>
        </p:spPr>
      </p:pic>
    </p:spTree>
    <p:extLst>
      <p:ext uri="{BB962C8B-B14F-4D97-AF65-F5344CB8AC3E}">
        <p14:creationId xmlns:p14="http://schemas.microsoft.com/office/powerpoint/2010/main" val="179434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3"/>
          <a:stretch>
            <a:fillRect/>
          </a:stretch>
        </p:blipFill>
        <p:spPr>
          <a:xfrm>
            <a:off x="3500667" y="829106"/>
            <a:ext cx="4751200" cy="3175044"/>
          </a:xfrm>
          <a:prstGeom prst="rect">
            <a:avLst/>
          </a:prstGeom>
        </p:spPr>
      </p:pic>
      <p:sp>
        <p:nvSpPr>
          <p:cNvPr id="10" name="Dikdörtgen 9">
            <a:extLst>
              <a:ext uri="{FF2B5EF4-FFF2-40B4-BE49-F238E27FC236}">
                <a16:creationId xmlns:a16="http://schemas.microsoft.com/office/drawing/2014/main" id="{B7C64DEC-27C3-4E7E-A8CD-5569FD1013D5}"/>
              </a:ext>
            </a:extLst>
          </p:cNvPr>
          <p:cNvSpPr/>
          <p:nvPr/>
        </p:nvSpPr>
        <p:spPr>
          <a:xfrm>
            <a:off x="2676113" y="4079194"/>
            <a:ext cx="6400308" cy="148822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Harcama birimi bazında misyon ve vizyon belirlenecek mi?</a:t>
            </a:r>
          </a:p>
          <a:p>
            <a:pPr>
              <a:buFont typeface="Wingdings" panose="05000000000000000000" pitchFamily="2" charset="2"/>
              <a:buChar char="ü"/>
            </a:pPr>
            <a:endParaRPr lang="tr-TR" sz="1814" dirty="0"/>
          </a:p>
          <a:p>
            <a:pPr>
              <a:buFont typeface="Wingdings" panose="05000000000000000000" pitchFamily="2" charset="2"/>
              <a:buChar char="ü"/>
            </a:pPr>
            <a:r>
              <a:rPr lang="tr-TR" sz="1814" dirty="0"/>
              <a:t>Misyon ve Vizyon resmi yazı ile tüm personele gönderilebilir mi?</a:t>
            </a:r>
          </a:p>
          <a:p>
            <a:pPr>
              <a:buFont typeface="Wingdings" panose="05000000000000000000" pitchFamily="2" charset="2"/>
              <a:buChar char="ü"/>
            </a:pPr>
            <a:endParaRPr lang="tr-TR" sz="1814" dirty="0"/>
          </a:p>
        </p:txBody>
      </p:sp>
    </p:spTree>
    <p:extLst>
      <p:ext uri="{BB962C8B-B14F-4D97-AF65-F5344CB8AC3E}">
        <p14:creationId xmlns:p14="http://schemas.microsoft.com/office/powerpoint/2010/main" val="26422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606075" y="1959212"/>
            <a:ext cx="1051202" cy="463035"/>
            <a:chOff x="657976" y="135402"/>
            <a:chExt cx="95982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5797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E.2.2.1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kern="0" dirty="0">
                <a:solidFill>
                  <a:sysClr val="windowText" lastClr="000000"/>
                </a:solidFill>
              </a:rPr>
              <a:t>Yönergenin Web Sayfasında Yayınlanan Linki</a:t>
            </a:r>
            <a:endParaRPr lang="tr-TR" sz="1400" kern="0" dirty="0">
              <a:solidFill>
                <a:sysClr val="windowText" lastClr="000000"/>
              </a:solidFill>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6500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600" b="1" u="sng" kern="0" dirty="0">
                  <a:solidFill>
                    <a:schemeClr val="tx1"/>
                  </a:solidFill>
                  <a:cs typeface="Arial" panose="020B0604020202020204" pitchFamily="34" charset="0"/>
                </a:rPr>
                <a:t>Harcama Birimi düzeyinde</a:t>
              </a:r>
              <a:r>
                <a:rPr lang="tr-TR" sz="1600" kern="0" dirty="0">
                  <a:solidFill>
                    <a:schemeClr val="tx1"/>
                  </a:solidFill>
                  <a:cs typeface="Arial" panose="020B0604020202020204" pitchFamily="34" charset="0"/>
                </a:rPr>
                <a:t> </a:t>
              </a:r>
              <a:r>
                <a:rPr lang="tr-TR" sz="1600" dirty="0">
                  <a:solidFill>
                    <a:schemeClr val="tx1"/>
                  </a:solidFill>
                </a:rPr>
                <a:t>Güncel görev çalışma usul ve esaslarının web sayfasında yayınlanması</a:t>
              </a:r>
              <a:endParaRPr lang="tr-TR" sz="1600" kern="0" dirty="0">
                <a:solidFill>
                  <a:schemeClr val="tx1"/>
                </a:solidFill>
                <a:cs typeface="Arial" panose="020B0604020202020204" pitchFamily="34" charset="0"/>
              </a:endParaRPr>
            </a:p>
          </p:txBody>
        </p:sp>
      </p:grpSp>
      <p:grpSp>
        <p:nvGrpSpPr>
          <p:cNvPr id="33" name="Grup 32"/>
          <p:cNvGrpSpPr/>
          <p:nvPr/>
        </p:nvGrpSpPr>
        <p:grpSpPr>
          <a:xfrm>
            <a:off x="637563" y="2448759"/>
            <a:ext cx="4203421" cy="97421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b="1" u="sng" kern="0" dirty="0">
                  <a:solidFill>
                    <a:schemeClr val="tx1"/>
                  </a:solidFill>
                  <a:cs typeface="Arial" panose="020B0604020202020204" pitchFamily="34" charset="0"/>
                </a:rPr>
                <a:t>Misyon, organizasyon yapısı ve görevler: </a:t>
              </a:r>
              <a:r>
                <a:rPr lang="tr-TR" sz="14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4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b="0" u="none" dirty="0">
                  <a:solidFill>
                    <a:schemeClr val="tx1"/>
                  </a:solidFill>
                </a:rPr>
                <a:t>Misyonun gerçekleştirilmesini sağlamak üzere idare birimleri ve alt birimlerince yürütülecek görevler yazılı olarak tanımlanmalı ve duyurulmalıdır</a:t>
              </a:r>
              <a:r>
                <a:rPr lang="tr-TR" sz="1400" dirty="0">
                  <a:solidFill>
                    <a:schemeClr val="tx1"/>
                  </a:solidFill>
                </a:rPr>
                <a:t>.</a:t>
              </a:r>
              <a:endParaRPr lang="tr-TR" sz="1400" b="0" u="none" dirty="0">
                <a:solidFill>
                  <a:schemeClr val="tx1"/>
                </a:solidFill>
              </a:endParaRP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42185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E.2.7.1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Üç Aylık Durum Raporu</a:t>
            </a:r>
          </a:p>
          <a:p>
            <a:r>
              <a:rPr lang="tr-TR" sz="1400" dirty="0">
                <a:solidFill>
                  <a:schemeClr val="tx1"/>
                </a:solidFill>
              </a:rPr>
              <a:t>(Her Başkanlık İçin Ayrı Ayrı)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600" b="1" u="sng" dirty="0">
                  <a:solidFill>
                    <a:schemeClr val="tx1"/>
                  </a:solidFill>
                </a:rPr>
                <a:t>Başkanlık düzeyinde</a:t>
              </a:r>
              <a:r>
                <a:rPr lang="tr-TR" sz="1600" dirty="0">
                  <a:solidFill>
                    <a:schemeClr val="tx1"/>
                  </a:solidFill>
                </a:rPr>
                <a:t> görev alanı ile ilgili Üç Aylık Durum Raporunun hazırlanması</a:t>
              </a:r>
              <a:endParaRPr lang="tr-TR" sz="16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b="1" u="sng" kern="0" dirty="0">
                  <a:solidFill>
                    <a:schemeClr val="tx1"/>
                  </a:solidFill>
                  <a:cs typeface="Arial" panose="020B0604020202020204" pitchFamily="34" charset="0"/>
                </a:rPr>
                <a:t>Misyon, organizasyon yapısı ve görevler: </a:t>
              </a:r>
              <a:r>
                <a:rPr lang="tr-TR" sz="1400" kern="0" dirty="0">
                  <a:solidFill>
                    <a:schemeClr val="tx1"/>
                  </a:solidFill>
                  <a:cs typeface="Arial" panose="020B0604020202020204" pitchFamily="34" charset="0"/>
                </a:rPr>
                <a:t>İdarelerin misyonu ile birimlerin ve personelin görev tanımları yazılı olarak belirlenmeli, personele duyurulmalı ve idarede uygun bir organizasyon yapısı oluşturulmalıdır.</a:t>
              </a:r>
              <a:endParaRPr lang="tr-TR" sz="1400" dirty="0">
                <a:solidFill>
                  <a:schemeClr val="tx1"/>
                </a:solidFill>
              </a:endParaRP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600" b="0" u="none" dirty="0">
                  <a:solidFill>
                    <a:schemeClr val="tx1"/>
                  </a:solidFill>
                </a:rPr>
                <a:t>Her düzeydeki yöneticiler verilen görevlerin sonucunu izlemeye yönelik mekanizmalar oluşturmalıdır.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31284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
            <a:extLst>
              <a:ext uri="{FF2B5EF4-FFF2-40B4-BE49-F238E27FC236}">
                <a16:creationId xmlns:a16="http://schemas.microsoft.com/office/drawing/2014/main" id="{B3571D6E-DFDA-4F23-AFCE-73EB4E34B13D}"/>
              </a:ext>
            </a:extLst>
          </p:cNvPr>
          <p:cNvSpPr>
            <a:spLocks noGrp="1"/>
          </p:cNvSpPr>
          <p:nvPr>
            <p:ph type="title"/>
          </p:nvPr>
        </p:nvSpPr>
        <p:spPr>
          <a:xfrm>
            <a:off x="3356239" y="736947"/>
            <a:ext cx="5401336" cy="540902"/>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İlgili Üç Aylık Durum Raporu</a:t>
            </a:r>
          </a:p>
        </p:txBody>
      </p:sp>
      <p:pic>
        <p:nvPicPr>
          <p:cNvPr id="3" name="Resim 2"/>
          <p:cNvPicPr>
            <a:picLocks noChangeAspect="1"/>
          </p:cNvPicPr>
          <p:nvPr/>
        </p:nvPicPr>
        <p:blipFill>
          <a:blip r:embed="rId2"/>
          <a:stretch>
            <a:fillRect/>
          </a:stretch>
        </p:blipFill>
        <p:spPr>
          <a:xfrm>
            <a:off x="5824564" y="2867278"/>
            <a:ext cx="5028820" cy="2004002"/>
          </a:xfrm>
          <a:prstGeom prst="rect">
            <a:avLst/>
          </a:prstGeom>
        </p:spPr>
      </p:pic>
      <p:cxnSp>
        <p:nvCxnSpPr>
          <p:cNvPr id="8" name="Düz Bağlayıcı 7"/>
          <p:cNvCxnSpPr/>
          <p:nvPr/>
        </p:nvCxnSpPr>
        <p:spPr>
          <a:xfrm>
            <a:off x="6268537" y="4366128"/>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6262528" y="4603564"/>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6280561" y="4366128"/>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10295942" y="4360119"/>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5907872" y="2299233"/>
            <a:ext cx="4945511" cy="594906"/>
          </a:xfrm>
          <a:prstGeom prst="rect">
            <a:avLst/>
          </a:prstGeom>
          <a:noFill/>
        </p:spPr>
        <p:txBody>
          <a:bodyPr wrap="square" rtlCol="0">
            <a:spAutoFit/>
          </a:bodyPr>
          <a:lstStyle/>
          <a:p>
            <a:r>
              <a:rPr lang="tr-TR" sz="1633" dirty="0"/>
              <a:t>Sağlık Bakanlığı Taşra Teşkilatı Kadro Standartları ile Çalışma Usul ve Esaslarına Dair Yönerge’ de</a:t>
            </a:r>
          </a:p>
        </p:txBody>
      </p:sp>
      <p:pic>
        <p:nvPicPr>
          <p:cNvPr id="5" name="Resim 4">
            <a:hlinkClick r:id="rId3" action="ppaction://hlinkfile"/>
          </p:cNvPr>
          <p:cNvPicPr>
            <a:picLocks noChangeAspect="1"/>
          </p:cNvPicPr>
          <p:nvPr/>
        </p:nvPicPr>
        <p:blipFill>
          <a:blip r:embed="rId4"/>
          <a:stretch>
            <a:fillRect/>
          </a:stretch>
        </p:blipFill>
        <p:spPr>
          <a:xfrm>
            <a:off x="1342180" y="1083182"/>
            <a:ext cx="4565692" cy="5688285"/>
          </a:xfrm>
          <a:prstGeom prst="rect">
            <a:avLst/>
          </a:prstGeom>
        </p:spPr>
      </p:pic>
    </p:spTree>
    <p:extLst>
      <p:ext uri="{BB962C8B-B14F-4D97-AF65-F5344CB8AC3E}">
        <p14:creationId xmlns:p14="http://schemas.microsoft.com/office/powerpoint/2010/main" val="130536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667439" y="2610489"/>
            <a:ext cx="2491656" cy="2223702"/>
          </a:xfrm>
          <a:prstGeom prst="rect">
            <a:avLst/>
          </a:prstGeom>
        </p:spPr>
      </p:pic>
      <p:sp>
        <p:nvSpPr>
          <p:cNvPr id="2" name="Metin kutusu 1"/>
          <p:cNvSpPr txBox="1"/>
          <p:nvPr/>
        </p:nvSpPr>
        <p:spPr>
          <a:xfrm>
            <a:off x="3226207" y="2648015"/>
            <a:ext cx="8090541" cy="218617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27347" indent="-227347">
              <a:lnSpc>
                <a:spcPct val="150000"/>
              </a:lnSpc>
              <a:buFont typeface="Wingdings" panose="05000000000000000000" pitchFamily="2" charset="2"/>
              <a:buChar char="ü"/>
            </a:pPr>
            <a:r>
              <a:rPr lang="tr-TR" sz="1814" dirty="0"/>
              <a:t>Her bir başkanlık için rapor düzenlenmemesi,</a:t>
            </a:r>
          </a:p>
          <a:p>
            <a:pPr marL="227347" indent="-227347">
              <a:lnSpc>
                <a:spcPct val="150000"/>
              </a:lnSpc>
              <a:buFont typeface="Wingdings" panose="05000000000000000000" pitchFamily="2" charset="2"/>
              <a:buChar char="ü"/>
            </a:pPr>
            <a:r>
              <a:rPr lang="tr-TR" sz="1814" dirty="0"/>
              <a:t>Müdüre Bağlı birimler için rapor düzenlenmesi,</a:t>
            </a:r>
          </a:p>
          <a:p>
            <a:pPr marL="227347" indent="-227347">
              <a:lnSpc>
                <a:spcPct val="150000"/>
              </a:lnSpc>
              <a:buFont typeface="Wingdings" panose="05000000000000000000" pitchFamily="2" charset="2"/>
              <a:buChar char="ü"/>
            </a:pPr>
            <a:r>
              <a:rPr lang="tr-TR" sz="1814" dirty="0"/>
              <a:t>Rapor içeriğinde sadece iç kontrol çalışmalarına yer verilmesi,</a:t>
            </a:r>
          </a:p>
          <a:p>
            <a:pPr marL="227347" indent="-227347">
              <a:lnSpc>
                <a:spcPct val="150000"/>
              </a:lnSpc>
              <a:buFont typeface="Wingdings" panose="05000000000000000000" pitchFamily="2" charset="2"/>
              <a:buChar char="ü"/>
            </a:pPr>
            <a:r>
              <a:rPr lang="tr-TR" sz="1814" dirty="0"/>
              <a:t>Yapılan çalışmaların uzun uzun anlatılması,</a:t>
            </a:r>
            <a:endParaRPr lang="tr-TR" sz="816" dirty="0"/>
          </a:p>
          <a:p>
            <a:pPr marL="227347" indent="-227347">
              <a:lnSpc>
                <a:spcPct val="150000"/>
              </a:lnSpc>
              <a:buFont typeface="Wingdings" panose="05000000000000000000" pitchFamily="2" charset="2"/>
              <a:buChar char="ü"/>
            </a:pPr>
            <a:r>
              <a:rPr lang="tr-TR" sz="1814" dirty="0"/>
              <a:t>Önceki dönem raporunun sadece tarihinin değiştirilerek sisteme geri yüklenmesi.</a:t>
            </a:r>
          </a:p>
        </p:txBody>
      </p:sp>
    </p:spTree>
    <p:extLst>
      <p:ext uri="{BB962C8B-B14F-4D97-AF65-F5344CB8AC3E}">
        <p14:creationId xmlns:p14="http://schemas.microsoft.com/office/powerpoint/2010/main" val="134692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597686"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E.3.5.1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400" dirty="0">
                <a:solidFill>
                  <a:schemeClr val="tx1"/>
                </a:solidFill>
              </a:rPr>
              <a:t>Sağlık Hizmetleri Genel Müdürlüğü</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rPr>
              <a:t>Hizmet İçi Eğitim Planı</a:t>
            </a: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79481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spcAft>
                  <a:spcPct val="35000"/>
                </a:spcAft>
              </a:pPr>
              <a:r>
                <a:rPr lang="tr-TR" sz="1600" dirty="0">
                  <a:solidFill>
                    <a:schemeClr val="tx1"/>
                  </a:solidFill>
                </a:rPr>
                <a:t>Onaylanan Bakanlık ilgili yılı Hizmet İçi Eğitim Planının bildirilmesi</a:t>
              </a:r>
              <a:endParaRPr lang="tr-TR" sz="1600" kern="0" dirty="0">
                <a:solidFill>
                  <a:schemeClr val="tx1"/>
                </a:solidFill>
                <a:cs typeface="Arial" panose="020B0604020202020204" pitchFamily="34" charset="0"/>
              </a:endParaRPr>
            </a:p>
          </p:txBody>
        </p:sp>
      </p:grpSp>
      <p:grpSp>
        <p:nvGrpSpPr>
          <p:cNvPr id="33" name="Grup 32"/>
          <p:cNvGrpSpPr/>
          <p:nvPr/>
        </p:nvGrpSpPr>
        <p:grpSpPr>
          <a:xfrm>
            <a:off x="587229" y="2448759"/>
            <a:ext cx="4253755" cy="968410"/>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b="1" u="sng" dirty="0">
                  <a:solidFill>
                    <a:schemeClr val="tx1"/>
                  </a:solidFill>
                </a:rPr>
                <a:t>Personelin Yeterliliği ve Performansı: </a:t>
              </a:r>
              <a:r>
                <a:rPr lang="tr-TR" sz="1400" dirty="0">
                  <a:solidFill>
                    <a:schemeClr val="tx1"/>
                  </a:solidFill>
                </a:rPr>
                <a:t>İdareler, personelin yeterliliği ve görevleri arasındaki uyumu sağlamalı, performansın değerlendirilmesi ve geliştirilmesine yönelik önlemler almalıdır.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dirty="0">
                  <a:solidFill>
                    <a:schemeClr val="tx1"/>
                  </a:solidFill>
                </a:rPr>
                <a:t>Her görev için gerekli eğitim ihtiyacı belirlenmeli, bu ihtiyacı giderecek eğitim faaliyetleri her yıl planlanarak yürütülmeli ve gerektiğinde güncellenmelidir.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24687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89299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E.15.6.1</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921873"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r>
              <a:rPr lang="tr-TR" sz="1600" kern="0" dirty="0">
                <a:solidFill>
                  <a:prstClr val="black"/>
                </a:solidFill>
              </a:rPr>
              <a:t>Yönetim Hizmetleri Genel Müdürlüğü</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kern="0" dirty="0">
                <a:solidFill>
                  <a:prstClr val="black"/>
                </a:solidFill>
                <a:latin typeface="Arial" panose="020B0604020202020204" pitchFamily="34" charset="0"/>
              </a:rPr>
              <a:t>Eğitim Görselleri</a:t>
            </a:r>
          </a:p>
          <a:p>
            <a:r>
              <a:rPr lang="tr-TR" sz="1400" kern="0" dirty="0">
                <a:solidFill>
                  <a:prstClr val="black"/>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400" b="1" u="sng" kern="0" dirty="0">
                  <a:solidFill>
                    <a:schemeClr val="tx1"/>
                  </a:solidFill>
                </a:rPr>
                <a:t>Harcama Birimi düzeyinde </a:t>
              </a:r>
              <a:r>
                <a:rPr lang="tr-TR" sz="1400" dirty="0">
                  <a:solidFill>
                    <a:schemeClr val="tx1"/>
                  </a:solidFill>
                </a:rPr>
                <a:t>Standart Dosya Planı kodlarının arşivlenme sistemine göre yazışmalarda etkin bir şekilde kullanılması amacıyla eğitim düzenlenmesi (yüz yüze/uzaktan) </a:t>
              </a:r>
              <a:endParaRPr lang="tr-TR" sz="1400" kern="0" dirty="0">
                <a:solidFill>
                  <a:schemeClr val="tx1"/>
                </a:solidFill>
              </a:endParaRPr>
            </a:p>
          </p:txBody>
        </p:sp>
      </p:gr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u="sng" kern="0" dirty="0">
                  <a:solidFill>
                    <a:schemeClr val="tx1"/>
                  </a:solidFill>
                </a:rPr>
                <a:t>Bilgi ve İletişim: </a:t>
              </a:r>
              <a:r>
                <a:rPr lang="tr-TR" sz="1200" kern="0" dirty="0">
                  <a:solidFill>
                    <a:schemeClr val="tx1"/>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kern="0" dirty="0">
                  <a:solidFill>
                    <a:schemeClr val="tx1"/>
                  </a:solidFill>
                </a:rPr>
                <a:t>İdarenin iş ve işlemlerinin kaydı, sınıflandırılması, korunması ve erişimini de kapsayan, belirlenmiş standartlara uygun arşiv ve dokümantasyon sistemi oluşturulmalıdır.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25835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488629"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73778" y="5169706"/>
            <a:ext cx="2564989"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504">
              <a:defRPr/>
            </a:pPr>
            <a:r>
              <a:rPr lang="tr-TR" sz="1600" kern="0" dirty="0">
                <a:solidFill>
                  <a:prstClr val="black"/>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kern="0" dirty="0">
                <a:solidFill>
                  <a:prstClr val="black"/>
                </a:solidFill>
                <a:latin typeface="Arial" panose="020B0604020202020204" pitchFamily="34" charset="0"/>
              </a:rPr>
              <a:t>Eğitim Görselleri</a:t>
            </a:r>
          </a:p>
          <a:p>
            <a:r>
              <a:rPr lang="tr-TR" sz="1400" kern="0" dirty="0">
                <a:solidFill>
                  <a:prstClr val="black"/>
                </a:solidFill>
                <a:latin typeface="Arial" panose="020B0604020202020204" pitchFamily="34" charset="0"/>
              </a:rPr>
              <a:t>Katılımcı Listesi</a:t>
            </a:r>
            <a:endParaRPr lang="tr-TR" sz="14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3" name="Grup 32"/>
          <p:cNvGrpSpPr/>
          <p:nvPr/>
        </p:nvGrpSpPr>
        <p:grpSpPr>
          <a:xfrm>
            <a:off x="486561" y="2448759"/>
            <a:ext cx="4354423" cy="945131"/>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200" b="1" u="sng" kern="0" dirty="0">
                  <a:solidFill>
                    <a:schemeClr val="tx1"/>
                  </a:solidFill>
                </a:rPr>
                <a:t>Bilgi ve İletişim: </a:t>
              </a:r>
              <a:r>
                <a:rPr lang="tr-TR" sz="1200" kern="0" dirty="0">
                  <a:solidFill>
                    <a:schemeClr val="tx1"/>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r>
                <a:rPr lang="tr-TR" sz="1400" kern="0" dirty="0">
                  <a:solidFill>
                    <a:schemeClr val="tx1"/>
                  </a:solidFill>
                </a:rPr>
                <a:t>İdarenin iş ve işlemlerinin kaydı, sınıflandırılması, korunması ve erişimini de kapsayan, belirlenmiş standartlara uygun arşiv ve dokümantasyon sistemi oluşturulmalıdır.</a:t>
              </a:r>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r>
                <a:rPr lang="tr-TR" kern="0" dirty="0">
                  <a:solidFill>
                    <a:schemeClr val="tx1"/>
                  </a:solidFill>
                  <a:latin typeface="Arial" panose="020B0604020202020204" pitchFamily="34" charset="0"/>
                </a:rPr>
                <a:t>(BİS) Bilgi ve İletişim</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
        <p:nvSpPr>
          <p:cNvPr id="45" name="Metin kutusu 44">
            <a:extLst>
              <a:ext uri="{FF2B5EF4-FFF2-40B4-BE49-F238E27FC236}">
                <a16:creationId xmlns:a16="http://schemas.microsoft.com/office/drawing/2014/main" id="{83FAE0BB-3CB8-43D5-AF0C-CF0E19255A38}"/>
              </a:ext>
            </a:extLst>
          </p:cNvPr>
          <p:cNvSpPr txBox="1"/>
          <p:nvPr/>
        </p:nvSpPr>
        <p:spPr>
          <a:xfrm>
            <a:off x="3293111" y="3465505"/>
            <a:ext cx="867827"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E.15.6.2</a:t>
            </a:r>
          </a:p>
        </p:txBody>
      </p:sp>
      <p:grpSp>
        <p:nvGrpSpPr>
          <p:cNvPr id="46" name="Grup 45"/>
          <p:cNvGrpSpPr/>
          <p:nvPr/>
        </p:nvGrpSpPr>
        <p:grpSpPr>
          <a:xfrm>
            <a:off x="3265253" y="3800853"/>
            <a:ext cx="4200339" cy="992873"/>
            <a:chOff x="2789932" y="2707746"/>
            <a:chExt cx="3932905" cy="833913"/>
          </a:xfrm>
          <a:solidFill>
            <a:schemeClr val="accent1">
              <a:lumMod val="40000"/>
              <a:lumOff val="60000"/>
            </a:schemeClr>
          </a:solidFill>
        </p:grpSpPr>
        <p:sp>
          <p:nvSpPr>
            <p:cNvPr id="47" name="Yuvarlatılmış Dikdörtgen 46"/>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defTabSz="623722">
                <a:spcBef>
                  <a:spcPct val="0"/>
                </a:spcBef>
              </a:pPr>
              <a:r>
                <a:rPr lang="tr-TR" sz="1600" b="1" u="sng" kern="0" dirty="0">
                  <a:solidFill>
                    <a:prstClr val="black"/>
                  </a:solidFill>
                </a:rPr>
                <a:t>Harcama Birimi düzeyinde </a:t>
              </a:r>
              <a:r>
                <a:rPr lang="tr-TR" sz="1600" kern="0" dirty="0">
                  <a:solidFill>
                    <a:prstClr val="black"/>
                  </a:solidFill>
                </a:rPr>
                <a:t>ilgili personel tarafından Standart Dosya Planı kodlarına ilişkin eğitim düzenlenmesi (yüz yüze/uzaktan)</a:t>
              </a:r>
            </a:p>
          </p:txBody>
        </p:sp>
      </p:grpSp>
    </p:spTree>
    <p:extLst>
      <p:ext uri="{BB962C8B-B14F-4D97-AF65-F5344CB8AC3E}">
        <p14:creationId xmlns:p14="http://schemas.microsoft.com/office/powerpoint/2010/main" val="21266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500"/>
                                        <p:tgtEl>
                                          <p:spTgt spid="42"/>
                                        </p:tgtEl>
                                      </p:cBhvr>
                                    </p:animEffect>
                                  </p:childTnLst>
                                </p:cTn>
                              </p:par>
                            </p:childTnLst>
                          </p:cTn>
                        </p:par>
                        <p:par>
                          <p:cTn id="32" fill="hold">
                            <p:stCondLst>
                              <p:cond delay="3000"/>
                            </p:stCondLst>
                            <p:childTnLst>
                              <p:par>
                                <p:cTn id="33" presetID="1" presetClass="entr"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visible"/>
                                      </p:to>
                                    </p:set>
                                  </p:childTnLst>
                                </p:cTn>
                              </p:par>
                              <p:par>
                                <p:cTn id="35" presetID="14" presetClass="entr" presetSubtype="10" fill="hold" grpId="0" nodeType="with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childTnLst>
                          </p:cTn>
                        </p:par>
                        <p:par>
                          <p:cTn id="41" fill="hold">
                            <p:stCondLst>
                              <p:cond delay="4500"/>
                            </p:stCondLst>
                            <p:childTnLst>
                              <p:par>
                                <p:cTn id="42" presetID="14" presetClass="entr" presetSubtype="10" fill="hold" nodeType="afterEffect">
                                  <p:stCondLst>
                                    <p:cond delay="1000"/>
                                  </p:stCondLst>
                                  <p:childTnLst>
                                    <p:set>
                                      <p:cBhvr>
                                        <p:cTn id="43" dur="1" fill="hold">
                                          <p:stCondLst>
                                            <p:cond delay="0"/>
                                          </p:stCondLst>
                                        </p:cTn>
                                        <p:tgtEl>
                                          <p:spTgt spid="48"/>
                                        </p:tgtEl>
                                        <p:attrNameLst>
                                          <p:attrName>style.visibility</p:attrName>
                                        </p:attrNameLst>
                                      </p:cBhvr>
                                      <p:to>
                                        <p:strVal val="visible"/>
                                      </p:to>
                                    </p:set>
                                    <p:animEffect transition="in" filter="randombar(horizontal)">
                                      <p:cBhvr>
                                        <p:cTn id="44" dur="500"/>
                                        <p:tgtEl>
                                          <p:spTgt spid="48"/>
                                        </p:tgtEl>
                                      </p:cBhvr>
                                    </p:animEffect>
                                  </p:childTnLst>
                                </p:cTn>
                              </p:par>
                              <p:par>
                                <p:cTn id="45" presetID="14" presetClass="entr" presetSubtype="10" fill="hold" nodeType="withEffect">
                                  <p:stCondLst>
                                    <p:cond delay="100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6000"/>
                            </p:stCondLst>
                            <p:childTnLst>
                              <p:par>
                                <p:cTn id="49" presetID="14" presetClass="entr" presetSubtype="1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par>
                                <p:cTn id="52" presetID="14" presetClass="entr" presetSubtype="10" fill="hold" grpId="0" nodeType="withEffect">
                                  <p:stCondLst>
                                    <p:cond delay="100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par>
                          <p:cTn id="55" fill="hold">
                            <p:stCondLst>
                              <p:cond delay="7500"/>
                            </p:stCondLst>
                            <p:childTnLst>
                              <p:par>
                                <p:cTn id="56" presetID="1" presetClass="entr" presetSubtype="0" fill="hold" grpId="0" nodeType="afterEffect">
                                  <p:stCondLst>
                                    <p:cond delay="1000"/>
                                  </p:stCondLst>
                                  <p:childTnLst>
                                    <p:set>
                                      <p:cBhvr>
                                        <p:cTn id="57" dur="1" fill="hold">
                                          <p:stCondLst>
                                            <p:cond delay="0"/>
                                          </p:stCondLst>
                                        </p:cTn>
                                        <p:tgtEl>
                                          <p:spTgt spid="45"/>
                                        </p:tgtEl>
                                        <p:attrNameLst>
                                          <p:attrName>style.visibility</p:attrName>
                                        </p:attrNameLst>
                                      </p:cBhvr>
                                      <p:to>
                                        <p:strVal val="visible"/>
                                      </p:to>
                                    </p:set>
                                  </p:childTnLst>
                                </p:cTn>
                              </p:par>
                              <p:par>
                                <p:cTn id="58" presetID="14" presetClass="entr" presetSubtype="10" fill="hold" nodeType="withEffect">
                                  <p:stCondLst>
                                    <p:cond delay="1000"/>
                                  </p:stCondLst>
                                  <p:childTnLst>
                                    <p:set>
                                      <p:cBhvr>
                                        <p:cTn id="59" dur="1" fill="hold">
                                          <p:stCondLst>
                                            <p:cond delay="0"/>
                                          </p:stCondLst>
                                        </p:cTn>
                                        <p:tgtEl>
                                          <p:spTgt spid="46"/>
                                        </p:tgtEl>
                                        <p:attrNameLst>
                                          <p:attrName>style.visibility</p:attrName>
                                        </p:attrNameLst>
                                      </p:cBhvr>
                                      <p:to>
                                        <p:strVal val="visible"/>
                                      </p:to>
                                    </p:set>
                                    <p:animEffect transition="in" filter="randombar(horizontal)">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0" grpId="0" animBg="1"/>
      <p:bldP spid="21" grpId="0" animBg="1"/>
      <p:bldP spid="24" grpId="0" animBg="1"/>
      <p:bldP spid="28" grpId="0" animBg="1"/>
      <p:bldP spid="30" grpId="0" animBg="1"/>
      <p:bldP spid="42"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3"/>
          <a:stretch>
            <a:fillRect/>
          </a:stretch>
        </p:blipFill>
        <p:spPr>
          <a:xfrm>
            <a:off x="3500667" y="829106"/>
            <a:ext cx="4751200" cy="3175044"/>
          </a:xfrm>
          <a:prstGeom prst="rect">
            <a:avLst/>
          </a:prstGeom>
        </p:spPr>
      </p:pic>
      <p:sp>
        <p:nvSpPr>
          <p:cNvPr id="10" name="Dikdörtgen 9">
            <a:extLst>
              <a:ext uri="{FF2B5EF4-FFF2-40B4-BE49-F238E27FC236}">
                <a16:creationId xmlns:a16="http://schemas.microsoft.com/office/drawing/2014/main" id="{B7C64DEC-27C3-4E7E-A8CD-5569FD1013D5}"/>
              </a:ext>
            </a:extLst>
          </p:cNvPr>
          <p:cNvSpPr/>
          <p:nvPr/>
        </p:nvSpPr>
        <p:spPr>
          <a:xfrm>
            <a:off x="3912195" y="4372809"/>
            <a:ext cx="4367612" cy="92987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Eğitimi Kim düzenleyecek? </a:t>
            </a:r>
          </a:p>
          <a:p>
            <a:pPr>
              <a:buFont typeface="Wingdings" panose="05000000000000000000" pitchFamily="2" charset="2"/>
              <a:buChar char="ü"/>
            </a:pPr>
            <a:endParaRPr lang="tr-TR" sz="1814" dirty="0"/>
          </a:p>
        </p:txBody>
      </p:sp>
    </p:spTree>
    <p:extLst>
      <p:ext uri="{BB962C8B-B14F-4D97-AF65-F5344CB8AC3E}">
        <p14:creationId xmlns:p14="http://schemas.microsoft.com/office/powerpoint/2010/main" val="17044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0A8A587-E2FE-CC4C-A2E1-789A183BF66B}"/>
              </a:ext>
            </a:extLst>
          </p:cNvPr>
          <p:cNvPicPr>
            <a:picLocks noChangeAspect="1"/>
          </p:cNvPicPr>
          <p:nvPr/>
        </p:nvPicPr>
        <p:blipFill>
          <a:blip r:embed="rId2"/>
          <a:stretch>
            <a:fillRect/>
          </a:stretch>
        </p:blipFill>
        <p:spPr>
          <a:xfrm>
            <a:off x="0" y="1"/>
            <a:ext cx="12191999" cy="6858000"/>
          </a:xfrm>
          <a:prstGeom prst="rect">
            <a:avLst/>
          </a:prstGeom>
        </p:spPr>
      </p:pic>
      <p:sp>
        <p:nvSpPr>
          <p:cNvPr id="2" name="Unvan 1">
            <a:extLst>
              <a:ext uri="{FF2B5EF4-FFF2-40B4-BE49-F238E27FC236}">
                <a16:creationId xmlns:a16="http://schemas.microsoft.com/office/drawing/2014/main" id="{24007CF6-A870-4667-B257-541959F38E22}"/>
              </a:ext>
            </a:extLst>
          </p:cNvPr>
          <p:cNvSpPr>
            <a:spLocks noGrp="1"/>
          </p:cNvSpPr>
          <p:nvPr>
            <p:ph type="ctrTitle"/>
          </p:nvPr>
        </p:nvSpPr>
        <p:spPr>
          <a:xfrm>
            <a:off x="5199650" y="3730443"/>
            <a:ext cx="6160709" cy="1345979"/>
          </a:xfrm>
        </p:spPr>
        <p:txBody>
          <a:bodyPr>
            <a:normAutofit/>
          </a:bodyPr>
          <a:lstStyle/>
          <a:p>
            <a:r>
              <a:rPr lang="tr-TR" sz="2800" b="1" dirty="0">
                <a:solidFill>
                  <a:schemeClr val="bg1"/>
                </a:solidFill>
              </a:rPr>
              <a:t>2021-2022 KAMU İÇ KONTROL</a:t>
            </a:r>
            <a:br>
              <a:rPr lang="tr-TR" sz="2800" b="1" dirty="0">
                <a:solidFill>
                  <a:schemeClr val="bg1"/>
                </a:solidFill>
              </a:rPr>
            </a:br>
            <a:r>
              <a:rPr lang="tr-TR" sz="2800" b="1" dirty="0">
                <a:solidFill>
                  <a:schemeClr val="bg1"/>
                </a:solidFill>
              </a:rPr>
              <a:t>STANDARTLARINA UYUM EYLEM PLANI</a:t>
            </a:r>
            <a:br>
              <a:rPr lang="tr-TR" sz="2800" b="1" dirty="0">
                <a:solidFill>
                  <a:schemeClr val="bg1"/>
                </a:solidFill>
                <a:latin typeface="Myriad Pro" panose="020B0503030403020204" pitchFamily="34" charset="0"/>
              </a:rPr>
            </a:br>
            <a:r>
              <a:rPr lang="en-US" sz="2800" b="1" dirty="0">
                <a:solidFill>
                  <a:schemeClr val="bg1"/>
                </a:solidFill>
              </a:rPr>
              <a:t>PUANLAMA SİSTEMİ</a:t>
            </a:r>
            <a:endParaRPr lang="tr-TR" sz="2800" dirty="0">
              <a:solidFill>
                <a:schemeClr val="bg1"/>
              </a:solidFill>
            </a:endParaRPr>
          </a:p>
        </p:txBody>
      </p:sp>
      <p:sp>
        <p:nvSpPr>
          <p:cNvPr id="4" name="Metin kutusu 3"/>
          <p:cNvSpPr txBox="1"/>
          <p:nvPr/>
        </p:nvSpPr>
        <p:spPr>
          <a:xfrm>
            <a:off x="6333767" y="2806863"/>
            <a:ext cx="3731788" cy="312714"/>
          </a:xfrm>
          <a:prstGeom prst="rect">
            <a:avLst/>
          </a:prstGeom>
          <a:noFill/>
        </p:spPr>
        <p:txBody>
          <a:bodyPr wrap="square" rtlCol="0">
            <a:spAutoFit/>
          </a:bodyPr>
          <a:lstStyle/>
          <a:p>
            <a:pPr algn="ctr"/>
            <a:r>
              <a:rPr lang="tr-TR" sz="1432">
                <a:solidFill>
                  <a:schemeClr val="bg1"/>
                </a:solidFill>
              </a:rPr>
              <a:t>STRATEJİ GELİŞTİRME BAŞKANLIĞI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420" y="1570350"/>
            <a:ext cx="1234481" cy="1236513"/>
          </a:xfrm>
          <a:prstGeom prst="rect">
            <a:avLst/>
          </a:prstGeom>
        </p:spPr>
      </p:pic>
    </p:spTree>
    <p:extLst>
      <p:ext uri="{BB962C8B-B14F-4D97-AF65-F5344CB8AC3E}">
        <p14:creationId xmlns:p14="http://schemas.microsoft.com/office/powerpoint/2010/main" val="162541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Birinci Çeyrek Dönem Eylemleri</a:t>
            </a:r>
            <a:br>
              <a:rPr lang="tr-TR" sz="4296">
                <a:solidFill>
                  <a:srgbClr val="FF0000"/>
                </a:solidFill>
              </a:rPr>
            </a:br>
            <a:endParaRPr lang="tr-TR" b="1">
              <a:solidFill>
                <a:srgbClr val="FF0000"/>
              </a:solidFill>
            </a:endParaRPr>
          </a:p>
        </p:txBody>
      </p:sp>
      <p:sp>
        <p:nvSpPr>
          <p:cNvPr id="26" name="Metin kutusu 25">
            <a:extLst>
              <a:ext uri="{FF2B5EF4-FFF2-40B4-BE49-F238E27FC236}">
                <a16:creationId xmlns:a16="http://schemas.microsoft.com/office/drawing/2014/main" id="{4EFBECF7-4B4E-4B30-B41D-601F984F6298}"/>
              </a:ext>
            </a:extLst>
          </p:cNvPr>
          <p:cNvSpPr txBox="1"/>
          <p:nvPr/>
        </p:nvSpPr>
        <p:spPr>
          <a:xfrm>
            <a:off x="729844" y="1290354"/>
            <a:ext cx="10737908" cy="4939814"/>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259232" indent="-259232">
              <a:lnSpc>
                <a:spcPct val="150000"/>
              </a:lnSpc>
              <a:buFont typeface="Wingdings" panose="05000000000000000000" pitchFamily="2" charset="2"/>
              <a:buChar char="Ø"/>
              <a:defRPr sz="1633" b="1"/>
            </a:lvl1pPr>
          </a:lstStyle>
          <a:p>
            <a:r>
              <a:rPr lang="tr-TR" sz="1400" dirty="0"/>
              <a:t>E.1.1.3</a:t>
            </a:r>
            <a:r>
              <a:rPr lang="tr-TR" sz="1400" b="0" dirty="0"/>
              <a:t> Birimlerin web sayfasında bulunan iç kontrol sekmesinde yönetici onayı ile iç kontrole yönelik gerçekleştirilen güncel çalışmalara yer verilmesi</a:t>
            </a:r>
          </a:p>
          <a:p>
            <a:r>
              <a:rPr lang="tr-TR" sz="1400" dirty="0"/>
              <a:t>E.1.1.4</a:t>
            </a:r>
            <a:r>
              <a:rPr lang="tr-TR" sz="1400" b="0" dirty="0"/>
              <a:t> İç kontrol sorumluları koordinasyonunda Harcama Birimlerinde  çalışan personele yönelik İç Kontrol Sistemi, Kamu İç Kontrol Standartlarına Uyum Eylem Planı ve işleyişine ilişkin eğitimlerin yapılması (uzaktan/yüz yüze/yerinde)</a:t>
            </a:r>
          </a:p>
          <a:p>
            <a:r>
              <a:rPr lang="tr-TR" sz="1400" dirty="0"/>
              <a:t>E.1.1.5</a:t>
            </a:r>
            <a:r>
              <a:rPr lang="tr-TR" sz="1400" b="0" dirty="0"/>
              <a:t> İç kontrol sistemine yönelik toplantıların/eğitimlerin yapılması (yüz yüze/uzaktan)</a:t>
            </a:r>
          </a:p>
          <a:p>
            <a:r>
              <a:rPr lang="tr-TR" sz="1400" dirty="0"/>
              <a:t>E.1.3.1 </a:t>
            </a:r>
            <a:r>
              <a:rPr lang="tr-TR" sz="1400" b="0" dirty="0"/>
              <a:t>Kamu Görevlileri Etik Kurulunca yürürlükte olan "Etik Davranış İlkelerinin tüm personele e-Posta olarak gönderilmesi</a:t>
            </a:r>
          </a:p>
          <a:p>
            <a:r>
              <a:rPr lang="tr-TR" sz="1400" dirty="0"/>
              <a:t>E.2.1.1</a:t>
            </a:r>
            <a:r>
              <a:rPr lang="tr-TR" sz="1400" b="0" dirty="0"/>
              <a:t> Bakanlığımızın misyon ve vizyonunun personelce benimsenmesine yönelik iç kontrol sorumlusu tarafından tüm personele misyon ve vizyonun  e-Posta olarak gönderilmesi</a:t>
            </a:r>
          </a:p>
          <a:p>
            <a:r>
              <a:rPr lang="tr-TR" sz="1400" dirty="0"/>
              <a:t>E.2.2.1</a:t>
            </a:r>
            <a:r>
              <a:rPr lang="tr-TR" sz="1400" b="0" dirty="0"/>
              <a:t> Güncel görev çalışma usul ve esaslarının web sayfasında yayınlanması</a:t>
            </a:r>
          </a:p>
          <a:p>
            <a:r>
              <a:rPr lang="tr-TR" sz="1400" dirty="0"/>
              <a:t>E.2.7.1</a:t>
            </a:r>
            <a:r>
              <a:rPr lang="tr-TR" sz="1400" b="0" dirty="0"/>
              <a:t> </a:t>
            </a:r>
            <a:r>
              <a:rPr lang="tr-TR" sz="1400" dirty="0"/>
              <a:t>Başkanlık düzeyinde </a:t>
            </a:r>
            <a:r>
              <a:rPr lang="tr-TR" sz="1400" b="0" dirty="0"/>
              <a:t>görev alanı ile ilgili Üç Aylık Durum Raporunun hazırlanması</a:t>
            </a:r>
            <a:endParaRPr lang="tr-TR" sz="1400" b="0" kern="0" dirty="0">
              <a:cs typeface="Arial" panose="020B0604020202020204" pitchFamily="34" charset="0"/>
            </a:endParaRPr>
          </a:p>
          <a:p>
            <a:r>
              <a:rPr lang="tr-TR" sz="1400" dirty="0"/>
              <a:t>E.3.5.1</a:t>
            </a:r>
            <a:r>
              <a:rPr lang="tr-TR" sz="1400" b="0" kern="0" dirty="0">
                <a:cs typeface="Arial" panose="020B0604020202020204" pitchFamily="34" charset="0"/>
              </a:rPr>
              <a:t> </a:t>
            </a:r>
            <a:r>
              <a:rPr lang="tr-TR" sz="1400" b="0" dirty="0"/>
              <a:t>Onaylanan Bakanlık ilgili yılı Hizmet İçi Eğitim Planının bildirilmesi</a:t>
            </a:r>
            <a:endParaRPr lang="tr-TR" sz="1400" b="0" kern="0" dirty="0">
              <a:cs typeface="Arial" panose="020B0604020202020204" pitchFamily="34" charset="0"/>
            </a:endParaRPr>
          </a:p>
          <a:p>
            <a:r>
              <a:rPr lang="tr-TR" sz="1400" dirty="0"/>
              <a:t>E.15.6.1</a:t>
            </a:r>
            <a:r>
              <a:rPr lang="tr-TR" sz="1400" b="0" kern="0" dirty="0">
                <a:cs typeface="Arial" panose="020B0604020202020204" pitchFamily="34" charset="0"/>
              </a:rPr>
              <a:t> </a:t>
            </a:r>
            <a:r>
              <a:rPr lang="tr-TR" sz="1400" b="0" dirty="0"/>
              <a:t>Standart Dosya Planı kodlarının arşivlenme sistemine göre yazışmalarda etkin bir şekilde kullanılması amacıyla eğitim düzenlenmesi (yüz yüze/uzaktan) </a:t>
            </a:r>
            <a:endParaRPr lang="tr-TR" sz="1400" b="0" dirty="0">
              <a:solidFill>
                <a:srgbClr val="000000"/>
              </a:solidFill>
              <a:latin typeface="Times New Roman" panose="02020603050405020304" pitchFamily="18" charset="0"/>
            </a:endParaRPr>
          </a:p>
          <a:p>
            <a:r>
              <a:rPr lang="tr-TR" sz="1400" dirty="0"/>
              <a:t>E.15.6.2</a:t>
            </a:r>
            <a:r>
              <a:rPr lang="tr-TR" sz="1400" b="0" dirty="0">
                <a:solidFill>
                  <a:schemeClr val="dk1"/>
                </a:solidFill>
              </a:rPr>
              <a:t> İl Sağlık Müdürlüklerinde ilgili personel tarafından Standart Dosya Planı kodlarına ilişkin eğitim düzenlenmesi (uzaktan/yüz yüze/yerinde)</a:t>
            </a:r>
            <a:endParaRPr lang="tr-TR" sz="1400" b="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37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4D56F0-1292-4EB9-B802-0D56A7B49B16}"/>
              </a:ext>
            </a:extLst>
          </p:cNvPr>
          <p:cNvSpPr>
            <a:spLocks noGrp="1"/>
          </p:cNvSpPr>
          <p:nvPr>
            <p:ph type="title"/>
          </p:nvPr>
        </p:nvSpPr>
        <p:spPr>
          <a:xfrm>
            <a:off x="528507" y="1135236"/>
            <a:ext cx="6283354" cy="355717"/>
          </a:xfrm>
          <a:noFill/>
        </p:spPr>
        <p:txBody>
          <a:bodyPr vert="horz" lIns="72746" tIns="36373" rIns="72746" bIns="36373" rtlCol="0" anchor="ctr">
            <a:noAutofit/>
          </a:bodyPr>
          <a:lstStyle/>
          <a:p>
            <a:pPr defTabSz="829544"/>
            <a:r>
              <a:rPr lang="tr-TR" sz="2800" dirty="0">
                <a:solidFill>
                  <a:srgbClr val="C00000"/>
                </a:solidFill>
                <a:latin typeface="Arial" panose="020B0604020202020204" pitchFamily="34" charset="0"/>
                <a:cs typeface="Arial" panose="020B0604020202020204" pitchFamily="34" charset="0"/>
              </a:rPr>
              <a:t>Eylem Planı Puanlama Rehberi</a:t>
            </a:r>
          </a:p>
        </p:txBody>
      </p:sp>
      <p:pic>
        <p:nvPicPr>
          <p:cNvPr id="3" name="Resim 2">
            <a:hlinkClick r:id="rId2" action="ppaction://hlinkfile"/>
          </p:cNvPr>
          <p:cNvPicPr>
            <a:picLocks noChangeAspect="1"/>
          </p:cNvPicPr>
          <p:nvPr/>
        </p:nvPicPr>
        <p:blipFill>
          <a:blip r:embed="rId3"/>
          <a:stretch>
            <a:fillRect/>
          </a:stretch>
        </p:blipFill>
        <p:spPr>
          <a:xfrm>
            <a:off x="6602136" y="652054"/>
            <a:ext cx="4597941" cy="5742664"/>
          </a:xfrm>
          <a:prstGeom prst="rect">
            <a:avLst/>
          </a:prstGeom>
        </p:spPr>
      </p:pic>
      <p:sp>
        <p:nvSpPr>
          <p:cNvPr id="4" name="Metin kutusu 3"/>
          <p:cNvSpPr txBox="1"/>
          <p:nvPr/>
        </p:nvSpPr>
        <p:spPr>
          <a:xfrm>
            <a:off x="693490" y="2104634"/>
            <a:ext cx="4237802" cy="2605329"/>
          </a:xfrm>
          <a:prstGeom prst="rect">
            <a:avLst/>
          </a:prstGeom>
          <a:noFill/>
        </p:spPr>
        <p:txBody>
          <a:bodyPr wrap="square" rtlCol="0">
            <a:spAutoFit/>
          </a:bodyPr>
          <a:lstStyle/>
          <a:p>
            <a:pPr marL="259232" indent="-259232">
              <a:lnSpc>
                <a:spcPct val="250000"/>
              </a:lnSpc>
              <a:buFont typeface="Arial" panose="020B0604020202020204" pitchFamily="34" charset="0"/>
              <a:buChar char="•"/>
            </a:pPr>
            <a:r>
              <a:rPr lang="tr-TR" sz="1633" dirty="0">
                <a:latin typeface="Times New Roman" panose="02020603050405020304" pitchFamily="18" charset="0"/>
                <a:cs typeface="Times New Roman" panose="02020603050405020304" pitchFamily="18" charset="0"/>
              </a:rPr>
              <a:t>Kamu İç Kontrol Standartlarına Uyum Eylem Planı Puanlama Sistemi Rehberi ile tüm eylemlerin nasıl puanlandığı hakkında geniş bir bilgilendirme yapmaktayız</a:t>
            </a:r>
          </a:p>
        </p:txBody>
      </p:sp>
    </p:spTree>
    <p:extLst>
      <p:ext uri="{BB962C8B-B14F-4D97-AF65-F5344CB8AC3E}">
        <p14:creationId xmlns:p14="http://schemas.microsoft.com/office/powerpoint/2010/main" val="298835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o 18">
            <a:extLst>
              <a:ext uri="{FF2B5EF4-FFF2-40B4-BE49-F238E27FC236}">
                <a16:creationId xmlns:a16="http://schemas.microsoft.com/office/drawing/2014/main" id="{3E6AD67A-5723-46C7-ADCE-951C211B8EE7}"/>
              </a:ext>
            </a:extLst>
          </p:cNvPr>
          <p:cNvGraphicFramePr>
            <a:graphicFrameLocks noGrp="1"/>
          </p:cNvGraphicFramePr>
          <p:nvPr>
            <p:extLst>
              <p:ext uri="{D42A27DB-BD31-4B8C-83A1-F6EECF244321}">
                <p14:modId xmlns:p14="http://schemas.microsoft.com/office/powerpoint/2010/main" val="1904973630"/>
              </p:ext>
            </p:extLst>
          </p:nvPr>
        </p:nvGraphicFramePr>
        <p:xfrm>
          <a:off x="2044111" y="1645523"/>
          <a:ext cx="8186932" cy="585949"/>
        </p:xfrm>
        <a:graphic>
          <a:graphicData uri="http://schemas.openxmlformats.org/drawingml/2006/table">
            <a:tbl>
              <a:tblPr firstRow="1" bandRow="1">
                <a:tableStyleId>{5C22544A-7EE6-4342-B048-85BDC9FD1C3A}</a:tableStyleId>
              </a:tblPr>
              <a:tblGrid>
                <a:gridCol w="723152">
                  <a:extLst>
                    <a:ext uri="{9D8B030D-6E8A-4147-A177-3AD203B41FA5}">
                      <a16:colId xmlns:a16="http://schemas.microsoft.com/office/drawing/2014/main" val="3206888185"/>
                    </a:ext>
                  </a:extLst>
                </a:gridCol>
                <a:gridCol w="2580883">
                  <a:extLst>
                    <a:ext uri="{9D8B030D-6E8A-4147-A177-3AD203B41FA5}">
                      <a16:colId xmlns:a16="http://schemas.microsoft.com/office/drawing/2014/main" val="182635788"/>
                    </a:ext>
                  </a:extLst>
                </a:gridCol>
                <a:gridCol w="1018056">
                  <a:extLst>
                    <a:ext uri="{9D8B030D-6E8A-4147-A177-3AD203B41FA5}">
                      <a16:colId xmlns:a16="http://schemas.microsoft.com/office/drawing/2014/main" val="1710080295"/>
                    </a:ext>
                  </a:extLst>
                </a:gridCol>
                <a:gridCol w="1461099">
                  <a:extLst>
                    <a:ext uri="{9D8B030D-6E8A-4147-A177-3AD203B41FA5}">
                      <a16:colId xmlns:a16="http://schemas.microsoft.com/office/drawing/2014/main" val="1018093562"/>
                    </a:ext>
                  </a:extLst>
                </a:gridCol>
                <a:gridCol w="810674">
                  <a:extLst>
                    <a:ext uri="{9D8B030D-6E8A-4147-A177-3AD203B41FA5}">
                      <a16:colId xmlns:a16="http://schemas.microsoft.com/office/drawing/2014/main" val="661862847"/>
                    </a:ext>
                  </a:extLst>
                </a:gridCol>
                <a:gridCol w="970924">
                  <a:extLst>
                    <a:ext uri="{9D8B030D-6E8A-4147-A177-3AD203B41FA5}">
                      <a16:colId xmlns:a16="http://schemas.microsoft.com/office/drawing/2014/main" val="2267452970"/>
                    </a:ext>
                  </a:extLst>
                </a:gridCol>
                <a:gridCol w="622144">
                  <a:extLst>
                    <a:ext uri="{9D8B030D-6E8A-4147-A177-3AD203B41FA5}">
                      <a16:colId xmlns:a16="http://schemas.microsoft.com/office/drawing/2014/main" val="4280820177"/>
                    </a:ext>
                  </a:extLst>
                </a:gridCol>
              </a:tblGrid>
              <a:tr h="585949">
                <a:tc>
                  <a:txBody>
                    <a:bodyPr/>
                    <a:lstStyle/>
                    <a:p>
                      <a:pPr algn="ctr" fontAlgn="ctr"/>
                      <a:r>
                        <a:rPr lang="tr-TR" sz="1100" b="0" i="0" u="none" strike="noStrike" dirty="0">
                          <a:solidFill>
                            <a:srgbClr val="000000"/>
                          </a:solidFill>
                          <a:effectLst/>
                          <a:latin typeface="Times New Roman" panose="02020603050405020304" pitchFamily="18" charset="0"/>
                        </a:rPr>
                        <a:t>E.2.6.1</a:t>
                      </a:r>
                    </a:p>
                  </a:txBody>
                  <a:tcPr marL="6913" marR="6913" marT="6913" marB="0" anchor="ctr">
                    <a:solidFill>
                      <a:schemeClr val="accent2">
                        <a:lumMod val="20000"/>
                        <a:lumOff val="80000"/>
                      </a:schemeClr>
                    </a:solidFill>
                  </a:tcPr>
                </a:tc>
                <a:tc>
                  <a:txBody>
                    <a:bodyPr/>
                    <a:lstStyle/>
                    <a:p>
                      <a:pPr algn="l" fontAlgn="ctr"/>
                      <a:r>
                        <a:rPr lang="tr-TR" sz="1100" b="1" i="0" u="sng" strike="noStrike" dirty="0">
                          <a:solidFill>
                            <a:srgbClr val="000000"/>
                          </a:solidFill>
                          <a:effectLst/>
                          <a:latin typeface="Times New Roman" panose="02020603050405020304" pitchFamily="18" charset="0"/>
                        </a:rPr>
                        <a:t>Birim düzeyinde</a:t>
                      </a:r>
                      <a:r>
                        <a:rPr lang="tr-TR" sz="1100" b="0" i="0" u="none" strike="noStrike" dirty="0">
                          <a:solidFill>
                            <a:srgbClr val="000000"/>
                          </a:solidFill>
                          <a:effectLst/>
                          <a:latin typeface="Times New Roman" panose="02020603050405020304" pitchFamily="18" charset="0"/>
                        </a:rPr>
                        <a:t> iş süreçlerinin hazırlanması</a:t>
                      </a:r>
                    </a:p>
                  </a:txBody>
                  <a:tcPr marL="6913" marR="6913" marT="6913" marB="0" anchor="ctr">
                    <a:solidFill>
                      <a:schemeClr val="accent2">
                        <a:lumMod val="20000"/>
                        <a:lumOff val="80000"/>
                      </a:schemeClr>
                    </a:solidFill>
                  </a:tcPr>
                </a:tc>
                <a:tc>
                  <a:txBody>
                    <a:bodyPr/>
                    <a:lstStyle/>
                    <a:p>
                      <a:pPr algn="l" fontAlgn="ctr"/>
                      <a:r>
                        <a:rPr lang="tr-TR" sz="1100" b="0" i="0" u="none" strike="noStrike" dirty="0">
                          <a:solidFill>
                            <a:srgbClr val="000000"/>
                          </a:solidFill>
                          <a:effectLst/>
                          <a:latin typeface="Times New Roman" panose="02020603050405020304" pitchFamily="18" charset="0"/>
                        </a:rPr>
                        <a:t>Merkez Birimler/ </a:t>
                      </a:r>
                      <a:br>
                        <a:rPr lang="tr-TR" sz="1100" b="0" i="0" u="none" strike="noStrike" dirty="0">
                          <a:solidFill>
                            <a:srgbClr val="000000"/>
                          </a:solidFill>
                          <a:effectLst/>
                          <a:latin typeface="Times New Roman" panose="02020603050405020304" pitchFamily="18" charset="0"/>
                        </a:rPr>
                      </a:br>
                      <a:r>
                        <a:rPr lang="tr-TR" sz="1100" b="0" i="0" u="none" strike="noStrike" dirty="0">
                          <a:solidFill>
                            <a:srgbClr val="000000"/>
                          </a:solidFill>
                          <a:effectLst/>
                          <a:latin typeface="Times New Roman" panose="02020603050405020304" pitchFamily="18" charset="0"/>
                        </a:rPr>
                        <a:t>İl Sağlık Müdürlükleri</a:t>
                      </a:r>
                    </a:p>
                  </a:txBody>
                  <a:tcPr marL="6913" marR="6913" marT="6913" marB="0" anchor="ctr">
                    <a:solidFill>
                      <a:schemeClr val="accent2">
                        <a:lumMod val="20000"/>
                        <a:lumOff val="80000"/>
                      </a:schemeClr>
                    </a:solidFill>
                  </a:tcPr>
                </a:tc>
                <a:tc>
                  <a:txBody>
                    <a:bodyPr/>
                    <a:lstStyle/>
                    <a:p>
                      <a:pPr algn="ctr" fontAlgn="ctr"/>
                      <a:r>
                        <a:rPr lang="tr-TR" sz="1100" b="0" i="0" u="none" strike="noStrike" dirty="0">
                          <a:solidFill>
                            <a:srgbClr val="000000"/>
                          </a:solidFill>
                          <a:effectLst/>
                          <a:latin typeface="Times New Roman" panose="02020603050405020304" pitchFamily="18" charset="0"/>
                        </a:rPr>
                        <a:t>1. Çeyrek Dönem 2021</a:t>
                      </a:r>
                      <a:br>
                        <a:rPr lang="tr-TR" sz="1100" b="0" i="0" u="none" strike="noStrike" dirty="0">
                          <a:solidFill>
                            <a:srgbClr val="000000"/>
                          </a:solidFill>
                          <a:effectLst/>
                          <a:latin typeface="Times New Roman" panose="02020603050405020304" pitchFamily="18" charset="0"/>
                        </a:rPr>
                      </a:br>
                      <a:r>
                        <a:rPr lang="tr-TR" sz="1100" b="0" i="0" u="none" strike="noStrike" dirty="0">
                          <a:solidFill>
                            <a:srgbClr val="000000"/>
                          </a:solidFill>
                          <a:effectLst/>
                          <a:latin typeface="Times New Roman" panose="02020603050405020304" pitchFamily="18" charset="0"/>
                        </a:rPr>
                        <a:t>1. Çeyrek Dönem 2022</a:t>
                      </a:r>
                    </a:p>
                  </a:txBody>
                  <a:tcPr marL="6913" marR="6913" marT="6913" marB="0" anchor="ctr">
                    <a:solidFill>
                      <a:schemeClr val="accent2">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Tamamlandı</a:t>
                      </a:r>
                    </a:p>
                  </a:txBody>
                  <a:tcPr marL="6913" marR="6913" marT="6913" marB="0" anchor="ctr">
                    <a:solidFill>
                      <a:schemeClr val="accent2">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Tamamlanmadı</a:t>
                      </a:r>
                    </a:p>
                  </a:txBody>
                  <a:tcPr marL="6913" marR="6913" marT="6913" marB="0" anchor="ctr">
                    <a:solidFill>
                      <a:schemeClr val="accent2">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Dönem Dışı</a:t>
                      </a:r>
                    </a:p>
                  </a:txBody>
                  <a:tcPr marL="6913" marR="6913" marT="6913" marB="0" anchor="ctr">
                    <a:solidFill>
                      <a:schemeClr val="accent2">
                        <a:lumMod val="20000"/>
                        <a:lumOff val="80000"/>
                      </a:schemeClr>
                    </a:solidFill>
                  </a:tcPr>
                </a:tc>
                <a:extLst>
                  <a:ext uri="{0D108BD9-81ED-4DB2-BD59-A6C34878D82A}">
                    <a16:rowId xmlns:a16="http://schemas.microsoft.com/office/drawing/2014/main" val="1599649031"/>
                  </a:ext>
                </a:extLst>
              </a:tr>
            </a:tbl>
          </a:graphicData>
        </a:graphic>
      </p:graphicFrame>
      <p:graphicFrame>
        <p:nvGraphicFramePr>
          <p:cNvPr id="20" name="Tablo 19">
            <a:extLst>
              <a:ext uri="{FF2B5EF4-FFF2-40B4-BE49-F238E27FC236}">
                <a16:creationId xmlns:a16="http://schemas.microsoft.com/office/drawing/2014/main" id="{28DCA1A2-DC1F-47E0-9BA3-437F14B2532C}"/>
              </a:ext>
            </a:extLst>
          </p:cNvPr>
          <p:cNvGraphicFramePr>
            <a:graphicFrameLocks noGrp="1"/>
          </p:cNvGraphicFramePr>
          <p:nvPr>
            <p:extLst>
              <p:ext uri="{D42A27DB-BD31-4B8C-83A1-F6EECF244321}">
                <p14:modId xmlns:p14="http://schemas.microsoft.com/office/powerpoint/2010/main" val="2814887019"/>
              </p:ext>
            </p:extLst>
          </p:nvPr>
        </p:nvGraphicFramePr>
        <p:xfrm>
          <a:off x="2044111" y="2348184"/>
          <a:ext cx="8186932" cy="621519"/>
        </p:xfrm>
        <a:graphic>
          <a:graphicData uri="http://schemas.openxmlformats.org/drawingml/2006/table">
            <a:tbl>
              <a:tblPr firstRow="1" bandRow="1">
                <a:tableStyleId>{5C22544A-7EE6-4342-B048-85BDC9FD1C3A}</a:tableStyleId>
              </a:tblPr>
              <a:tblGrid>
                <a:gridCol w="723152">
                  <a:extLst>
                    <a:ext uri="{9D8B030D-6E8A-4147-A177-3AD203B41FA5}">
                      <a16:colId xmlns:a16="http://schemas.microsoft.com/office/drawing/2014/main" val="3206888185"/>
                    </a:ext>
                  </a:extLst>
                </a:gridCol>
                <a:gridCol w="2580883">
                  <a:extLst>
                    <a:ext uri="{9D8B030D-6E8A-4147-A177-3AD203B41FA5}">
                      <a16:colId xmlns:a16="http://schemas.microsoft.com/office/drawing/2014/main" val="182635788"/>
                    </a:ext>
                  </a:extLst>
                </a:gridCol>
                <a:gridCol w="1018056">
                  <a:extLst>
                    <a:ext uri="{9D8B030D-6E8A-4147-A177-3AD203B41FA5}">
                      <a16:colId xmlns:a16="http://schemas.microsoft.com/office/drawing/2014/main" val="1710080295"/>
                    </a:ext>
                  </a:extLst>
                </a:gridCol>
                <a:gridCol w="1461099">
                  <a:extLst>
                    <a:ext uri="{9D8B030D-6E8A-4147-A177-3AD203B41FA5}">
                      <a16:colId xmlns:a16="http://schemas.microsoft.com/office/drawing/2014/main" val="1018093562"/>
                    </a:ext>
                  </a:extLst>
                </a:gridCol>
                <a:gridCol w="810674">
                  <a:extLst>
                    <a:ext uri="{9D8B030D-6E8A-4147-A177-3AD203B41FA5}">
                      <a16:colId xmlns:a16="http://schemas.microsoft.com/office/drawing/2014/main" val="661862847"/>
                    </a:ext>
                  </a:extLst>
                </a:gridCol>
                <a:gridCol w="1593068">
                  <a:extLst>
                    <a:ext uri="{9D8B030D-6E8A-4147-A177-3AD203B41FA5}">
                      <a16:colId xmlns:a16="http://schemas.microsoft.com/office/drawing/2014/main" val="2267452970"/>
                    </a:ext>
                  </a:extLst>
                </a:gridCol>
              </a:tblGrid>
              <a:tr h="621519">
                <a:tc>
                  <a:txBody>
                    <a:bodyPr/>
                    <a:lstStyle/>
                    <a:p>
                      <a:pPr algn="ctr" fontAlgn="ctr"/>
                      <a:r>
                        <a:rPr lang="tr-TR" sz="1100" b="0" i="0" u="none" strike="noStrike" dirty="0">
                          <a:solidFill>
                            <a:srgbClr val="000000"/>
                          </a:solidFill>
                          <a:effectLst/>
                          <a:latin typeface="Times New Roman" panose="02020603050405020304" pitchFamily="18" charset="0"/>
                        </a:rPr>
                        <a:t>E.2.6.1</a:t>
                      </a:r>
                    </a:p>
                  </a:txBody>
                  <a:tcPr marL="6913" marR="6913" marT="6913" marB="0" anchor="ctr">
                    <a:solidFill>
                      <a:schemeClr val="accent1">
                        <a:lumMod val="20000"/>
                        <a:lumOff val="80000"/>
                      </a:schemeClr>
                    </a:solidFill>
                  </a:tcPr>
                </a:tc>
                <a:tc>
                  <a:txBody>
                    <a:bodyPr/>
                    <a:lstStyle/>
                    <a:p>
                      <a:pPr algn="l" fontAlgn="ctr"/>
                      <a:r>
                        <a:rPr lang="tr-TR" sz="1100" b="1" i="0" u="sng" strike="noStrike" dirty="0">
                          <a:solidFill>
                            <a:srgbClr val="000000"/>
                          </a:solidFill>
                          <a:effectLst/>
                          <a:latin typeface="Times New Roman" panose="02020603050405020304" pitchFamily="18" charset="0"/>
                        </a:rPr>
                        <a:t>Birim düzeyinde</a:t>
                      </a:r>
                      <a:r>
                        <a:rPr lang="tr-TR" sz="1100" b="0" i="0" u="none" strike="noStrike" dirty="0">
                          <a:solidFill>
                            <a:srgbClr val="000000"/>
                          </a:solidFill>
                          <a:effectLst/>
                          <a:latin typeface="Times New Roman" panose="02020603050405020304" pitchFamily="18" charset="0"/>
                        </a:rPr>
                        <a:t> iş süreçlerinin hazırlanması</a:t>
                      </a:r>
                    </a:p>
                  </a:txBody>
                  <a:tcPr marL="6913" marR="6913" marT="6913" marB="0" anchor="ctr">
                    <a:solidFill>
                      <a:schemeClr val="accent1">
                        <a:lumMod val="20000"/>
                        <a:lumOff val="80000"/>
                      </a:schemeClr>
                    </a:solidFill>
                  </a:tcPr>
                </a:tc>
                <a:tc>
                  <a:txBody>
                    <a:bodyPr/>
                    <a:lstStyle/>
                    <a:p>
                      <a:pPr algn="l" fontAlgn="ctr"/>
                      <a:r>
                        <a:rPr lang="tr-TR" sz="1100" b="0" i="0" u="none" strike="noStrike" dirty="0">
                          <a:solidFill>
                            <a:srgbClr val="000000"/>
                          </a:solidFill>
                          <a:effectLst/>
                          <a:latin typeface="Times New Roman" panose="02020603050405020304" pitchFamily="18" charset="0"/>
                        </a:rPr>
                        <a:t>Merkez Birimler/ </a:t>
                      </a:r>
                      <a:br>
                        <a:rPr lang="tr-TR" sz="1100" b="0" i="0" u="none" strike="noStrike" dirty="0">
                          <a:solidFill>
                            <a:srgbClr val="000000"/>
                          </a:solidFill>
                          <a:effectLst/>
                          <a:latin typeface="Times New Roman" panose="02020603050405020304" pitchFamily="18" charset="0"/>
                        </a:rPr>
                      </a:br>
                      <a:r>
                        <a:rPr lang="tr-TR" sz="1100" b="0" i="0" u="none" strike="noStrike" dirty="0">
                          <a:solidFill>
                            <a:srgbClr val="000000"/>
                          </a:solidFill>
                          <a:effectLst/>
                          <a:latin typeface="Times New Roman" panose="02020603050405020304" pitchFamily="18" charset="0"/>
                        </a:rPr>
                        <a:t>İl Sağlık Müdürlükleri</a:t>
                      </a:r>
                    </a:p>
                  </a:txBody>
                  <a:tcPr marL="6913" marR="6913" marT="6913" marB="0" anchor="ctr">
                    <a:solidFill>
                      <a:schemeClr val="accent1">
                        <a:lumMod val="20000"/>
                        <a:lumOff val="80000"/>
                      </a:schemeClr>
                    </a:solidFill>
                  </a:tcPr>
                </a:tc>
                <a:tc>
                  <a:txBody>
                    <a:bodyPr/>
                    <a:lstStyle/>
                    <a:p>
                      <a:pPr algn="ctr" fontAlgn="ctr"/>
                      <a:r>
                        <a:rPr lang="tr-TR" sz="1100" b="0" i="0" u="none" strike="noStrike" dirty="0">
                          <a:solidFill>
                            <a:srgbClr val="000000"/>
                          </a:solidFill>
                          <a:effectLst/>
                          <a:latin typeface="Times New Roman" panose="02020603050405020304" pitchFamily="18" charset="0"/>
                        </a:rPr>
                        <a:t>1. Çeyrek Dönem 2021</a:t>
                      </a:r>
                      <a:br>
                        <a:rPr lang="tr-TR" sz="1100" b="0" i="0" u="none" strike="noStrike" dirty="0">
                          <a:solidFill>
                            <a:srgbClr val="000000"/>
                          </a:solidFill>
                          <a:effectLst/>
                          <a:latin typeface="Times New Roman" panose="02020603050405020304" pitchFamily="18" charset="0"/>
                        </a:rPr>
                      </a:br>
                      <a:r>
                        <a:rPr lang="tr-TR" sz="1100" b="0" i="0" u="none" strike="noStrike" dirty="0">
                          <a:solidFill>
                            <a:srgbClr val="000000"/>
                          </a:solidFill>
                          <a:effectLst/>
                          <a:latin typeface="Times New Roman" panose="02020603050405020304" pitchFamily="18" charset="0"/>
                        </a:rPr>
                        <a:t>1. Çeyrek Dönem 2022</a:t>
                      </a:r>
                    </a:p>
                  </a:txBody>
                  <a:tcPr marL="6913" marR="6913" marT="6913" marB="0" anchor="ctr">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52</a:t>
                      </a:r>
                    </a:p>
                  </a:txBody>
                  <a:tcPr marL="6913" marR="6913" marT="6913" marB="0" anchor="ctr">
                    <a:solidFill>
                      <a:schemeClr val="accent1">
                        <a:lumMod val="20000"/>
                        <a:lumOff val="80000"/>
                      </a:schemeClr>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6913" marR="6913" marT="6913" marB="0" anchor="ctr">
                    <a:solidFill>
                      <a:schemeClr val="accent1">
                        <a:lumMod val="20000"/>
                        <a:lumOff val="80000"/>
                      </a:schemeClr>
                    </a:solidFill>
                  </a:tcPr>
                </a:tc>
                <a:extLst>
                  <a:ext uri="{0D108BD9-81ED-4DB2-BD59-A6C34878D82A}">
                    <a16:rowId xmlns:a16="http://schemas.microsoft.com/office/drawing/2014/main" val="1599649031"/>
                  </a:ext>
                </a:extLst>
              </a:tr>
            </a:tbl>
          </a:graphicData>
        </a:graphic>
      </p:graphicFrame>
      <p:graphicFrame>
        <p:nvGraphicFramePr>
          <p:cNvPr id="22" name="Tablo 21">
            <a:extLst>
              <a:ext uri="{FF2B5EF4-FFF2-40B4-BE49-F238E27FC236}">
                <a16:creationId xmlns:a16="http://schemas.microsoft.com/office/drawing/2014/main" id="{8DB11CDE-A25F-4CE1-8BAB-C11C140F4F3B}"/>
              </a:ext>
            </a:extLst>
          </p:cNvPr>
          <p:cNvGraphicFramePr>
            <a:graphicFrameLocks noGrp="1"/>
          </p:cNvGraphicFramePr>
          <p:nvPr>
            <p:extLst>
              <p:ext uri="{D42A27DB-BD31-4B8C-83A1-F6EECF244321}">
                <p14:modId xmlns:p14="http://schemas.microsoft.com/office/powerpoint/2010/main" val="1267158811"/>
              </p:ext>
            </p:extLst>
          </p:nvPr>
        </p:nvGraphicFramePr>
        <p:xfrm>
          <a:off x="2265029" y="3201845"/>
          <a:ext cx="7525946" cy="2840686"/>
        </p:xfrm>
        <a:graphic>
          <a:graphicData uri="http://schemas.openxmlformats.org/drawingml/2006/table">
            <a:tbl>
              <a:tblPr/>
              <a:tblGrid>
                <a:gridCol w="1086898">
                  <a:extLst>
                    <a:ext uri="{9D8B030D-6E8A-4147-A177-3AD203B41FA5}">
                      <a16:colId xmlns:a16="http://schemas.microsoft.com/office/drawing/2014/main" val="678590744"/>
                    </a:ext>
                  </a:extLst>
                </a:gridCol>
                <a:gridCol w="1745624">
                  <a:extLst>
                    <a:ext uri="{9D8B030D-6E8A-4147-A177-3AD203B41FA5}">
                      <a16:colId xmlns:a16="http://schemas.microsoft.com/office/drawing/2014/main" val="231536654"/>
                    </a:ext>
                  </a:extLst>
                </a:gridCol>
                <a:gridCol w="1745624">
                  <a:extLst>
                    <a:ext uri="{9D8B030D-6E8A-4147-A177-3AD203B41FA5}">
                      <a16:colId xmlns:a16="http://schemas.microsoft.com/office/drawing/2014/main" val="1872268408"/>
                    </a:ext>
                  </a:extLst>
                </a:gridCol>
                <a:gridCol w="1613880">
                  <a:extLst>
                    <a:ext uri="{9D8B030D-6E8A-4147-A177-3AD203B41FA5}">
                      <a16:colId xmlns:a16="http://schemas.microsoft.com/office/drawing/2014/main" val="3694602215"/>
                    </a:ext>
                  </a:extLst>
                </a:gridCol>
                <a:gridCol w="1333920">
                  <a:extLst>
                    <a:ext uri="{9D8B030D-6E8A-4147-A177-3AD203B41FA5}">
                      <a16:colId xmlns:a16="http://schemas.microsoft.com/office/drawing/2014/main" val="2741192924"/>
                    </a:ext>
                  </a:extLst>
                </a:gridCol>
              </a:tblGrid>
              <a:tr h="1196078">
                <a:tc>
                  <a:txBody>
                    <a:bodyPr/>
                    <a:lstStyle/>
                    <a:p>
                      <a:pPr algn="ctr" fontAlgn="ctr"/>
                      <a:r>
                        <a:rPr lang="tr-TR" sz="1000" b="0" i="0" u="none" strike="noStrike" dirty="0">
                          <a:solidFill>
                            <a:srgbClr val="000000"/>
                          </a:solidFill>
                          <a:effectLst/>
                          <a:latin typeface="Calibri" panose="020F0502020204030204" pitchFamily="34" charset="0"/>
                        </a:rPr>
                        <a:t>Dönem Puanı</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Harcama Birimindeki Birim Sayısı</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a:solidFill>
                            <a:srgbClr val="000000"/>
                          </a:solidFill>
                          <a:effectLst/>
                          <a:latin typeface="Calibri" panose="020F0502020204030204" pitchFamily="34" charset="0"/>
                        </a:rPr>
                        <a:t>Form Başına Düşen Puan</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Uygun Kabul Edilen Form Sayısı</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dirty="0">
                          <a:solidFill>
                            <a:srgbClr val="000000"/>
                          </a:solidFill>
                          <a:effectLst/>
                          <a:latin typeface="Calibri" panose="020F0502020204030204" pitchFamily="34" charset="0"/>
                        </a:rPr>
                        <a:t>Hesaplanan Puan</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0140488"/>
                  </a:ext>
                </a:extLst>
              </a:tr>
              <a:tr h="1046569">
                <a:tc>
                  <a:txBody>
                    <a:bodyPr/>
                    <a:lstStyle/>
                    <a:p>
                      <a:pPr algn="ctr" fontAlgn="ctr"/>
                      <a:r>
                        <a:rPr lang="tr-TR" sz="1000" b="0" i="0" u="none" strike="noStrike" dirty="0">
                          <a:solidFill>
                            <a:srgbClr val="000000"/>
                          </a:solidFill>
                          <a:effectLst/>
                          <a:latin typeface="Calibri" panose="020F0502020204030204" pitchFamily="34" charset="0"/>
                        </a:rPr>
                        <a:t>52</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17</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3,058</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0" i="0" u="none" strike="noStrike" dirty="0">
                          <a:solidFill>
                            <a:srgbClr val="000000"/>
                          </a:solidFill>
                          <a:effectLst/>
                          <a:latin typeface="Calibri" panose="020F0502020204030204" pitchFamily="34" charset="0"/>
                        </a:rPr>
                        <a:t>5</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dirty="0">
                          <a:solidFill>
                            <a:srgbClr val="000000"/>
                          </a:solidFill>
                          <a:effectLst/>
                          <a:latin typeface="Calibri" panose="020F0502020204030204" pitchFamily="34" charset="0"/>
                        </a:rPr>
                        <a:t>5*3,058=15,29</a:t>
                      </a:r>
                    </a:p>
                  </a:txBody>
                  <a:tcPr marL="6913" marR="6913" marT="6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8375944"/>
                  </a:ext>
                </a:extLst>
              </a:tr>
              <a:tr h="598039">
                <a:tc>
                  <a:txBody>
                    <a:bodyPr/>
                    <a:lstStyle/>
                    <a:p>
                      <a:pPr algn="l" fontAlgn="b"/>
                      <a:endParaRPr lang="tr-TR" sz="1000" b="0" i="0" u="none" strike="noStrike">
                        <a:solidFill>
                          <a:srgbClr val="000000"/>
                        </a:solidFill>
                        <a:effectLst/>
                        <a:latin typeface="Calibri" panose="020F0502020204030204" pitchFamily="34" charset="0"/>
                      </a:endParaRPr>
                    </a:p>
                  </a:txBody>
                  <a:tcPr marL="6913" marR="6913" marT="69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913" marR="6913" marT="69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913" marR="6913" marT="69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6913" marR="6913" marT="69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6913" marR="6913" marT="691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10515373"/>
                  </a:ext>
                </a:extLst>
              </a:tr>
            </a:tbl>
          </a:graphicData>
        </a:graphic>
      </p:graphicFrame>
      <p:sp>
        <p:nvSpPr>
          <p:cNvPr id="7" name="Unvan 1">
            <a:extLst>
              <a:ext uri="{FF2B5EF4-FFF2-40B4-BE49-F238E27FC236}">
                <a16:creationId xmlns:a16="http://schemas.microsoft.com/office/drawing/2014/main" id="{D44D56F0-1292-4EB9-B802-0D56A7B49B16}"/>
              </a:ext>
            </a:extLst>
          </p:cNvPr>
          <p:cNvSpPr txBox="1">
            <a:spLocks/>
          </p:cNvSpPr>
          <p:nvPr/>
        </p:nvSpPr>
        <p:spPr>
          <a:xfrm>
            <a:off x="528507" y="984234"/>
            <a:ext cx="6283354" cy="355717"/>
          </a:xfrm>
          <a:prstGeom prst="rect">
            <a:avLst/>
          </a:prstGeom>
          <a:noFill/>
        </p:spPr>
        <p:txBody>
          <a:bodyPr vert="horz" lIns="72746" tIns="36373" rIns="72746" bIns="3637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9544"/>
            <a:r>
              <a:rPr lang="tr-TR" sz="2800" dirty="0">
                <a:solidFill>
                  <a:srgbClr val="C00000"/>
                </a:solidFill>
                <a:latin typeface="Arial" panose="020B0604020202020204" pitchFamily="34" charset="0"/>
                <a:cs typeface="Arial" panose="020B0604020202020204" pitchFamily="34" charset="0"/>
              </a:rPr>
              <a:t>Eylem Planı Puanlama Sistemi</a:t>
            </a:r>
          </a:p>
        </p:txBody>
      </p:sp>
    </p:spTree>
    <p:extLst>
      <p:ext uri="{BB962C8B-B14F-4D97-AF65-F5344CB8AC3E}">
        <p14:creationId xmlns:p14="http://schemas.microsoft.com/office/powerpoint/2010/main" val="175527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571D6E-DFDA-4F23-AFCE-73EB4E34B13D}"/>
              </a:ext>
            </a:extLst>
          </p:cNvPr>
          <p:cNvSpPr>
            <a:spLocks noGrp="1"/>
          </p:cNvSpPr>
          <p:nvPr>
            <p:ph type="title"/>
          </p:nvPr>
        </p:nvSpPr>
        <p:spPr>
          <a:xfrm>
            <a:off x="3512549" y="739055"/>
            <a:ext cx="5166904" cy="389042"/>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Puanlama Sistemi Genel Şartlar</a:t>
            </a:r>
          </a:p>
        </p:txBody>
      </p:sp>
      <p:sp>
        <p:nvSpPr>
          <p:cNvPr id="3" name="İçerik Yer Tutucusu 2">
            <a:extLst>
              <a:ext uri="{FF2B5EF4-FFF2-40B4-BE49-F238E27FC236}">
                <a16:creationId xmlns:a16="http://schemas.microsoft.com/office/drawing/2014/main" id="{0E7A9059-1C5A-4496-9B1E-78B52851DF85}"/>
              </a:ext>
            </a:extLst>
          </p:cNvPr>
          <p:cNvSpPr>
            <a:spLocks noGrp="1"/>
          </p:cNvSpPr>
          <p:nvPr>
            <p:ph idx="1"/>
          </p:nvPr>
        </p:nvSpPr>
        <p:spPr>
          <a:xfrm>
            <a:off x="1516789" y="1262324"/>
            <a:ext cx="9196931" cy="2093272"/>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311079" indent="-311079" algn="just">
              <a:buFont typeface="+mj-lt"/>
              <a:buAutoNum type="arabicPeriod"/>
            </a:pPr>
            <a:r>
              <a:rPr lang="en-US" sz="1633" dirty="0"/>
              <a:t>Eylemler üçer </a:t>
            </a:r>
            <a:r>
              <a:rPr lang="tr-TR" sz="1633" dirty="0"/>
              <a:t>aylık</a:t>
            </a:r>
            <a:r>
              <a:rPr lang="en-US" sz="1633" dirty="0"/>
              <a:t> periyotlarda </a:t>
            </a:r>
            <a:r>
              <a:rPr lang="tr-TR" sz="1633" dirty="0"/>
              <a:t>izlenmektedir</a:t>
            </a:r>
            <a:r>
              <a:rPr lang="en-US" sz="1633" dirty="0"/>
              <a:t>.</a:t>
            </a:r>
            <a:endParaRPr lang="tr-TR" sz="1633" dirty="0"/>
          </a:p>
          <a:p>
            <a:pPr marL="311079" indent="-311079" algn="just">
              <a:buFont typeface="+mj-lt"/>
              <a:buAutoNum type="arabicPeriod"/>
            </a:pPr>
            <a:r>
              <a:rPr lang="en-US" sz="1633" dirty="0" err="1"/>
              <a:t>Hiç</a:t>
            </a:r>
            <a:r>
              <a:rPr lang="en-US" sz="1633" dirty="0"/>
              <a:t> </a:t>
            </a:r>
            <a:r>
              <a:rPr lang="en-US" sz="1633" dirty="0" err="1"/>
              <a:t>bir</a:t>
            </a:r>
            <a:r>
              <a:rPr lang="en-US" sz="1633" dirty="0"/>
              <a:t> </a:t>
            </a:r>
            <a:r>
              <a:rPr lang="en-US" sz="1633" dirty="0" err="1"/>
              <a:t>eylem</a:t>
            </a:r>
            <a:r>
              <a:rPr lang="en-US" sz="1633" dirty="0"/>
              <a:t> </a:t>
            </a:r>
            <a:r>
              <a:rPr lang="en-US" sz="1633" dirty="0" err="1"/>
              <a:t>sorumlu</a:t>
            </a:r>
            <a:r>
              <a:rPr lang="en-US" sz="1633" dirty="0"/>
              <a:t> </a:t>
            </a:r>
            <a:r>
              <a:rPr lang="en-US" sz="1633" dirty="0" err="1"/>
              <a:t>dönemi</a:t>
            </a:r>
            <a:r>
              <a:rPr lang="en-US" sz="1633" dirty="0"/>
              <a:t> </a:t>
            </a:r>
            <a:r>
              <a:rPr lang="en-US" sz="1633" dirty="0" err="1"/>
              <a:t>dışında</a:t>
            </a:r>
            <a:r>
              <a:rPr lang="en-US" sz="1633" dirty="0"/>
              <a:t> </a:t>
            </a:r>
            <a:r>
              <a:rPr lang="en-US" sz="1633" dirty="0" err="1"/>
              <a:t>puanlamaya</a:t>
            </a:r>
            <a:r>
              <a:rPr lang="en-US" sz="1633" dirty="0"/>
              <a:t> </a:t>
            </a:r>
            <a:r>
              <a:rPr lang="en-US" sz="1633" dirty="0" err="1"/>
              <a:t>etki</a:t>
            </a:r>
            <a:r>
              <a:rPr lang="en-US" sz="1633" dirty="0"/>
              <a:t> </a:t>
            </a:r>
            <a:r>
              <a:rPr lang="en-US" sz="1633" dirty="0" err="1"/>
              <a:t>etmemektektir</a:t>
            </a:r>
            <a:r>
              <a:rPr lang="en-US" sz="1633" dirty="0"/>
              <a:t>.</a:t>
            </a:r>
            <a:endParaRPr lang="tr-TR" sz="1633" dirty="0"/>
          </a:p>
          <a:p>
            <a:pPr marL="311079" indent="-311079" algn="just">
              <a:buFont typeface="+mj-lt"/>
              <a:buAutoNum type="arabicPeriod"/>
            </a:pPr>
            <a:r>
              <a:rPr lang="en-US" sz="1633" dirty="0" err="1"/>
              <a:t>Eylemlerden</a:t>
            </a:r>
            <a:r>
              <a:rPr lang="en-US" sz="1633" dirty="0"/>
              <a:t> tam </a:t>
            </a:r>
            <a:r>
              <a:rPr lang="en-US" sz="1633" dirty="0" err="1"/>
              <a:t>paun</a:t>
            </a:r>
            <a:r>
              <a:rPr lang="en-US" sz="1633" dirty="0"/>
              <a:t> </a:t>
            </a:r>
            <a:r>
              <a:rPr lang="en-US" sz="1633" dirty="0" err="1"/>
              <a:t>alınabilmesi</a:t>
            </a:r>
            <a:r>
              <a:rPr lang="en-US" sz="1633" dirty="0"/>
              <a:t> </a:t>
            </a:r>
            <a:r>
              <a:rPr lang="en-US" sz="1633" dirty="0" err="1"/>
              <a:t>için</a:t>
            </a:r>
            <a:r>
              <a:rPr lang="en-US" sz="1633" dirty="0"/>
              <a:t> </a:t>
            </a:r>
            <a:r>
              <a:rPr lang="en-US" sz="1633" dirty="0" err="1"/>
              <a:t>eylemlerin</a:t>
            </a:r>
            <a:r>
              <a:rPr lang="en-US" sz="1633" dirty="0"/>
              <a:t> </a:t>
            </a:r>
            <a:r>
              <a:rPr lang="en-US" sz="1633" dirty="0" err="1"/>
              <a:t>ilgili</a:t>
            </a:r>
            <a:r>
              <a:rPr lang="en-US" sz="1633" dirty="0"/>
              <a:t> </a:t>
            </a:r>
            <a:r>
              <a:rPr lang="en-US" sz="1633" dirty="0" err="1"/>
              <a:t>döneminde</a:t>
            </a:r>
            <a:r>
              <a:rPr lang="en-US" sz="1633" dirty="0"/>
              <a:t> </a:t>
            </a:r>
            <a:r>
              <a:rPr lang="en-US" sz="1633" dirty="0" err="1"/>
              <a:t>gerçekleştirilmesi</a:t>
            </a:r>
            <a:r>
              <a:rPr lang="en-US" sz="1633" dirty="0"/>
              <a:t>, </a:t>
            </a:r>
            <a:r>
              <a:rPr lang="en-US" sz="1633" dirty="0" err="1"/>
              <a:t>istenen</a:t>
            </a:r>
            <a:r>
              <a:rPr lang="en-US" sz="1633" dirty="0"/>
              <a:t> </a:t>
            </a:r>
            <a:r>
              <a:rPr lang="en-US" sz="1633" dirty="0" err="1"/>
              <a:t>çıktıların</a:t>
            </a:r>
            <a:r>
              <a:rPr lang="en-US" sz="1633" dirty="0"/>
              <a:t> </a:t>
            </a:r>
            <a:r>
              <a:rPr lang="en-US" sz="1633" dirty="0" err="1"/>
              <a:t>ise</a:t>
            </a:r>
            <a:r>
              <a:rPr lang="en-US" sz="1633" dirty="0"/>
              <a:t> </a:t>
            </a:r>
            <a:r>
              <a:rPr lang="en-US" sz="1633" dirty="0" err="1"/>
              <a:t>nitelik</a:t>
            </a:r>
            <a:r>
              <a:rPr lang="en-US" sz="1633" dirty="0"/>
              <a:t> </a:t>
            </a:r>
            <a:r>
              <a:rPr lang="en-US" sz="1633" dirty="0" err="1"/>
              <a:t>ve</a:t>
            </a:r>
            <a:r>
              <a:rPr lang="en-US" sz="1633" dirty="0"/>
              <a:t> </a:t>
            </a:r>
            <a:r>
              <a:rPr lang="en-US" sz="1633" dirty="0" err="1"/>
              <a:t>nicelik</a:t>
            </a:r>
            <a:r>
              <a:rPr lang="en-US" sz="1633" dirty="0"/>
              <a:t> </a:t>
            </a:r>
            <a:r>
              <a:rPr lang="en-US" sz="1633" dirty="0" err="1"/>
              <a:t>bakımından</a:t>
            </a:r>
            <a:r>
              <a:rPr lang="en-US" sz="1633" dirty="0"/>
              <a:t> </a:t>
            </a:r>
            <a:r>
              <a:rPr lang="en-US" sz="1633" dirty="0" err="1"/>
              <a:t>eksiksiz</a:t>
            </a:r>
            <a:r>
              <a:rPr lang="en-US" sz="1633" dirty="0"/>
              <a:t> </a:t>
            </a:r>
            <a:r>
              <a:rPr lang="en-US" sz="1633" dirty="0" err="1"/>
              <a:t>olması</a:t>
            </a:r>
            <a:r>
              <a:rPr lang="en-US" sz="1633" dirty="0"/>
              <a:t> </a:t>
            </a:r>
            <a:r>
              <a:rPr lang="en-US" sz="1633" dirty="0" err="1"/>
              <a:t>gerekmektedir</a:t>
            </a:r>
            <a:r>
              <a:rPr lang="en-US" sz="1633" dirty="0"/>
              <a:t>.</a:t>
            </a:r>
            <a:endParaRPr lang="tr-TR" sz="1633" dirty="0"/>
          </a:p>
          <a:p>
            <a:pPr marL="311079" indent="-311079" algn="just">
              <a:buFont typeface="+mj-lt"/>
              <a:buAutoNum type="arabicPeriod"/>
            </a:pPr>
            <a:r>
              <a:rPr lang="en-US" sz="1633" dirty="0" err="1"/>
              <a:t>Söz</a:t>
            </a:r>
            <a:r>
              <a:rPr lang="en-US" sz="1633" dirty="0"/>
              <a:t> </a:t>
            </a:r>
            <a:r>
              <a:rPr lang="en-US" sz="1633" dirty="0" err="1"/>
              <a:t>konusu</a:t>
            </a:r>
            <a:r>
              <a:rPr lang="en-US" sz="1633" dirty="0"/>
              <a:t> </a:t>
            </a:r>
            <a:r>
              <a:rPr lang="en-US" sz="1633" dirty="0" err="1"/>
              <a:t>eylem</a:t>
            </a:r>
            <a:r>
              <a:rPr lang="en-US" sz="1633" dirty="0"/>
              <a:t> </a:t>
            </a:r>
            <a:r>
              <a:rPr lang="en-US" sz="1633" dirty="0" err="1"/>
              <a:t>sorumlu</a:t>
            </a:r>
            <a:r>
              <a:rPr lang="en-US" sz="1633" dirty="0"/>
              <a:t> </a:t>
            </a:r>
            <a:r>
              <a:rPr lang="en-US" sz="1633" dirty="0" err="1"/>
              <a:t>olduğu</a:t>
            </a:r>
            <a:r>
              <a:rPr lang="en-US" sz="1633" dirty="0"/>
              <a:t> </a:t>
            </a:r>
            <a:r>
              <a:rPr lang="en-US" sz="1633" dirty="0" err="1"/>
              <a:t>dönem</a:t>
            </a:r>
            <a:r>
              <a:rPr lang="en-US" sz="1633" dirty="0"/>
              <a:t> </a:t>
            </a:r>
            <a:r>
              <a:rPr lang="en-US" sz="1633" dirty="0" err="1"/>
              <a:t>dışında</a:t>
            </a:r>
            <a:r>
              <a:rPr lang="en-US" sz="1633" dirty="0"/>
              <a:t> </a:t>
            </a:r>
            <a:r>
              <a:rPr lang="en-US" sz="1633" dirty="0" err="1"/>
              <a:t>yapıldığında</a:t>
            </a:r>
            <a:r>
              <a:rPr lang="en-US" sz="1633" dirty="0"/>
              <a:t> </a:t>
            </a:r>
            <a:r>
              <a:rPr lang="en-US" sz="1633" dirty="0" err="1"/>
              <a:t>ise</a:t>
            </a:r>
            <a:r>
              <a:rPr lang="en-US" sz="1633" dirty="0"/>
              <a:t> </a:t>
            </a:r>
            <a:r>
              <a:rPr lang="en-US" sz="1633" dirty="0" err="1"/>
              <a:t>dönemine</a:t>
            </a:r>
            <a:r>
              <a:rPr lang="en-US" sz="1633" dirty="0"/>
              <a:t> </a:t>
            </a:r>
            <a:r>
              <a:rPr lang="en-US" sz="1633" dirty="0" err="1"/>
              <a:t>göre</a:t>
            </a:r>
            <a:r>
              <a:rPr lang="en-US" sz="1633" dirty="0"/>
              <a:t> </a:t>
            </a:r>
            <a:r>
              <a:rPr lang="en-US" sz="1633" dirty="0" err="1"/>
              <a:t>ilgili</a:t>
            </a:r>
            <a:r>
              <a:rPr lang="en-US" sz="1633" dirty="0"/>
              <a:t> </a:t>
            </a:r>
            <a:r>
              <a:rPr lang="en-US" sz="1633" dirty="0" err="1"/>
              <a:t>eyleme</a:t>
            </a:r>
            <a:r>
              <a:rPr lang="en-US" sz="1633" dirty="0"/>
              <a:t> </a:t>
            </a:r>
            <a:r>
              <a:rPr lang="en-US" sz="1633" dirty="0" err="1"/>
              <a:t>verilecek</a:t>
            </a:r>
            <a:r>
              <a:rPr lang="en-US" sz="1633" dirty="0"/>
              <a:t> </a:t>
            </a:r>
            <a:r>
              <a:rPr lang="en-US" sz="1633" dirty="0" err="1"/>
              <a:t>puanın</a:t>
            </a:r>
            <a:r>
              <a:rPr lang="en-US" sz="1633" dirty="0"/>
              <a:t> </a:t>
            </a:r>
            <a:r>
              <a:rPr lang="en-US" sz="1633" dirty="0" err="1"/>
              <a:t>sırasıyla</a:t>
            </a:r>
            <a:r>
              <a:rPr lang="en-US" sz="1633" dirty="0"/>
              <a:t> 1 </a:t>
            </a:r>
            <a:r>
              <a:rPr lang="en-US" sz="1633" dirty="0" err="1"/>
              <a:t>dönem</a:t>
            </a:r>
            <a:r>
              <a:rPr lang="en-US" sz="1633" dirty="0"/>
              <a:t> </a:t>
            </a:r>
            <a:r>
              <a:rPr lang="en-US" sz="1633" dirty="0" err="1"/>
              <a:t>sonra</a:t>
            </a:r>
            <a:r>
              <a:rPr lang="en-US" sz="1633" dirty="0"/>
              <a:t> </a:t>
            </a:r>
            <a:r>
              <a:rPr lang="en-US" sz="1633" dirty="0" err="1"/>
              <a:t>yapıldığında</a:t>
            </a:r>
            <a:r>
              <a:rPr lang="en-US" sz="1633" dirty="0"/>
              <a:t> %75, 2 </a:t>
            </a:r>
            <a:r>
              <a:rPr lang="en-US" sz="1633" dirty="0" err="1"/>
              <a:t>dönem</a:t>
            </a:r>
            <a:r>
              <a:rPr lang="en-US" sz="1633" dirty="0"/>
              <a:t> </a:t>
            </a:r>
            <a:r>
              <a:rPr lang="en-US" sz="1633" dirty="0" err="1"/>
              <a:t>sonra</a:t>
            </a:r>
            <a:r>
              <a:rPr lang="en-US" sz="1633" dirty="0"/>
              <a:t> </a:t>
            </a:r>
            <a:r>
              <a:rPr lang="en-US" sz="1633" dirty="0" err="1"/>
              <a:t>yapıldığında</a:t>
            </a:r>
            <a:r>
              <a:rPr lang="en-US" sz="1633" dirty="0"/>
              <a:t> %50 </a:t>
            </a:r>
            <a:r>
              <a:rPr lang="en-US" sz="1633" dirty="0" err="1"/>
              <a:t>ve</a:t>
            </a:r>
            <a:r>
              <a:rPr lang="en-US" sz="1633" dirty="0"/>
              <a:t> 3 </a:t>
            </a:r>
            <a:r>
              <a:rPr lang="en-US" sz="1633" dirty="0" err="1"/>
              <a:t>dönem</a:t>
            </a:r>
            <a:r>
              <a:rPr lang="en-US" sz="1633" dirty="0"/>
              <a:t> </a:t>
            </a:r>
            <a:r>
              <a:rPr lang="en-US" sz="1633" dirty="0" err="1"/>
              <a:t>sonra</a:t>
            </a:r>
            <a:r>
              <a:rPr lang="en-US" sz="1633" dirty="0"/>
              <a:t> </a:t>
            </a:r>
            <a:r>
              <a:rPr lang="en-US" sz="1633" dirty="0" err="1"/>
              <a:t>yapıldığında</a:t>
            </a:r>
            <a:r>
              <a:rPr lang="en-US" sz="1633" dirty="0"/>
              <a:t> %25’i </a:t>
            </a:r>
            <a:r>
              <a:rPr lang="en-US" sz="1633" dirty="0" err="1"/>
              <a:t>oranında</a:t>
            </a:r>
            <a:r>
              <a:rPr lang="en-US" sz="1633" dirty="0"/>
              <a:t> </a:t>
            </a:r>
            <a:r>
              <a:rPr lang="en-US" sz="1633" dirty="0" err="1"/>
              <a:t>ilgili</a:t>
            </a:r>
            <a:r>
              <a:rPr lang="en-US" sz="1633" dirty="0"/>
              <a:t> </a:t>
            </a:r>
            <a:r>
              <a:rPr lang="en-US" sz="1633" dirty="0" err="1"/>
              <a:t>olduğu</a:t>
            </a:r>
            <a:r>
              <a:rPr lang="en-US" sz="1633" dirty="0"/>
              <a:t> </a:t>
            </a:r>
            <a:r>
              <a:rPr lang="en-US" sz="1633" dirty="0" err="1"/>
              <a:t>döneme</a:t>
            </a:r>
            <a:r>
              <a:rPr lang="en-US" sz="1633" dirty="0"/>
              <a:t> </a:t>
            </a:r>
            <a:r>
              <a:rPr lang="en-US" sz="1633" dirty="0" err="1"/>
              <a:t>eklenecektir</a:t>
            </a:r>
            <a:r>
              <a:rPr lang="en-US" sz="1633" dirty="0"/>
              <a:t>.</a:t>
            </a:r>
            <a:endParaRPr lang="tr-TR" sz="1633" dirty="0"/>
          </a:p>
        </p:txBody>
      </p:sp>
      <p:graphicFrame>
        <p:nvGraphicFramePr>
          <p:cNvPr id="8" name="Tablo 7">
            <a:extLst>
              <a:ext uri="{FF2B5EF4-FFF2-40B4-BE49-F238E27FC236}">
                <a16:creationId xmlns:a16="http://schemas.microsoft.com/office/drawing/2014/main" id="{43EF9D6B-5D2C-49B2-A12B-B85F638E7F76}"/>
              </a:ext>
            </a:extLst>
          </p:cNvPr>
          <p:cNvGraphicFramePr>
            <a:graphicFrameLocks noGrp="1"/>
          </p:cNvGraphicFramePr>
          <p:nvPr>
            <p:extLst>
              <p:ext uri="{D42A27DB-BD31-4B8C-83A1-F6EECF244321}">
                <p14:modId xmlns:p14="http://schemas.microsoft.com/office/powerpoint/2010/main" val="742486175"/>
              </p:ext>
            </p:extLst>
          </p:nvPr>
        </p:nvGraphicFramePr>
        <p:xfrm>
          <a:off x="3646609" y="3485101"/>
          <a:ext cx="4898784" cy="1698695"/>
        </p:xfrm>
        <a:graphic>
          <a:graphicData uri="http://schemas.openxmlformats.org/drawingml/2006/table">
            <a:tbl>
              <a:tblPr firstRow="1" firstCol="1" lastRow="1" lastCol="1" bandRow="1" bandCol="1"/>
              <a:tblGrid>
                <a:gridCol w="1224696">
                  <a:extLst>
                    <a:ext uri="{9D8B030D-6E8A-4147-A177-3AD203B41FA5}">
                      <a16:colId xmlns:a16="http://schemas.microsoft.com/office/drawing/2014/main" val="12331357"/>
                    </a:ext>
                  </a:extLst>
                </a:gridCol>
                <a:gridCol w="1224696">
                  <a:extLst>
                    <a:ext uri="{9D8B030D-6E8A-4147-A177-3AD203B41FA5}">
                      <a16:colId xmlns:a16="http://schemas.microsoft.com/office/drawing/2014/main" val="2677743714"/>
                    </a:ext>
                  </a:extLst>
                </a:gridCol>
                <a:gridCol w="1224696">
                  <a:extLst>
                    <a:ext uri="{9D8B030D-6E8A-4147-A177-3AD203B41FA5}">
                      <a16:colId xmlns:a16="http://schemas.microsoft.com/office/drawing/2014/main" val="573475402"/>
                    </a:ext>
                  </a:extLst>
                </a:gridCol>
                <a:gridCol w="1224696">
                  <a:extLst>
                    <a:ext uri="{9D8B030D-6E8A-4147-A177-3AD203B41FA5}">
                      <a16:colId xmlns:a16="http://schemas.microsoft.com/office/drawing/2014/main" val="3131306102"/>
                    </a:ext>
                  </a:extLst>
                </a:gridCol>
              </a:tblGrid>
              <a:tr h="276332">
                <a:tc>
                  <a:txBody>
                    <a:bodyPr/>
                    <a:lstStyle/>
                    <a:p>
                      <a:pPr marL="180340" indent="-27051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1.</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2.</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3.</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4.</a:t>
                      </a:r>
                      <a:r>
                        <a:rPr lang="en-US" sz="15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5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val="3857885967"/>
                  </a:ext>
                </a:extLst>
              </a:tr>
              <a:tr h="279363">
                <a:tc>
                  <a:txBody>
                    <a:bodyPr/>
                    <a:lstStyle/>
                    <a:p>
                      <a:pPr marL="180340" indent="-180340" algn="ctr">
                        <a:spcBef>
                          <a:spcPts val="170"/>
                        </a:spcBef>
                        <a:spcAft>
                          <a:spcPts val="0"/>
                        </a:spcAft>
                      </a:pPr>
                      <a:r>
                        <a:rPr lang="en-US" sz="15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955958"/>
                  </a:ext>
                </a:extLst>
              </a:tr>
              <a:tr h="221207">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Bef>
                          <a:spcPts val="655"/>
                        </a:spcBef>
                        <a:spcAft>
                          <a:spcPts val="0"/>
                        </a:spcAft>
                      </a:pPr>
                      <a:r>
                        <a:rPr lang="en-US"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3396539"/>
                  </a:ext>
                </a:extLst>
              </a:tr>
              <a:tr h="221207">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8428863"/>
                  </a:ext>
                </a:extLst>
              </a:tr>
              <a:tr h="221207">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6755376"/>
                  </a:ext>
                </a:extLst>
              </a:tr>
              <a:tr h="221207">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96857862"/>
                  </a:ext>
                </a:extLst>
              </a:tr>
              <a:tr h="221207">
                <a:tc>
                  <a:txBody>
                    <a:bodyPr/>
                    <a:lstStyle/>
                    <a:p>
                      <a:pPr marL="180340" indent="-180340" algn="ctr">
                        <a:spcBef>
                          <a:spcPts val="170"/>
                        </a:spcBef>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5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5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9868499"/>
                  </a:ext>
                </a:extLst>
              </a:tr>
            </a:tbl>
          </a:graphicData>
        </a:graphic>
      </p:graphicFrame>
      <p:graphicFrame>
        <p:nvGraphicFramePr>
          <p:cNvPr id="9" name="Tablo 8">
            <a:extLst>
              <a:ext uri="{FF2B5EF4-FFF2-40B4-BE49-F238E27FC236}">
                <a16:creationId xmlns:a16="http://schemas.microsoft.com/office/drawing/2014/main" id="{97177C00-0039-4E94-916E-E532A064F67D}"/>
              </a:ext>
            </a:extLst>
          </p:cNvPr>
          <p:cNvGraphicFramePr>
            <a:graphicFrameLocks noGrp="1"/>
          </p:cNvGraphicFramePr>
          <p:nvPr>
            <p:extLst>
              <p:ext uri="{D42A27DB-BD31-4B8C-83A1-F6EECF244321}">
                <p14:modId xmlns:p14="http://schemas.microsoft.com/office/powerpoint/2010/main" val="807873479"/>
              </p:ext>
            </p:extLst>
          </p:nvPr>
        </p:nvGraphicFramePr>
        <p:xfrm>
          <a:off x="2466820" y="5318023"/>
          <a:ext cx="7258361" cy="993532"/>
        </p:xfrm>
        <a:graphic>
          <a:graphicData uri="http://schemas.openxmlformats.org/drawingml/2006/table">
            <a:tbl>
              <a:tblPr firstRow="1" firstCol="1" lastRow="1" lastCol="1" bandRow="1" bandCol="1"/>
              <a:tblGrid>
                <a:gridCol w="1107458">
                  <a:extLst>
                    <a:ext uri="{9D8B030D-6E8A-4147-A177-3AD203B41FA5}">
                      <a16:colId xmlns:a16="http://schemas.microsoft.com/office/drawing/2014/main" val="2781278243"/>
                    </a:ext>
                  </a:extLst>
                </a:gridCol>
                <a:gridCol w="6150903">
                  <a:extLst>
                    <a:ext uri="{9D8B030D-6E8A-4147-A177-3AD203B41FA5}">
                      <a16:colId xmlns:a16="http://schemas.microsoft.com/office/drawing/2014/main" val="2217498829"/>
                    </a:ext>
                  </a:extLst>
                </a:gridCol>
              </a:tblGrid>
              <a:tr h="311718">
                <a:tc>
                  <a:txBody>
                    <a:bodyPr/>
                    <a:lstStyle/>
                    <a:p>
                      <a:pPr marL="180340">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spcBef>
                          <a:spcPts val="190"/>
                        </a:spcBef>
                        <a:spcAft>
                          <a:spcPts val="0"/>
                        </a:spcAft>
                      </a:pPr>
                      <a:r>
                        <a:rPr lang="tr-TR" sz="13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300" spc="65"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3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3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300" spc="7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3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6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3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54664"/>
                  </a:ext>
                </a:extLst>
              </a:tr>
              <a:tr h="304115">
                <a:tc>
                  <a:txBody>
                    <a:bodyPr/>
                    <a:lstStyle/>
                    <a:p>
                      <a:pPr marL="180340">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spcBef>
                          <a:spcPts val="190"/>
                        </a:spcBef>
                        <a:spcAft>
                          <a:spcPts val="0"/>
                        </a:spcAft>
                      </a:pPr>
                      <a:r>
                        <a:rPr lang="tr-TR" sz="13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3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3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3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986651"/>
                  </a:ext>
                </a:extLst>
              </a:tr>
              <a:tr h="377699">
                <a:tc>
                  <a:txBody>
                    <a:bodyPr/>
                    <a:lstStyle/>
                    <a:p>
                      <a:pPr algn="ctr">
                        <a:spcAft>
                          <a:spcPts val="0"/>
                        </a:spcAft>
                      </a:pPr>
                      <a:r>
                        <a:rPr lang="en-US" sz="15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190"/>
                        </a:spcBef>
                        <a:spcAft>
                          <a:spcPts val="0"/>
                        </a:spcAft>
                      </a:pPr>
                      <a:r>
                        <a:rPr lang="tr-TR"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Eylemin</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979072"/>
                  </a:ext>
                </a:extLst>
              </a:tr>
            </a:tbl>
          </a:graphicData>
        </a:graphic>
      </p:graphicFrame>
    </p:spTree>
    <p:extLst>
      <p:ext uri="{BB962C8B-B14F-4D97-AF65-F5344CB8AC3E}">
        <p14:creationId xmlns:p14="http://schemas.microsoft.com/office/powerpoint/2010/main" val="6126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571D6E-DFDA-4F23-AFCE-73EB4E34B13D}"/>
              </a:ext>
            </a:extLst>
          </p:cNvPr>
          <p:cNvSpPr>
            <a:spLocks noGrp="1"/>
          </p:cNvSpPr>
          <p:nvPr>
            <p:ph type="title"/>
          </p:nvPr>
        </p:nvSpPr>
        <p:spPr>
          <a:xfrm>
            <a:off x="2802341" y="674437"/>
            <a:ext cx="5446419" cy="442123"/>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Puanlama Sistemi Genel Şartlar</a:t>
            </a:r>
          </a:p>
        </p:txBody>
      </p:sp>
      <p:graphicFrame>
        <p:nvGraphicFramePr>
          <p:cNvPr id="6" name="Tablo 5">
            <a:extLst>
              <a:ext uri="{FF2B5EF4-FFF2-40B4-BE49-F238E27FC236}">
                <a16:creationId xmlns:a16="http://schemas.microsoft.com/office/drawing/2014/main" id="{B4D031F1-EBB0-419A-A906-411B912ED357}"/>
              </a:ext>
            </a:extLst>
          </p:cNvPr>
          <p:cNvGraphicFramePr>
            <a:graphicFrameLocks noGrp="1"/>
          </p:cNvGraphicFramePr>
          <p:nvPr>
            <p:extLst>
              <p:ext uri="{D42A27DB-BD31-4B8C-83A1-F6EECF244321}">
                <p14:modId xmlns:p14="http://schemas.microsoft.com/office/powerpoint/2010/main" val="2821317683"/>
              </p:ext>
            </p:extLst>
          </p:nvPr>
        </p:nvGraphicFramePr>
        <p:xfrm>
          <a:off x="1566160" y="1166392"/>
          <a:ext cx="4898784" cy="1404318"/>
        </p:xfrm>
        <a:graphic>
          <a:graphicData uri="http://schemas.openxmlformats.org/drawingml/2006/table">
            <a:tbl>
              <a:tblPr firstRow="1" firstCol="1" lastRow="1" lastCol="1" bandRow="1" bandCol="1"/>
              <a:tblGrid>
                <a:gridCol w="1224696">
                  <a:extLst>
                    <a:ext uri="{9D8B030D-6E8A-4147-A177-3AD203B41FA5}">
                      <a16:colId xmlns:a16="http://schemas.microsoft.com/office/drawing/2014/main" val="3262782683"/>
                    </a:ext>
                  </a:extLst>
                </a:gridCol>
                <a:gridCol w="1224696">
                  <a:extLst>
                    <a:ext uri="{9D8B030D-6E8A-4147-A177-3AD203B41FA5}">
                      <a16:colId xmlns:a16="http://schemas.microsoft.com/office/drawing/2014/main" val="975945212"/>
                    </a:ext>
                  </a:extLst>
                </a:gridCol>
                <a:gridCol w="1224696">
                  <a:extLst>
                    <a:ext uri="{9D8B030D-6E8A-4147-A177-3AD203B41FA5}">
                      <a16:colId xmlns:a16="http://schemas.microsoft.com/office/drawing/2014/main" val="1213151430"/>
                    </a:ext>
                  </a:extLst>
                </a:gridCol>
                <a:gridCol w="1224696">
                  <a:extLst>
                    <a:ext uri="{9D8B030D-6E8A-4147-A177-3AD203B41FA5}">
                      <a16:colId xmlns:a16="http://schemas.microsoft.com/office/drawing/2014/main" val="1906349768"/>
                    </a:ext>
                  </a:extLst>
                </a:gridCol>
              </a:tblGrid>
              <a:tr h="286145">
                <a:tc>
                  <a:txBody>
                    <a:bodyPr/>
                    <a:lstStyle/>
                    <a:p>
                      <a:pPr marL="180340" indent="-270510" algn="ctr">
                        <a:spcBef>
                          <a:spcPts val="71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0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val="4032004463"/>
                  </a:ext>
                </a:extLst>
              </a:tr>
              <a:tr h="277909">
                <a:tc>
                  <a:txBody>
                    <a:bodyPr/>
                    <a:lstStyle/>
                    <a:p>
                      <a:pPr marL="180340" indent="-180340" algn="ctr">
                        <a:spcBef>
                          <a:spcPts val="170"/>
                        </a:spcBef>
                        <a:spcAft>
                          <a:spcPts val="0"/>
                        </a:spcAft>
                      </a:pPr>
                      <a:r>
                        <a:rPr lang="en-US" sz="10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377040"/>
                  </a:ext>
                </a:extLst>
              </a:tr>
              <a:tr h="210066">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076181"/>
                  </a:ext>
                </a:extLst>
              </a:tr>
              <a:tr h="210066">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3815413"/>
                  </a:ext>
                </a:extLst>
              </a:tr>
              <a:tr h="210066">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327828644"/>
                  </a:ext>
                </a:extLst>
              </a:tr>
              <a:tr h="210066">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9880089"/>
                  </a:ext>
                </a:extLst>
              </a:tr>
            </a:tbl>
          </a:graphicData>
        </a:graphic>
      </p:graphicFrame>
      <p:graphicFrame>
        <p:nvGraphicFramePr>
          <p:cNvPr id="10" name="Tablo 9">
            <a:extLst>
              <a:ext uri="{FF2B5EF4-FFF2-40B4-BE49-F238E27FC236}">
                <a16:creationId xmlns:a16="http://schemas.microsoft.com/office/drawing/2014/main" id="{FBD09358-D712-4D80-88FB-E5A2A1EC9424}"/>
              </a:ext>
            </a:extLst>
          </p:cNvPr>
          <p:cNvGraphicFramePr>
            <a:graphicFrameLocks noGrp="1"/>
          </p:cNvGraphicFramePr>
          <p:nvPr>
            <p:extLst>
              <p:ext uri="{D42A27DB-BD31-4B8C-83A1-F6EECF244321}">
                <p14:modId xmlns:p14="http://schemas.microsoft.com/office/powerpoint/2010/main" val="635587540"/>
              </p:ext>
            </p:extLst>
          </p:nvPr>
        </p:nvGraphicFramePr>
        <p:xfrm>
          <a:off x="4015552" y="2575516"/>
          <a:ext cx="4898783" cy="1355685"/>
        </p:xfrm>
        <a:graphic>
          <a:graphicData uri="http://schemas.openxmlformats.org/drawingml/2006/table">
            <a:tbl>
              <a:tblPr firstRow="1" firstCol="1" lastRow="1" lastCol="1" bandRow="1" bandCol="1"/>
              <a:tblGrid>
                <a:gridCol w="1227569">
                  <a:extLst>
                    <a:ext uri="{9D8B030D-6E8A-4147-A177-3AD203B41FA5}">
                      <a16:colId xmlns:a16="http://schemas.microsoft.com/office/drawing/2014/main" val="1048962627"/>
                    </a:ext>
                  </a:extLst>
                </a:gridCol>
                <a:gridCol w="1228594">
                  <a:extLst>
                    <a:ext uri="{9D8B030D-6E8A-4147-A177-3AD203B41FA5}">
                      <a16:colId xmlns:a16="http://schemas.microsoft.com/office/drawing/2014/main" val="2436237602"/>
                    </a:ext>
                  </a:extLst>
                </a:gridCol>
                <a:gridCol w="1226258">
                  <a:extLst>
                    <a:ext uri="{9D8B030D-6E8A-4147-A177-3AD203B41FA5}">
                      <a16:colId xmlns:a16="http://schemas.microsoft.com/office/drawing/2014/main" val="4084696978"/>
                    </a:ext>
                  </a:extLst>
                </a:gridCol>
                <a:gridCol w="1216362">
                  <a:extLst>
                    <a:ext uri="{9D8B030D-6E8A-4147-A177-3AD203B41FA5}">
                      <a16:colId xmlns:a16="http://schemas.microsoft.com/office/drawing/2014/main" val="1283201611"/>
                    </a:ext>
                  </a:extLst>
                </a:gridCol>
              </a:tblGrid>
              <a:tr h="326321">
                <a:tc>
                  <a:txBody>
                    <a:bodyPr/>
                    <a:lstStyle/>
                    <a:p>
                      <a:pPr marL="180340" indent="-270510" algn="ctr">
                        <a:spcBef>
                          <a:spcPts val="71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0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3.</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val="907547726"/>
                  </a:ext>
                </a:extLst>
              </a:tr>
              <a:tr h="281269">
                <a:tc>
                  <a:txBody>
                    <a:bodyPr/>
                    <a:lstStyle/>
                    <a:p>
                      <a:pPr marL="180340" indent="-180340" algn="ctr">
                        <a:spcBef>
                          <a:spcPts val="170"/>
                        </a:spcBef>
                        <a:spcAft>
                          <a:spcPts val="0"/>
                        </a:spcAft>
                      </a:pPr>
                      <a:r>
                        <a:rPr lang="en-US" sz="10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80340" indent="-180340" algn="ctr">
                        <a:spcBef>
                          <a:spcPts val="17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5201756"/>
                  </a:ext>
                </a:extLst>
              </a:tr>
              <a:tr h="249365">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6347117"/>
                  </a:ext>
                </a:extLst>
              </a:tr>
              <a:tr h="249365">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&lt;&lt;&lt;&lt;&lt;</a:t>
                      </a: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980804237"/>
                  </a:ext>
                </a:extLst>
              </a:tr>
              <a:tr h="249365">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3628045"/>
                  </a:ext>
                </a:extLst>
              </a:tr>
            </a:tbl>
          </a:graphicData>
        </a:graphic>
      </p:graphicFrame>
      <p:graphicFrame>
        <p:nvGraphicFramePr>
          <p:cNvPr id="11" name="Tablo 10">
            <a:extLst>
              <a:ext uri="{FF2B5EF4-FFF2-40B4-BE49-F238E27FC236}">
                <a16:creationId xmlns:a16="http://schemas.microsoft.com/office/drawing/2014/main" id="{A109B3F2-D148-486E-B5BA-79EFD02B8B0B}"/>
              </a:ext>
            </a:extLst>
          </p:cNvPr>
          <p:cNvGraphicFramePr>
            <a:graphicFrameLocks noGrp="1"/>
          </p:cNvGraphicFramePr>
          <p:nvPr>
            <p:extLst>
              <p:ext uri="{D42A27DB-BD31-4B8C-83A1-F6EECF244321}">
                <p14:modId xmlns:p14="http://schemas.microsoft.com/office/powerpoint/2010/main" val="425603982"/>
              </p:ext>
            </p:extLst>
          </p:nvPr>
        </p:nvGraphicFramePr>
        <p:xfrm>
          <a:off x="5239068" y="3931201"/>
          <a:ext cx="4898784" cy="1305853"/>
        </p:xfrm>
        <a:graphic>
          <a:graphicData uri="http://schemas.openxmlformats.org/drawingml/2006/table">
            <a:tbl>
              <a:tblPr firstRow="1" firstCol="1" lastRow="1" lastCol="1" bandRow="1" bandCol="1"/>
              <a:tblGrid>
                <a:gridCol w="1224696">
                  <a:extLst>
                    <a:ext uri="{9D8B030D-6E8A-4147-A177-3AD203B41FA5}">
                      <a16:colId xmlns:a16="http://schemas.microsoft.com/office/drawing/2014/main" val="3004513910"/>
                    </a:ext>
                  </a:extLst>
                </a:gridCol>
                <a:gridCol w="1224696">
                  <a:extLst>
                    <a:ext uri="{9D8B030D-6E8A-4147-A177-3AD203B41FA5}">
                      <a16:colId xmlns:a16="http://schemas.microsoft.com/office/drawing/2014/main" val="146907137"/>
                    </a:ext>
                  </a:extLst>
                </a:gridCol>
                <a:gridCol w="1224696">
                  <a:extLst>
                    <a:ext uri="{9D8B030D-6E8A-4147-A177-3AD203B41FA5}">
                      <a16:colId xmlns:a16="http://schemas.microsoft.com/office/drawing/2014/main" val="4215944730"/>
                    </a:ext>
                  </a:extLst>
                </a:gridCol>
                <a:gridCol w="1224696">
                  <a:extLst>
                    <a:ext uri="{9D8B030D-6E8A-4147-A177-3AD203B41FA5}">
                      <a16:colId xmlns:a16="http://schemas.microsoft.com/office/drawing/2014/main" val="2570960905"/>
                    </a:ext>
                  </a:extLst>
                </a:gridCol>
              </a:tblGrid>
              <a:tr h="396777">
                <a:tc>
                  <a:txBody>
                    <a:bodyPr/>
                    <a:lstStyle/>
                    <a:p>
                      <a:pPr marL="180340" indent="-270510" algn="ctr">
                        <a:spcBef>
                          <a:spcPts val="71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0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252095"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2.</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0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dirty="0" err="1">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tc>
                  <a:txBody>
                    <a:bodyPr/>
                    <a:lstStyle/>
                    <a:p>
                      <a:pPr marL="180340" indent="-180340" algn="ctr">
                        <a:spcBef>
                          <a:spcPts val="71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4.</a:t>
                      </a:r>
                      <a:r>
                        <a:rPr lang="en-US" sz="1000" spc="-25">
                          <a:effectLst/>
                          <a:latin typeface="Times New Roman" panose="02020603050405020304" pitchFamily="18" charset="0"/>
                          <a:ea typeface="Calibri" panose="020F0502020204030204" pitchFamily="34" charset="0"/>
                          <a:cs typeface="Times New Roman" panose="02020603050405020304" pitchFamily="18" charset="0"/>
                        </a:rPr>
                        <a:t> </a:t>
                      </a:r>
                      <a:r>
                        <a:rPr lang="en-US" sz="1000" spc="-5">
                          <a:effectLst/>
                          <a:latin typeface="Times New Roman" panose="02020603050405020304" pitchFamily="18" charset="0"/>
                          <a:ea typeface="Calibri" panose="020F0502020204030204" pitchFamily="34" charset="0"/>
                          <a:cs typeface="Times New Roman" panose="02020603050405020304" pitchFamily="18" charset="0"/>
                        </a:rPr>
                        <a:t>Çeyrek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AAAA"/>
                    </a:solidFill>
                  </a:tcPr>
                </a:tc>
                <a:extLst>
                  <a:ext uri="{0D108BD9-81ED-4DB2-BD59-A6C34878D82A}">
                    <a16:rowId xmlns:a16="http://schemas.microsoft.com/office/drawing/2014/main" val="2007491744"/>
                  </a:ext>
                </a:extLst>
              </a:tr>
              <a:tr h="302664">
                <a:tc>
                  <a:txBody>
                    <a:bodyPr/>
                    <a:lstStyle/>
                    <a:p>
                      <a:pPr marL="180340" indent="-180340" algn="ctr">
                        <a:spcBef>
                          <a:spcPts val="170"/>
                        </a:spcBef>
                        <a:spcAft>
                          <a:spcPts val="0"/>
                        </a:spcAft>
                      </a:pPr>
                      <a:r>
                        <a:rPr lang="en-US" sz="1000" spc="-15">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9949136"/>
                  </a:ext>
                </a:extLst>
              </a:tr>
              <a:tr h="303206">
                <a:tc>
                  <a:txBody>
                    <a:bodyPr/>
                    <a:lstStyle/>
                    <a:p>
                      <a:pPr marL="180340" indent="-180340" algn="ctr">
                        <a:spcBef>
                          <a:spcPts val="170"/>
                        </a:spcBef>
                        <a:spcAft>
                          <a:spcPts val="0"/>
                        </a:spcAft>
                      </a:pP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spc="-15">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864201190"/>
                  </a:ext>
                </a:extLst>
              </a:tr>
              <a:tr h="303206">
                <a:tc>
                  <a:txBody>
                    <a:bodyPr/>
                    <a:lstStyle/>
                    <a:p>
                      <a:pPr marL="180340" indent="-180340" algn="ctr">
                        <a:spcBef>
                          <a:spcPts val="170"/>
                        </a:spcBef>
                        <a:spcAft>
                          <a:spcPts val="0"/>
                        </a:spcAft>
                      </a:pP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55"/>
                        </a:spcBef>
                        <a:spcAft>
                          <a:spcPts val="0"/>
                        </a:spcAft>
                      </a:pPr>
                      <a:r>
                        <a:rPr lang="en-US" sz="1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spcBef>
                          <a:spcPts val="170"/>
                        </a:spcBef>
                        <a:spcAft>
                          <a:spcPts val="0"/>
                        </a:spcAft>
                      </a:pPr>
                      <a:r>
                        <a:rPr lang="en-US" sz="1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925122"/>
                  </a:ext>
                </a:extLst>
              </a:tr>
            </a:tbl>
          </a:graphicData>
        </a:graphic>
      </p:graphicFrame>
      <p:graphicFrame>
        <p:nvGraphicFramePr>
          <p:cNvPr id="12" name="Tablo 11">
            <a:extLst>
              <a:ext uri="{FF2B5EF4-FFF2-40B4-BE49-F238E27FC236}">
                <a16:creationId xmlns:a16="http://schemas.microsoft.com/office/drawing/2014/main" id="{2B6680A4-C3AC-4341-AAC0-16140EAD5919}"/>
              </a:ext>
            </a:extLst>
          </p:cNvPr>
          <p:cNvGraphicFramePr>
            <a:graphicFrameLocks noGrp="1"/>
          </p:cNvGraphicFramePr>
          <p:nvPr>
            <p:extLst>
              <p:ext uri="{D42A27DB-BD31-4B8C-83A1-F6EECF244321}">
                <p14:modId xmlns:p14="http://schemas.microsoft.com/office/powerpoint/2010/main" val="288657460"/>
              </p:ext>
            </p:extLst>
          </p:nvPr>
        </p:nvGraphicFramePr>
        <p:xfrm>
          <a:off x="2419643" y="5286886"/>
          <a:ext cx="7718209" cy="870074"/>
        </p:xfrm>
        <a:graphic>
          <a:graphicData uri="http://schemas.openxmlformats.org/drawingml/2006/table">
            <a:tbl>
              <a:tblPr firstRow="1" firstCol="1" lastRow="1" lastCol="1" bandRow="1" bandCol="1"/>
              <a:tblGrid>
                <a:gridCol w="1177620">
                  <a:extLst>
                    <a:ext uri="{9D8B030D-6E8A-4147-A177-3AD203B41FA5}">
                      <a16:colId xmlns:a16="http://schemas.microsoft.com/office/drawing/2014/main" val="2781278243"/>
                    </a:ext>
                  </a:extLst>
                </a:gridCol>
                <a:gridCol w="6540589">
                  <a:extLst>
                    <a:ext uri="{9D8B030D-6E8A-4147-A177-3AD203B41FA5}">
                      <a16:colId xmlns:a16="http://schemas.microsoft.com/office/drawing/2014/main" val="2217498829"/>
                    </a:ext>
                  </a:extLst>
                </a:gridCol>
              </a:tblGrid>
              <a:tr h="268338">
                <a:tc>
                  <a:txBody>
                    <a:bodyPr/>
                    <a:lstStyle/>
                    <a:p>
                      <a:pPr marL="180340">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algn="just">
                        <a:spcBef>
                          <a:spcPts val="190"/>
                        </a:spcBef>
                        <a:spcAft>
                          <a:spcPts val="0"/>
                        </a:spcAft>
                      </a:pPr>
                      <a:r>
                        <a:rPr lang="tr-TR"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300" spc="65"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3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tamamlanması</a:t>
                      </a:r>
                      <a:r>
                        <a:rPr lang="en-US" sz="13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gereken</a:t>
                      </a:r>
                      <a:r>
                        <a:rPr lang="en-US" sz="13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3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15" dirty="0"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3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54664"/>
                  </a:ext>
                </a:extLst>
              </a:tr>
              <a:tr h="261792">
                <a:tc>
                  <a:txBody>
                    <a:bodyPr/>
                    <a:lstStyle/>
                    <a:p>
                      <a:pPr marL="180340">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Bef>
                          <a:spcPts val="190"/>
                        </a:spcBef>
                        <a:spcAft>
                          <a:spcPts val="0"/>
                        </a:spcAft>
                      </a:pPr>
                      <a:r>
                        <a:rPr lang="tr-TR" sz="1300" spc="-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Eylem</a:t>
                      </a:r>
                      <a:r>
                        <a:rPr lang="en-US" sz="1300" spc="8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err="1">
                          <a:effectLst/>
                          <a:latin typeface="Times New Roman" panose="02020603050405020304" pitchFamily="18" charset="0"/>
                          <a:ea typeface="Calibri" panose="020F0502020204030204" pitchFamily="34" charset="0"/>
                          <a:cs typeface="Times New Roman" panose="02020603050405020304" pitchFamily="18" charset="0"/>
                        </a:rPr>
                        <a:t>gerçekleştirildiği</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dönemi</a:t>
                      </a:r>
                      <a:r>
                        <a:rPr lang="en-US" sz="1300" spc="85">
                          <a:effectLst/>
                          <a:latin typeface="Times New Roman" panose="02020603050405020304" pitchFamily="18" charset="0"/>
                          <a:ea typeface="Calibri" panose="020F0502020204030204" pitchFamily="34" charset="0"/>
                          <a:cs typeface="Times New Roman" panose="02020603050405020304" pitchFamily="18" charset="0"/>
                        </a:rPr>
                        <a:t> </a:t>
                      </a:r>
                      <a:r>
                        <a:rPr lang="en-US" sz="130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8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15" err="1">
                          <a:effectLst/>
                          <a:latin typeface="Times New Roman" panose="02020603050405020304" pitchFamily="18" charset="0"/>
                          <a:ea typeface="Calibri" panose="020F0502020204030204" pitchFamily="34" charset="0"/>
                          <a:cs typeface="Times New Roman" panose="02020603050405020304" pitchFamily="18" charset="0"/>
                        </a:rPr>
                        <a:t>eder</a:t>
                      </a:r>
                      <a:r>
                        <a:rPr lang="en-US" sz="1300" spc="-20">
                          <a:effectLst/>
                          <a:latin typeface="Times New Roman" panose="02020603050405020304" pitchFamily="18" charset="0"/>
                          <a:ea typeface="Calibri" panose="020F0502020204030204" pitchFamily="34" charset="0"/>
                          <a:cs typeface="Times New Roman" panose="02020603050405020304" pitchFamily="18" charset="0"/>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986651"/>
                  </a:ext>
                </a:extLst>
              </a:tr>
              <a:tr h="339944">
                <a:tc>
                  <a:txBody>
                    <a:bodyPr/>
                    <a:lstStyle/>
                    <a:p>
                      <a:pPr algn="ctr">
                        <a:spcAft>
                          <a:spcPts val="0"/>
                        </a:spcAft>
                      </a:pPr>
                      <a:r>
                        <a:rPr lang="en-US" sz="13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190"/>
                        </a:spcBef>
                        <a:spcAft>
                          <a:spcPts val="0"/>
                        </a:spcAft>
                      </a:pPr>
                      <a:r>
                        <a:rPr lang="tr-TR"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Eylemin</a:t>
                      </a:r>
                      <a:r>
                        <a:rPr lang="tr-TR" sz="1300" spc="-5"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gerçekleşme</a:t>
                      </a:r>
                      <a:r>
                        <a:rPr lang="tr-TR" sz="1300" spc="-5"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dönemine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göre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eyleme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verilen</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puanın</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çarpılacağı</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yüzdeyi</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ifade</a:t>
                      </a:r>
                      <a:r>
                        <a:rPr lang="en-US" sz="13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spc="-5" dirty="0" err="1">
                          <a:effectLst/>
                          <a:latin typeface="Times New Roman" panose="02020603050405020304" pitchFamily="18" charset="0"/>
                          <a:ea typeface="Calibri" panose="020F0502020204030204" pitchFamily="34" charset="0"/>
                          <a:cs typeface="Times New Roman" panose="02020603050405020304" pitchFamily="18" charset="0"/>
                        </a:rPr>
                        <a:t>eder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979072"/>
                  </a:ext>
                </a:extLst>
              </a:tr>
            </a:tbl>
          </a:graphicData>
        </a:graphic>
      </p:graphicFrame>
    </p:spTree>
    <p:extLst>
      <p:ext uri="{BB962C8B-B14F-4D97-AF65-F5344CB8AC3E}">
        <p14:creationId xmlns:p14="http://schemas.microsoft.com/office/powerpoint/2010/main" val="7184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E1F2EB7A-8AE5-4A11-BF4F-1652FDA94E76}"/>
              </a:ext>
            </a:extLst>
          </p:cNvPr>
          <p:cNvPicPr>
            <a:picLocks noChangeAspect="1"/>
          </p:cNvPicPr>
          <p:nvPr/>
        </p:nvPicPr>
        <p:blipFill>
          <a:blip r:embed="rId2"/>
          <a:stretch>
            <a:fillRect/>
          </a:stretch>
        </p:blipFill>
        <p:spPr>
          <a:xfrm>
            <a:off x="1229514" y="1528597"/>
            <a:ext cx="9611693" cy="4192695"/>
          </a:xfrm>
          <a:prstGeom prst="rect">
            <a:avLst/>
          </a:prstGeom>
        </p:spPr>
      </p:pic>
      <p:sp>
        <p:nvSpPr>
          <p:cNvPr id="5" name="Unvan 1">
            <a:extLst>
              <a:ext uri="{FF2B5EF4-FFF2-40B4-BE49-F238E27FC236}">
                <a16:creationId xmlns:a16="http://schemas.microsoft.com/office/drawing/2014/main" id="{B3571D6E-DFDA-4F23-AFCE-73EB4E34B13D}"/>
              </a:ext>
            </a:extLst>
          </p:cNvPr>
          <p:cNvSpPr>
            <a:spLocks noGrp="1"/>
          </p:cNvSpPr>
          <p:nvPr>
            <p:ph type="title"/>
          </p:nvPr>
        </p:nvSpPr>
        <p:spPr>
          <a:xfrm>
            <a:off x="2802341" y="674437"/>
            <a:ext cx="5446419" cy="442123"/>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Puanlama Sistemi Genel Şartlar</a:t>
            </a:r>
          </a:p>
        </p:txBody>
      </p:sp>
    </p:spTree>
    <p:extLst>
      <p:ext uri="{BB962C8B-B14F-4D97-AF65-F5344CB8AC3E}">
        <p14:creationId xmlns:p14="http://schemas.microsoft.com/office/powerpoint/2010/main" val="232321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BF546BB8-1DC8-417C-800B-7E53C702E118}"/>
              </a:ext>
            </a:extLst>
          </p:cNvPr>
          <p:cNvGraphicFramePr>
            <a:graphicFrameLocks noGrp="1"/>
          </p:cNvGraphicFramePr>
          <p:nvPr>
            <p:extLst>
              <p:ext uri="{D42A27DB-BD31-4B8C-83A1-F6EECF244321}">
                <p14:modId xmlns:p14="http://schemas.microsoft.com/office/powerpoint/2010/main" val="1712713549"/>
              </p:ext>
            </p:extLst>
          </p:nvPr>
        </p:nvGraphicFramePr>
        <p:xfrm>
          <a:off x="1333850" y="1400963"/>
          <a:ext cx="9422441" cy="4379472"/>
        </p:xfrm>
        <a:graphic>
          <a:graphicData uri="http://schemas.openxmlformats.org/drawingml/2006/table">
            <a:tbl>
              <a:tblPr>
                <a:tableStyleId>{5C22544A-7EE6-4342-B048-85BDC9FD1C3A}</a:tableStyleId>
              </a:tblPr>
              <a:tblGrid>
                <a:gridCol w="2370301">
                  <a:extLst>
                    <a:ext uri="{9D8B030D-6E8A-4147-A177-3AD203B41FA5}">
                      <a16:colId xmlns:a16="http://schemas.microsoft.com/office/drawing/2014/main" val="3382223372"/>
                    </a:ext>
                  </a:extLst>
                </a:gridCol>
                <a:gridCol w="1087206">
                  <a:extLst>
                    <a:ext uri="{9D8B030D-6E8A-4147-A177-3AD203B41FA5}">
                      <a16:colId xmlns:a16="http://schemas.microsoft.com/office/drawing/2014/main" val="1302744220"/>
                    </a:ext>
                  </a:extLst>
                </a:gridCol>
                <a:gridCol w="1919749">
                  <a:extLst>
                    <a:ext uri="{9D8B030D-6E8A-4147-A177-3AD203B41FA5}">
                      <a16:colId xmlns:a16="http://schemas.microsoft.com/office/drawing/2014/main" val="2854937503"/>
                    </a:ext>
                  </a:extLst>
                </a:gridCol>
                <a:gridCol w="1998107">
                  <a:extLst>
                    <a:ext uri="{9D8B030D-6E8A-4147-A177-3AD203B41FA5}">
                      <a16:colId xmlns:a16="http://schemas.microsoft.com/office/drawing/2014/main" val="86986521"/>
                    </a:ext>
                  </a:extLst>
                </a:gridCol>
                <a:gridCol w="2047078">
                  <a:extLst>
                    <a:ext uri="{9D8B030D-6E8A-4147-A177-3AD203B41FA5}">
                      <a16:colId xmlns:a16="http://schemas.microsoft.com/office/drawing/2014/main" val="1612072528"/>
                    </a:ext>
                  </a:extLst>
                </a:gridCol>
              </a:tblGrid>
              <a:tr h="1245572">
                <a:tc>
                  <a:txBody>
                    <a:bodyPr/>
                    <a:lstStyle/>
                    <a:p>
                      <a:pPr algn="ctr" fontAlgn="ctr"/>
                      <a:r>
                        <a:rPr lang="tr-TR" sz="1600" kern="1200" dirty="0">
                          <a:solidFill>
                            <a:schemeClr val="tx1"/>
                          </a:solidFill>
                          <a:latin typeface="+mn-lt"/>
                          <a:ea typeface="+mn-ea"/>
                          <a:cs typeface="+mn-cs"/>
                        </a:rPr>
                        <a:t>Dönem</a:t>
                      </a:r>
                    </a:p>
                  </a:txBody>
                  <a:tcPr marL="5776" marR="5776" marT="5776" marB="0" anchor="ctr">
                    <a:solidFill>
                      <a:schemeClr val="accent1"/>
                    </a:solidFill>
                  </a:tcPr>
                </a:tc>
                <a:tc>
                  <a:txBody>
                    <a:bodyPr/>
                    <a:lstStyle/>
                    <a:p>
                      <a:pPr algn="ctr" fontAlgn="ctr"/>
                      <a:r>
                        <a:rPr lang="tr-TR" sz="1600" kern="1200">
                          <a:solidFill>
                            <a:schemeClr val="tx1"/>
                          </a:solidFill>
                          <a:latin typeface="+mn-lt"/>
                          <a:ea typeface="+mn-ea"/>
                          <a:cs typeface="+mn-cs"/>
                        </a:rPr>
                        <a:t>Puan</a:t>
                      </a:r>
                    </a:p>
                  </a:txBody>
                  <a:tcPr marL="5776" marR="5776" marT="5776" marB="0" anchor="ctr">
                    <a:solidFill>
                      <a:schemeClr val="accent1"/>
                    </a:solidFill>
                  </a:tcPr>
                </a:tc>
                <a:tc>
                  <a:txBody>
                    <a:bodyPr/>
                    <a:lstStyle/>
                    <a:p>
                      <a:pPr algn="ctr" fontAlgn="ctr"/>
                      <a:r>
                        <a:rPr lang="tr-TR" sz="1600" kern="1200" dirty="0">
                          <a:solidFill>
                            <a:schemeClr val="tx1"/>
                          </a:solidFill>
                          <a:latin typeface="+mn-lt"/>
                          <a:ea typeface="+mn-ea"/>
                          <a:cs typeface="+mn-cs"/>
                        </a:rPr>
                        <a:t>6 Aylık Gerçekleşme Oranı</a:t>
                      </a:r>
                    </a:p>
                  </a:txBody>
                  <a:tcPr marL="5776" marR="5776" marT="5776" marB="0" anchor="ctr">
                    <a:solidFill>
                      <a:schemeClr val="accent1"/>
                    </a:solidFill>
                  </a:tcPr>
                </a:tc>
                <a:tc>
                  <a:txBody>
                    <a:bodyPr/>
                    <a:lstStyle/>
                    <a:p>
                      <a:pPr algn="ctr" fontAlgn="ctr"/>
                      <a:r>
                        <a:rPr lang="tr-TR" sz="1600" kern="1200">
                          <a:solidFill>
                            <a:schemeClr val="tx1"/>
                          </a:solidFill>
                          <a:latin typeface="+mn-lt"/>
                          <a:ea typeface="+mn-ea"/>
                          <a:cs typeface="+mn-cs"/>
                        </a:rPr>
                        <a:t>9 Aylık Gerçekleşme Oranı</a:t>
                      </a:r>
                    </a:p>
                  </a:txBody>
                  <a:tcPr marL="5776" marR="5776" marT="5776" marB="0" anchor="ctr">
                    <a:solidFill>
                      <a:schemeClr val="accent1"/>
                    </a:solidFill>
                  </a:tcPr>
                </a:tc>
                <a:tc>
                  <a:txBody>
                    <a:bodyPr/>
                    <a:lstStyle/>
                    <a:p>
                      <a:pPr algn="ctr" fontAlgn="ctr"/>
                      <a:r>
                        <a:rPr lang="en-US" sz="1600" kern="1200" err="1">
                          <a:solidFill>
                            <a:schemeClr val="tx1"/>
                          </a:solidFill>
                          <a:latin typeface="+mn-lt"/>
                          <a:ea typeface="+mn-ea"/>
                          <a:cs typeface="+mn-cs"/>
                        </a:rPr>
                        <a:t>Yıl</a:t>
                      </a:r>
                      <a:r>
                        <a:rPr lang="en-US" sz="1600" kern="1200">
                          <a:solidFill>
                            <a:schemeClr val="tx1"/>
                          </a:solidFill>
                          <a:latin typeface="+mn-lt"/>
                          <a:ea typeface="+mn-ea"/>
                          <a:cs typeface="+mn-cs"/>
                        </a:rPr>
                        <a:t> Sonu </a:t>
                      </a:r>
                      <a:r>
                        <a:rPr lang="en-US" sz="1600" kern="1200" err="1">
                          <a:solidFill>
                            <a:schemeClr val="tx1"/>
                          </a:solidFill>
                          <a:latin typeface="+mn-lt"/>
                          <a:ea typeface="+mn-ea"/>
                          <a:cs typeface="+mn-cs"/>
                        </a:rPr>
                        <a:t>Puanı</a:t>
                      </a:r>
                      <a:endParaRPr lang="tr-TR" sz="1600" kern="1200">
                        <a:solidFill>
                          <a:schemeClr val="tx1"/>
                        </a:solidFill>
                        <a:latin typeface="+mn-lt"/>
                        <a:ea typeface="+mn-ea"/>
                        <a:cs typeface="+mn-cs"/>
                      </a:endParaRPr>
                    </a:p>
                    <a:p>
                      <a:pPr algn="ctr" fontAlgn="ctr"/>
                      <a:r>
                        <a:rPr lang="tr-TR" sz="1600" kern="1200">
                          <a:solidFill>
                            <a:schemeClr val="tx1"/>
                          </a:solidFill>
                          <a:latin typeface="+mn-lt"/>
                          <a:ea typeface="+mn-ea"/>
                          <a:cs typeface="+mn-cs"/>
                        </a:rPr>
                        <a:t> (Gösterge Değeri)</a:t>
                      </a:r>
                    </a:p>
                  </a:txBody>
                  <a:tcPr marL="5776" marR="5776" marT="5776" marB="0" anchor="ctr">
                    <a:solidFill>
                      <a:schemeClr val="accent1"/>
                    </a:solidFill>
                  </a:tcPr>
                </a:tc>
                <a:extLst>
                  <a:ext uri="{0D108BD9-81ED-4DB2-BD59-A6C34878D82A}">
                    <a16:rowId xmlns:a16="http://schemas.microsoft.com/office/drawing/2014/main" val="1242451565"/>
                  </a:ext>
                </a:extLst>
              </a:tr>
              <a:tr h="783475">
                <a:tc>
                  <a:txBody>
                    <a:bodyPr/>
                    <a:lstStyle/>
                    <a:p>
                      <a:pPr algn="l" fontAlgn="b"/>
                      <a:r>
                        <a:rPr lang="tr-TR" sz="1600" kern="1200">
                          <a:solidFill>
                            <a:schemeClr val="tx1"/>
                          </a:solidFill>
                          <a:latin typeface="+mn-lt"/>
                          <a:ea typeface="+mn-ea"/>
                          <a:cs typeface="+mn-cs"/>
                        </a:rPr>
                        <a:t> 1. Dönem toplam Puan</a:t>
                      </a:r>
                    </a:p>
                  </a:txBody>
                  <a:tcPr marL="5776" marR="5776" marT="5776" marB="0" anchor="ctr"/>
                </a:tc>
                <a:tc>
                  <a:txBody>
                    <a:bodyPr/>
                    <a:lstStyle/>
                    <a:p>
                      <a:pPr algn="ctr" fontAlgn="ctr"/>
                      <a:r>
                        <a:rPr lang="tr-TR" sz="1600" kern="1200">
                          <a:solidFill>
                            <a:schemeClr val="tx1"/>
                          </a:solidFill>
                          <a:latin typeface="+mn-lt"/>
                          <a:ea typeface="+mn-ea"/>
                          <a:cs typeface="+mn-cs"/>
                        </a:rPr>
                        <a:t>a</a:t>
                      </a:r>
                    </a:p>
                  </a:txBody>
                  <a:tcPr marL="5776" marR="5776" marT="5776" marB="0" anchor="ctr"/>
                </a:tc>
                <a:tc rowSpan="2">
                  <a:txBody>
                    <a:bodyPr/>
                    <a:lstStyle/>
                    <a:p>
                      <a:pPr algn="ctr" fontAlgn="ctr"/>
                      <a:r>
                        <a:rPr lang="tr-TR" sz="1600" kern="1200">
                          <a:solidFill>
                            <a:schemeClr val="tx1"/>
                          </a:solidFill>
                          <a:latin typeface="+mn-lt"/>
                          <a:ea typeface="+mn-ea"/>
                          <a:cs typeface="+mn-cs"/>
                        </a:rPr>
                        <a:t>(</a:t>
                      </a:r>
                      <a:r>
                        <a:rPr lang="tr-TR" sz="1600" kern="1200" err="1">
                          <a:solidFill>
                            <a:schemeClr val="tx1"/>
                          </a:solidFill>
                          <a:latin typeface="+mn-lt"/>
                          <a:ea typeface="+mn-ea"/>
                          <a:cs typeface="+mn-cs"/>
                        </a:rPr>
                        <a:t>a+b</a:t>
                      </a:r>
                      <a:r>
                        <a:rPr lang="tr-TR" sz="1600" kern="1200">
                          <a:solidFill>
                            <a:schemeClr val="tx1"/>
                          </a:solidFill>
                          <a:latin typeface="+mn-lt"/>
                          <a:ea typeface="+mn-ea"/>
                          <a:cs typeface="+mn-cs"/>
                        </a:rPr>
                        <a:t>)/2</a:t>
                      </a:r>
                    </a:p>
                  </a:txBody>
                  <a:tcPr marL="5776" marR="5776" marT="5776" marB="0" anchor="ctr">
                    <a:solidFill>
                      <a:schemeClr val="accent1">
                        <a:lumMod val="60000"/>
                        <a:lumOff val="40000"/>
                      </a:schemeClr>
                    </a:solidFill>
                  </a:tcPr>
                </a:tc>
                <a:tc rowSpan="3">
                  <a:txBody>
                    <a:bodyPr/>
                    <a:lstStyle/>
                    <a:p>
                      <a:pPr algn="ctr" fontAlgn="ctr"/>
                      <a:r>
                        <a:rPr lang="tr-TR" sz="1600" kern="1200" dirty="0">
                          <a:solidFill>
                            <a:schemeClr val="tx1"/>
                          </a:solidFill>
                          <a:latin typeface="+mn-lt"/>
                          <a:ea typeface="+mn-ea"/>
                          <a:cs typeface="+mn-cs"/>
                        </a:rPr>
                        <a:t>(</a:t>
                      </a:r>
                      <a:r>
                        <a:rPr lang="tr-TR" sz="1600" kern="1200" dirty="0" err="1">
                          <a:solidFill>
                            <a:schemeClr val="tx1"/>
                          </a:solidFill>
                          <a:latin typeface="+mn-lt"/>
                          <a:ea typeface="+mn-ea"/>
                          <a:cs typeface="+mn-cs"/>
                        </a:rPr>
                        <a:t>a+b+c</a:t>
                      </a:r>
                      <a:r>
                        <a:rPr lang="tr-TR" sz="1600" kern="1200" dirty="0">
                          <a:solidFill>
                            <a:schemeClr val="tx1"/>
                          </a:solidFill>
                          <a:latin typeface="+mn-lt"/>
                          <a:ea typeface="+mn-ea"/>
                          <a:cs typeface="+mn-cs"/>
                        </a:rPr>
                        <a:t>)/3</a:t>
                      </a:r>
                    </a:p>
                  </a:txBody>
                  <a:tcPr marL="5776" marR="5776" marT="5776" marB="0" anchor="ctr">
                    <a:solidFill>
                      <a:schemeClr val="accent1">
                        <a:lumMod val="60000"/>
                        <a:lumOff val="40000"/>
                      </a:schemeClr>
                    </a:solidFill>
                  </a:tcPr>
                </a:tc>
                <a:tc rowSpan="4">
                  <a:txBody>
                    <a:bodyPr/>
                    <a:lstStyle/>
                    <a:p>
                      <a:pPr algn="ctr" fontAlgn="ctr"/>
                      <a:r>
                        <a:rPr lang="pt-BR" sz="1600" kern="1200">
                          <a:solidFill>
                            <a:schemeClr val="tx1"/>
                          </a:solidFill>
                          <a:latin typeface="+mn-lt"/>
                          <a:ea typeface="+mn-ea"/>
                          <a:cs typeface="+mn-cs"/>
                        </a:rPr>
                        <a:t>(a+b+c+d)/4</a:t>
                      </a:r>
                    </a:p>
                  </a:txBody>
                  <a:tcPr marL="5776" marR="5776" marT="5776" marB="0" anchor="ctr">
                    <a:solidFill>
                      <a:schemeClr val="accent1">
                        <a:lumMod val="60000"/>
                        <a:lumOff val="40000"/>
                      </a:schemeClr>
                    </a:solidFill>
                  </a:tcPr>
                </a:tc>
                <a:extLst>
                  <a:ext uri="{0D108BD9-81ED-4DB2-BD59-A6C34878D82A}">
                    <a16:rowId xmlns:a16="http://schemas.microsoft.com/office/drawing/2014/main" val="2302017139"/>
                  </a:ext>
                </a:extLst>
              </a:tr>
              <a:tr h="783475">
                <a:tc>
                  <a:txBody>
                    <a:bodyPr/>
                    <a:lstStyle/>
                    <a:p>
                      <a:pPr algn="l" fontAlgn="b"/>
                      <a:r>
                        <a:rPr lang="tr-TR" sz="1600" kern="1200">
                          <a:solidFill>
                            <a:schemeClr val="tx1"/>
                          </a:solidFill>
                          <a:latin typeface="+mn-lt"/>
                          <a:ea typeface="+mn-ea"/>
                          <a:cs typeface="+mn-cs"/>
                        </a:rPr>
                        <a:t> 2. Dönem toplam Puan</a:t>
                      </a:r>
                    </a:p>
                  </a:txBody>
                  <a:tcPr marL="5776" marR="5776" marT="5776" marB="0" anchor="ctr"/>
                </a:tc>
                <a:tc>
                  <a:txBody>
                    <a:bodyPr/>
                    <a:lstStyle/>
                    <a:p>
                      <a:pPr algn="ctr" fontAlgn="ctr"/>
                      <a:r>
                        <a:rPr lang="tr-TR" sz="1600" kern="1200">
                          <a:solidFill>
                            <a:schemeClr val="tx1"/>
                          </a:solidFill>
                          <a:latin typeface="+mn-lt"/>
                          <a:ea typeface="+mn-ea"/>
                          <a:cs typeface="+mn-cs"/>
                        </a:rPr>
                        <a:t>b</a:t>
                      </a:r>
                    </a:p>
                  </a:txBody>
                  <a:tcPr marL="5776" marR="5776" marT="5776"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886191870"/>
                  </a:ext>
                </a:extLst>
              </a:tr>
              <a:tr h="783475">
                <a:tc>
                  <a:txBody>
                    <a:bodyPr/>
                    <a:lstStyle/>
                    <a:p>
                      <a:pPr algn="l" fontAlgn="b"/>
                      <a:r>
                        <a:rPr lang="tr-TR" sz="1600" kern="1200">
                          <a:solidFill>
                            <a:schemeClr val="tx1"/>
                          </a:solidFill>
                          <a:latin typeface="+mn-lt"/>
                          <a:ea typeface="+mn-ea"/>
                          <a:cs typeface="+mn-cs"/>
                        </a:rPr>
                        <a:t> 3. Dönem toplam Puan</a:t>
                      </a:r>
                    </a:p>
                  </a:txBody>
                  <a:tcPr marL="5776" marR="5776" marT="5776" marB="0" anchor="ctr"/>
                </a:tc>
                <a:tc>
                  <a:txBody>
                    <a:bodyPr/>
                    <a:lstStyle/>
                    <a:p>
                      <a:pPr algn="ctr" fontAlgn="ctr"/>
                      <a:r>
                        <a:rPr lang="tr-TR" sz="1600" kern="1200">
                          <a:solidFill>
                            <a:schemeClr val="tx1"/>
                          </a:solidFill>
                          <a:latin typeface="+mn-lt"/>
                          <a:ea typeface="+mn-ea"/>
                          <a:cs typeface="+mn-cs"/>
                        </a:rPr>
                        <a:t>c</a:t>
                      </a:r>
                    </a:p>
                  </a:txBody>
                  <a:tcPr marL="5776" marR="5776" marT="5776" marB="0" anchor="ctr"/>
                </a:tc>
                <a:tc>
                  <a:txBody>
                    <a:bodyPr/>
                    <a:lstStyle/>
                    <a:p>
                      <a:pPr algn="l" fontAlgn="b"/>
                      <a:endParaRPr lang="tr-TR" sz="1600" kern="1200">
                        <a:solidFill>
                          <a:schemeClr val="tx1"/>
                        </a:solidFill>
                        <a:latin typeface="+mn-lt"/>
                        <a:ea typeface="+mn-ea"/>
                        <a:cs typeface="+mn-cs"/>
                      </a:endParaRPr>
                    </a:p>
                  </a:txBody>
                  <a:tcPr marL="5776" marR="5776" marT="5776"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682835855"/>
                  </a:ext>
                </a:extLst>
              </a:tr>
              <a:tr h="783475">
                <a:tc>
                  <a:txBody>
                    <a:bodyPr/>
                    <a:lstStyle/>
                    <a:p>
                      <a:pPr algn="l" fontAlgn="b"/>
                      <a:r>
                        <a:rPr lang="tr-TR" sz="1600" kern="1200">
                          <a:solidFill>
                            <a:schemeClr val="tx1"/>
                          </a:solidFill>
                          <a:latin typeface="+mn-lt"/>
                          <a:ea typeface="+mn-ea"/>
                          <a:cs typeface="+mn-cs"/>
                        </a:rPr>
                        <a:t> 4. Dönem toplam Puan</a:t>
                      </a:r>
                    </a:p>
                  </a:txBody>
                  <a:tcPr marL="5776" marR="5776" marT="5776" marB="0" anchor="ctr"/>
                </a:tc>
                <a:tc>
                  <a:txBody>
                    <a:bodyPr/>
                    <a:lstStyle/>
                    <a:p>
                      <a:pPr algn="ctr" fontAlgn="ctr"/>
                      <a:r>
                        <a:rPr lang="tr-TR" sz="1600" kern="1200">
                          <a:solidFill>
                            <a:schemeClr val="tx1"/>
                          </a:solidFill>
                          <a:latin typeface="+mn-lt"/>
                          <a:ea typeface="+mn-ea"/>
                          <a:cs typeface="+mn-cs"/>
                        </a:rPr>
                        <a:t>d</a:t>
                      </a:r>
                    </a:p>
                  </a:txBody>
                  <a:tcPr marL="5776" marR="5776" marT="5776" marB="0" anchor="ctr"/>
                </a:tc>
                <a:tc>
                  <a:txBody>
                    <a:bodyPr/>
                    <a:lstStyle/>
                    <a:p>
                      <a:pPr algn="l" fontAlgn="b"/>
                      <a:endParaRPr lang="tr-TR" sz="1600" kern="1200">
                        <a:solidFill>
                          <a:schemeClr val="tx1"/>
                        </a:solidFill>
                        <a:latin typeface="+mn-lt"/>
                        <a:ea typeface="+mn-ea"/>
                        <a:cs typeface="+mn-cs"/>
                      </a:endParaRPr>
                    </a:p>
                  </a:txBody>
                  <a:tcPr marL="5776" marR="5776" marT="5776" marB="0" anchor="ctr"/>
                </a:tc>
                <a:tc>
                  <a:txBody>
                    <a:bodyPr/>
                    <a:lstStyle/>
                    <a:p>
                      <a:pPr algn="l" fontAlgn="b"/>
                      <a:endParaRPr lang="tr-TR" sz="1600" kern="1200" dirty="0">
                        <a:solidFill>
                          <a:schemeClr val="tx1"/>
                        </a:solidFill>
                        <a:latin typeface="+mn-lt"/>
                        <a:ea typeface="+mn-ea"/>
                        <a:cs typeface="+mn-cs"/>
                      </a:endParaRPr>
                    </a:p>
                  </a:txBody>
                  <a:tcPr marL="5776" marR="5776" marT="5776" marB="0" anchor="ctr"/>
                </a:tc>
                <a:tc vMerge="1">
                  <a:txBody>
                    <a:bodyPr/>
                    <a:lstStyle/>
                    <a:p>
                      <a:endParaRPr lang="tr-TR"/>
                    </a:p>
                  </a:txBody>
                  <a:tcPr/>
                </a:tc>
                <a:extLst>
                  <a:ext uri="{0D108BD9-81ED-4DB2-BD59-A6C34878D82A}">
                    <a16:rowId xmlns:a16="http://schemas.microsoft.com/office/drawing/2014/main" val="3152797090"/>
                  </a:ext>
                </a:extLst>
              </a:tr>
            </a:tbl>
          </a:graphicData>
        </a:graphic>
      </p:graphicFrame>
      <p:sp>
        <p:nvSpPr>
          <p:cNvPr id="6" name="Unvan 1">
            <a:extLst>
              <a:ext uri="{FF2B5EF4-FFF2-40B4-BE49-F238E27FC236}">
                <a16:creationId xmlns:a16="http://schemas.microsoft.com/office/drawing/2014/main" id="{B3571D6E-DFDA-4F23-AFCE-73EB4E34B13D}"/>
              </a:ext>
            </a:extLst>
          </p:cNvPr>
          <p:cNvSpPr>
            <a:spLocks noGrp="1"/>
          </p:cNvSpPr>
          <p:nvPr>
            <p:ph type="title"/>
          </p:nvPr>
        </p:nvSpPr>
        <p:spPr>
          <a:xfrm>
            <a:off x="2802341" y="674437"/>
            <a:ext cx="5446419" cy="442123"/>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Puanlama Sistemi Genel Şartlar</a:t>
            </a:r>
          </a:p>
        </p:txBody>
      </p:sp>
    </p:spTree>
    <p:extLst>
      <p:ext uri="{BB962C8B-B14F-4D97-AF65-F5344CB8AC3E}">
        <p14:creationId xmlns:p14="http://schemas.microsoft.com/office/powerpoint/2010/main" val="338718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31428" y="1209003"/>
            <a:ext cx="11929145" cy="5111113"/>
          </a:xfrm>
          <a:prstGeom prst="rect">
            <a:avLst/>
          </a:prstGeom>
        </p:spPr>
      </p:pic>
      <p:sp>
        <p:nvSpPr>
          <p:cNvPr id="8" name="Unvan 1">
            <a:extLst>
              <a:ext uri="{FF2B5EF4-FFF2-40B4-BE49-F238E27FC236}">
                <a16:creationId xmlns:a16="http://schemas.microsoft.com/office/drawing/2014/main" id="{B3571D6E-DFDA-4F23-AFCE-73EB4E34B13D}"/>
              </a:ext>
            </a:extLst>
          </p:cNvPr>
          <p:cNvSpPr>
            <a:spLocks noGrp="1"/>
          </p:cNvSpPr>
          <p:nvPr>
            <p:ph type="title"/>
          </p:nvPr>
        </p:nvSpPr>
        <p:spPr>
          <a:xfrm>
            <a:off x="1767573" y="627019"/>
            <a:ext cx="9571545" cy="372096"/>
          </a:xfrm>
        </p:spPr>
        <p:txBody>
          <a:bodyPr vert="horz" lIns="82953" tIns="41476" rIns="82953" bIns="41476" rtlCol="0" anchor="t">
            <a:normAutofit fontScale="90000"/>
          </a:bodyPr>
          <a:lstStyle/>
          <a:p>
            <a:r>
              <a:rPr lang="tr-TR" sz="1996" dirty="0">
                <a:solidFill>
                  <a:srgbClr val="C00000"/>
                </a:solidFill>
                <a:latin typeface="Arial" panose="020B0604020202020204" pitchFamily="34" charset="0"/>
                <a:cs typeface="Arial" panose="020B0604020202020204" pitchFamily="34" charset="0"/>
              </a:rPr>
              <a:t>İç Kontrol Sistemi İzleme ve Değerlendirme Programı Genel Müdürlükler Veri Giriş Ekranı</a:t>
            </a:r>
          </a:p>
        </p:txBody>
      </p:sp>
    </p:spTree>
    <p:extLst>
      <p:ext uri="{BB962C8B-B14F-4D97-AF65-F5344CB8AC3E}">
        <p14:creationId xmlns:p14="http://schemas.microsoft.com/office/powerpoint/2010/main" val="219645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23645" y="1224793"/>
            <a:ext cx="11344711" cy="4990245"/>
          </a:xfrm>
          <a:prstGeom prst="rect">
            <a:avLst/>
          </a:prstGeom>
        </p:spPr>
      </p:pic>
      <p:sp>
        <p:nvSpPr>
          <p:cNvPr id="7" name="Unvan 1">
            <a:extLst>
              <a:ext uri="{FF2B5EF4-FFF2-40B4-BE49-F238E27FC236}">
                <a16:creationId xmlns:a16="http://schemas.microsoft.com/office/drawing/2014/main" id="{B3571D6E-DFDA-4F23-AFCE-73EB4E34B13D}"/>
              </a:ext>
            </a:extLst>
          </p:cNvPr>
          <p:cNvSpPr>
            <a:spLocks noGrp="1"/>
          </p:cNvSpPr>
          <p:nvPr>
            <p:ph type="title"/>
          </p:nvPr>
        </p:nvSpPr>
        <p:spPr>
          <a:xfrm>
            <a:off x="1767573" y="668964"/>
            <a:ext cx="9571545" cy="372096"/>
          </a:xfrm>
        </p:spPr>
        <p:txBody>
          <a:bodyPr vert="horz" lIns="82953" tIns="41476" rIns="82953" bIns="41476" rtlCol="0" anchor="t">
            <a:normAutofit fontScale="90000"/>
          </a:bodyPr>
          <a:lstStyle/>
          <a:p>
            <a:r>
              <a:rPr lang="tr-TR" sz="1996" dirty="0">
                <a:solidFill>
                  <a:srgbClr val="C00000"/>
                </a:solidFill>
                <a:latin typeface="Arial" panose="020B0604020202020204" pitchFamily="34" charset="0"/>
                <a:cs typeface="Arial" panose="020B0604020202020204" pitchFamily="34" charset="0"/>
              </a:rPr>
              <a:t>İç Kontrol Sistemi İzleme ve Değerlendirme Programı Sağlık Müdürlükleri Veri Giriş Ekranı</a:t>
            </a:r>
          </a:p>
        </p:txBody>
      </p:sp>
    </p:spTree>
    <p:extLst>
      <p:ext uri="{BB962C8B-B14F-4D97-AF65-F5344CB8AC3E}">
        <p14:creationId xmlns:p14="http://schemas.microsoft.com/office/powerpoint/2010/main" val="610238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43824" y="1066227"/>
            <a:ext cx="10704352" cy="5351227"/>
          </a:xfrm>
          <a:prstGeom prst="rect">
            <a:avLst/>
          </a:prstGeom>
        </p:spPr>
      </p:pic>
      <p:sp>
        <p:nvSpPr>
          <p:cNvPr id="6" name="Unvan 1">
            <a:extLst>
              <a:ext uri="{FF2B5EF4-FFF2-40B4-BE49-F238E27FC236}">
                <a16:creationId xmlns:a16="http://schemas.microsoft.com/office/drawing/2014/main" id="{B3571D6E-DFDA-4F23-AFCE-73EB4E34B13D}"/>
              </a:ext>
            </a:extLst>
          </p:cNvPr>
          <p:cNvSpPr>
            <a:spLocks noGrp="1"/>
          </p:cNvSpPr>
          <p:nvPr>
            <p:ph type="title"/>
          </p:nvPr>
        </p:nvSpPr>
        <p:spPr>
          <a:xfrm>
            <a:off x="1767573" y="627019"/>
            <a:ext cx="9571545" cy="372096"/>
          </a:xfrm>
        </p:spPr>
        <p:txBody>
          <a:bodyPr vert="horz" lIns="82953" tIns="41476" rIns="82953" bIns="41476" rtlCol="0" anchor="t">
            <a:normAutofit fontScale="90000"/>
          </a:bodyPr>
          <a:lstStyle/>
          <a:p>
            <a:r>
              <a:rPr lang="tr-TR" sz="1996" dirty="0">
                <a:solidFill>
                  <a:srgbClr val="C00000"/>
                </a:solidFill>
                <a:latin typeface="Arial" panose="020B0604020202020204" pitchFamily="34" charset="0"/>
                <a:cs typeface="Arial" panose="020B0604020202020204" pitchFamily="34" charset="0"/>
              </a:rPr>
              <a:t>İç Kontrol Sistemi İzleme ve Değerlendirme Programı Sağlık Müdürlükleri Veri Giriş Ekranı</a:t>
            </a:r>
          </a:p>
        </p:txBody>
      </p:sp>
    </p:spTree>
    <p:extLst>
      <p:ext uri="{BB962C8B-B14F-4D97-AF65-F5344CB8AC3E}">
        <p14:creationId xmlns:p14="http://schemas.microsoft.com/office/powerpoint/2010/main" val="1370181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l Ok 2">
            <a:extLst>
              <a:ext uri="{FF2B5EF4-FFF2-40B4-BE49-F238E27FC236}">
                <a16:creationId xmlns:a16="http://schemas.microsoft.com/office/drawing/2014/main" id="{4EE647DC-5DB6-435B-A4F5-869B124D3010}"/>
              </a:ext>
            </a:extLst>
          </p:cNvPr>
          <p:cNvSpPr/>
          <p:nvPr/>
        </p:nvSpPr>
        <p:spPr>
          <a:xfrm rot="10800000">
            <a:off x="4290940" y="3529122"/>
            <a:ext cx="2068382" cy="206785"/>
          </a:xfrm>
          <a:prstGeom prst="leftArrow">
            <a:avLst/>
          </a:prstGeom>
          <a:no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sz="972"/>
          </a:p>
        </p:txBody>
      </p:sp>
      <p:sp>
        <p:nvSpPr>
          <p:cNvPr id="14" name="Unvan 1">
            <a:extLst>
              <a:ext uri="{FF2B5EF4-FFF2-40B4-BE49-F238E27FC236}">
                <a16:creationId xmlns:a16="http://schemas.microsoft.com/office/drawing/2014/main" id="{B3571D6E-DFDA-4F23-AFCE-73EB4E34B13D}"/>
              </a:ext>
            </a:extLst>
          </p:cNvPr>
          <p:cNvSpPr>
            <a:spLocks noGrp="1"/>
          </p:cNvSpPr>
          <p:nvPr>
            <p:ph type="title"/>
          </p:nvPr>
        </p:nvSpPr>
        <p:spPr>
          <a:xfrm>
            <a:off x="1104805" y="913066"/>
            <a:ext cx="4868156" cy="540902"/>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Sözleşmeli Yönetici Gösterge Kartı</a:t>
            </a:r>
          </a:p>
        </p:txBody>
      </p:sp>
      <p:sp>
        <p:nvSpPr>
          <p:cNvPr id="5" name="Oval 4">
            <a:extLst>
              <a:ext uri="{FF2B5EF4-FFF2-40B4-BE49-F238E27FC236}">
                <a16:creationId xmlns:a16="http://schemas.microsoft.com/office/drawing/2014/main" id="{C4C89905-9FC0-4363-9F3C-3B250A7C37D1}"/>
              </a:ext>
            </a:extLst>
          </p:cNvPr>
          <p:cNvSpPr/>
          <p:nvPr/>
        </p:nvSpPr>
        <p:spPr>
          <a:xfrm>
            <a:off x="813347" y="1867033"/>
            <a:ext cx="3683152" cy="341803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1675" b="1" dirty="0">
                <a:solidFill>
                  <a:schemeClr val="tx1"/>
                </a:solidFill>
              </a:rPr>
              <a:t>GD</a:t>
            </a:r>
            <a:r>
              <a:rPr lang="en-US" sz="1675" b="1" dirty="0">
                <a:solidFill>
                  <a:schemeClr val="tx1"/>
                </a:solidFill>
              </a:rPr>
              <a:t>≥%80 GP=1</a:t>
            </a:r>
            <a:r>
              <a:rPr lang="tr-TR" sz="1675" b="1" dirty="0">
                <a:solidFill>
                  <a:schemeClr val="tx1"/>
                </a:solidFill>
              </a:rPr>
              <a:t>5</a:t>
            </a:r>
          </a:p>
          <a:p>
            <a:pPr algn="ctr">
              <a:lnSpc>
                <a:spcPct val="150000"/>
              </a:lnSpc>
            </a:pPr>
            <a:r>
              <a:rPr lang="en-US" sz="1675" b="1" dirty="0">
                <a:solidFill>
                  <a:schemeClr val="tx1"/>
                </a:solidFill>
              </a:rPr>
              <a:t>%80&lt;</a:t>
            </a:r>
            <a:r>
              <a:rPr lang="tr-TR" sz="1675" b="1" dirty="0">
                <a:solidFill>
                  <a:schemeClr val="tx1"/>
                </a:solidFill>
              </a:rPr>
              <a:t>GD</a:t>
            </a:r>
            <a:r>
              <a:rPr lang="en-US" sz="1675" b="1" dirty="0">
                <a:solidFill>
                  <a:schemeClr val="tx1"/>
                </a:solidFill>
              </a:rPr>
              <a:t>≥%65 GP=</a:t>
            </a:r>
            <a:r>
              <a:rPr lang="tr-TR" sz="1675" b="1" dirty="0">
                <a:solidFill>
                  <a:schemeClr val="tx1"/>
                </a:solidFill>
              </a:rPr>
              <a:t>10</a:t>
            </a:r>
          </a:p>
          <a:p>
            <a:pPr algn="ctr">
              <a:lnSpc>
                <a:spcPct val="150000"/>
              </a:lnSpc>
            </a:pPr>
            <a:r>
              <a:rPr lang="en-US" sz="1675" b="1" dirty="0">
                <a:solidFill>
                  <a:schemeClr val="tx1"/>
                </a:solidFill>
              </a:rPr>
              <a:t>%65&lt;</a:t>
            </a:r>
            <a:r>
              <a:rPr lang="tr-TR" sz="1675" b="1" dirty="0">
                <a:solidFill>
                  <a:schemeClr val="tx1"/>
                </a:solidFill>
              </a:rPr>
              <a:t>GD</a:t>
            </a:r>
            <a:r>
              <a:rPr lang="en-US" sz="1675" b="1" dirty="0">
                <a:solidFill>
                  <a:schemeClr val="tx1"/>
                </a:solidFill>
              </a:rPr>
              <a:t>≥%50 GP=</a:t>
            </a:r>
            <a:r>
              <a:rPr lang="tr-TR" sz="1675" b="1" dirty="0">
                <a:solidFill>
                  <a:schemeClr val="tx1"/>
                </a:solidFill>
              </a:rPr>
              <a:t>5</a:t>
            </a:r>
          </a:p>
          <a:p>
            <a:pPr algn="ctr">
              <a:lnSpc>
                <a:spcPct val="150000"/>
              </a:lnSpc>
            </a:pPr>
            <a:r>
              <a:rPr lang="en-US" sz="1675" b="1" dirty="0">
                <a:solidFill>
                  <a:schemeClr val="tx1"/>
                </a:solidFill>
              </a:rPr>
              <a:t> </a:t>
            </a:r>
            <a:r>
              <a:rPr lang="tr-TR" sz="1675" b="1" dirty="0">
                <a:solidFill>
                  <a:schemeClr val="tx1"/>
                </a:solidFill>
              </a:rPr>
              <a:t>GD</a:t>
            </a:r>
            <a:r>
              <a:rPr lang="en-US" sz="1675" b="1" dirty="0">
                <a:solidFill>
                  <a:schemeClr val="tx1"/>
                </a:solidFill>
              </a:rPr>
              <a:t>&lt;%50 </a:t>
            </a:r>
            <a:r>
              <a:rPr lang="en-US" sz="1675" b="1" dirty="0" err="1">
                <a:solidFill>
                  <a:schemeClr val="tx1"/>
                </a:solidFill>
              </a:rPr>
              <a:t>ise</a:t>
            </a:r>
            <a:r>
              <a:rPr lang="en-US" sz="1675" b="1" dirty="0">
                <a:solidFill>
                  <a:schemeClr val="tx1"/>
                </a:solidFill>
              </a:rPr>
              <a:t> GP=0</a:t>
            </a:r>
            <a:endParaRPr lang="tr-TR" sz="1675" b="1" dirty="0">
              <a:solidFill>
                <a:schemeClr val="tx1"/>
              </a:solidFill>
            </a:endParaRPr>
          </a:p>
        </p:txBody>
      </p:sp>
      <p:pic>
        <p:nvPicPr>
          <p:cNvPr id="2" name="Resim 1">
            <a:extLst>
              <a:ext uri="{FF2B5EF4-FFF2-40B4-BE49-F238E27FC236}">
                <a16:creationId xmlns:a16="http://schemas.microsoft.com/office/drawing/2014/main" id="{6A21C549-416D-4E85-A58E-AA3317593AB9}"/>
              </a:ext>
            </a:extLst>
          </p:cNvPr>
          <p:cNvPicPr>
            <a:picLocks noChangeAspect="1"/>
          </p:cNvPicPr>
          <p:nvPr/>
        </p:nvPicPr>
        <p:blipFill>
          <a:blip r:embed="rId2"/>
          <a:stretch>
            <a:fillRect/>
          </a:stretch>
        </p:blipFill>
        <p:spPr>
          <a:xfrm>
            <a:off x="6533148" y="682259"/>
            <a:ext cx="3809337" cy="5693726"/>
          </a:xfrm>
          <a:prstGeom prst="rect">
            <a:avLst/>
          </a:prstGeom>
        </p:spPr>
      </p:pic>
    </p:spTree>
    <p:extLst>
      <p:ext uri="{BB962C8B-B14F-4D97-AF65-F5344CB8AC3E}">
        <p14:creationId xmlns:p14="http://schemas.microsoft.com/office/powerpoint/2010/main" val="21011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a:solidFill>
                  <a:srgbClr val="C00000"/>
                </a:solidFill>
              </a:rPr>
              <a:t>İç Kontrolün Tanımı</a:t>
            </a:r>
            <a:br>
              <a:rPr lang="tr-TR" sz="4296">
                <a:solidFill>
                  <a:srgbClr val="FF0000"/>
                </a:solidFill>
              </a:rPr>
            </a:br>
            <a:endParaRPr lang="tr-TR" b="1">
              <a:solidFill>
                <a:srgbClr val="FF0000"/>
              </a:solidFill>
            </a:endParaRPr>
          </a:p>
        </p:txBody>
      </p:sp>
      <p:sp>
        <p:nvSpPr>
          <p:cNvPr id="5" name="Dikdörtgen 4">
            <a:extLst>
              <a:ext uri="{FF2B5EF4-FFF2-40B4-BE49-F238E27FC236}">
                <a16:creationId xmlns:a16="http://schemas.microsoft.com/office/drawing/2014/main" id="{1F922D49-ABFC-4328-89B1-D278EDDB73AD}"/>
              </a:ext>
            </a:extLst>
          </p:cNvPr>
          <p:cNvSpPr/>
          <p:nvPr/>
        </p:nvSpPr>
        <p:spPr>
          <a:xfrm>
            <a:off x="5940437" y="1531736"/>
            <a:ext cx="4715869" cy="4615879"/>
          </a:xfrm>
          <a:prstGeom prst="rect">
            <a:avLst/>
          </a:prstGeom>
        </p:spPr>
        <p:txBody>
          <a:bodyPr wrap="square">
            <a:spAutoFit/>
          </a:bodyPr>
          <a:lstStyle/>
          <a:p>
            <a:pPr marL="8039">
              <a:lnSpc>
                <a:spcPct val="150000"/>
              </a:lnSpc>
              <a:tabLst>
                <a:tab pos="4082672" algn="l"/>
              </a:tabLst>
            </a:pPr>
            <a:r>
              <a:rPr lang="tr-TR" sz="1633" b="1">
                <a:latin typeface="Arial" panose="020B0604020202020204" pitchFamily="34" charset="0"/>
                <a:cs typeface="Arial" panose="020B0604020202020204" pitchFamily="34" charset="0"/>
              </a:rPr>
              <a:t>5018 Sayılı Kamu Malî Yönetimi ve Kontrol Kanunu - Madde 55</a:t>
            </a:r>
          </a:p>
          <a:p>
            <a:pPr marL="8039">
              <a:lnSpc>
                <a:spcPct val="150000"/>
              </a:lnSpc>
              <a:tabLst>
                <a:tab pos="4082672" algn="l"/>
              </a:tabLst>
            </a:pPr>
            <a:r>
              <a:rPr lang="tr-TR" sz="1633">
                <a:latin typeface="Arial" panose="020B0604020202020204" pitchFamily="34" charset="0"/>
                <a:cs typeface="Arial" panose="020B0604020202020204" pitchFamily="34"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p:txBody>
      </p:sp>
      <p:pic>
        <p:nvPicPr>
          <p:cNvPr id="6" name="Resim 5">
            <a:extLst>
              <a:ext uri="{FF2B5EF4-FFF2-40B4-BE49-F238E27FC236}">
                <a16:creationId xmlns:a16="http://schemas.microsoft.com/office/drawing/2014/main" id="{C787343B-9BA9-4CC9-A55E-01EFDB2AF7D9}"/>
              </a:ext>
            </a:extLst>
          </p:cNvPr>
          <p:cNvPicPr>
            <a:picLocks noChangeAspect="1"/>
          </p:cNvPicPr>
          <p:nvPr/>
        </p:nvPicPr>
        <p:blipFill rotWithShape="1">
          <a:blip r:embed="rId3">
            <a:extLst>
              <a:ext uri="{28A0092B-C50C-407E-A947-70E740481C1C}">
                <a14:useLocalDpi xmlns:a14="http://schemas.microsoft.com/office/drawing/2010/main" val="0"/>
              </a:ext>
            </a:extLst>
          </a:blip>
          <a:srcRect l="8940" r="8921"/>
          <a:stretch/>
        </p:blipFill>
        <p:spPr>
          <a:xfrm>
            <a:off x="1971392" y="2558437"/>
            <a:ext cx="3464497" cy="2811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961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565980" y="2476265"/>
            <a:ext cx="2491656" cy="2223702"/>
          </a:xfrm>
          <a:prstGeom prst="rect">
            <a:avLst/>
          </a:prstGeom>
        </p:spPr>
      </p:pic>
      <p:sp>
        <p:nvSpPr>
          <p:cNvPr id="2" name="Metin kutusu 1"/>
          <p:cNvSpPr txBox="1"/>
          <p:nvPr/>
        </p:nvSpPr>
        <p:spPr>
          <a:xfrm>
            <a:off x="3226392" y="2283430"/>
            <a:ext cx="8149080" cy="285648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9232" indent="-259232">
              <a:buFont typeface="Arial" panose="020B0604020202020204" pitchFamily="34" charset="0"/>
              <a:buChar char="•"/>
            </a:pPr>
            <a:r>
              <a:rPr lang="tr-TR" sz="1633" dirty="0"/>
              <a:t>İl Sağlık Müdürü, Destek hizmetleri Başkanı, Destek hizmetleri Başkan yardımcısı ve sisteme resmi yazı ile görevlendirilmiş olan personel görevinden ayrılıp yerine yeni bir yönetici veya personel görevlendirildiği zaman İç Kontrol Daire Başkanlığına bilgi verilmemektedir. Bu durum ise eylemlere veri girişi ve onay zamanlarında sizlere ve bizlere sıkıntı yaratmaktadır,</a:t>
            </a:r>
          </a:p>
          <a:p>
            <a:endParaRPr lang="tr-TR" sz="1633" dirty="0"/>
          </a:p>
          <a:p>
            <a:pPr marL="259232" indent="-259232">
              <a:buFont typeface="Arial" panose="020B0604020202020204" pitchFamily="34" charset="0"/>
              <a:buChar char="•"/>
            </a:pPr>
            <a:r>
              <a:rPr lang="tr-TR" sz="1633" dirty="0"/>
              <a:t>İç Kontrol Sistemi sorumlu personel görevlendirmeleri başkanlığımıza resmi yazı ile bildirilmez ise sisteme tanımlama yapılmamaktadır,</a:t>
            </a:r>
          </a:p>
          <a:p>
            <a:endParaRPr lang="tr-TR" sz="1633" dirty="0"/>
          </a:p>
          <a:p>
            <a:pPr marL="259232" indent="-259232">
              <a:buFont typeface="Arial" panose="020B0604020202020204" pitchFamily="34" charset="0"/>
              <a:buChar char="•"/>
            </a:pPr>
            <a:r>
              <a:rPr lang="tr-TR" sz="1633" dirty="0"/>
              <a:t>Resmi yazı ile görevlendirilen personelin tanımlama bilgileri bildirilirken</a:t>
            </a:r>
          </a:p>
          <a:p>
            <a:r>
              <a:rPr lang="tr-TR" sz="1633" dirty="0"/>
              <a:t>     (Ad Soyadı / Sağlık e-Posta adresi) İç Kontrol Daire Başkanlığına eksik veya sağlık e-posta</a:t>
            </a:r>
          </a:p>
          <a:p>
            <a:r>
              <a:rPr lang="tr-TR" sz="1633" dirty="0"/>
              <a:t>adresinden farklı adresler </a:t>
            </a:r>
            <a:r>
              <a:rPr lang="tr-TR" sz="1633" dirty="0" err="1"/>
              <a:t>bidirilmektedir</a:t>
            </a:r>
            <a:r>
              <a:rPr lang="tr-TR" sz="1633" dirty="0"/>
              <a:t>.</a:t>
            </a:r>
          </a:p>
        </p:txBody>
      </p:sp>
    </p:spTree>
    <p:extLst>
      <p:ext uri="{BB962C8B-B14F-4D97-AF65-F5344CB8AC3E}">
        <p14:creationId xmlns:p14="http://schemas.microsoft.com/office/powerpoint/2010/main" val="4157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3"/>
          <a:stretch>
            <a:fillRect/>
          </a:stretch>
        </p:blipFill>
        <p:spPr>
          <a:xfrm>
            <a:off x="3500667" y="829106"/>
            <a:ext cx="4751200" cy="2736215"/>
          </a:xfrm>
          <a:prstGeom prst="rect">
            <a:avLst/>
          </a:prstGeom>
        </p:spPr>
      </p:pic>
      <p:sp>
        <p:nvSpPr>
          <p:cNvPr id="10" name="Dikdörtgen 9">
            <a:hlinkClick r:id="rId4" action="ppaction://hlinkfile"/>
            <a:extLst>
              <a:ext uri="{FF2B5EF4-FFF2-40B4-BE49-F238E27FC236}">
                <a16:creationId xmlns:a16="http://schemas.microsoft.com/office/drawing/2014/main" id="{B7C64DEC-27C3-4E7E-A8CD-5569FD1013D5}"/>
              </a:ext>
            </a:extLst>
          </p:cNvPr>
          <p:cNvSpPr/>
          <p:nvPr/>
        </p:nvSpPr>
        <p:spPr>
          <a:xfrm>
            <a:off x="2605001" y="3719407"/>
            <a:ext cx="6981999" cy="236988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1600" b="1" dirty="0"/>
              <a:t>Hatalı veya eksik ek ekledim silebilir miyim?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Sisteme neden giriş yapamıyorum?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Yeni bir personel göreve başladı sisteme ekleyebilir miyiz?</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Sisteme birden fazla ek ekleyemiyorum!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Eylemlerin Formlarını nereden bulabilirim?</a:t>
            </a:r>
          </a:p>
        </p:txBody>
      </p:sp>
    </p:spTree>
    <p:extLst>
      <p:ext uri="{BB962C8B-B14F-4D97-AF65-F5344CB8AC3E}">
        <p14:creationId xmlns:p14="http://schemas.microsoft.com/office/powerpoint/2010/main" val="30195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4062719" y="2883999"/>
            <a:ext cx="3600523" cy="874050"/>
          </a:xfrm>
          <a:prstGeom prst="rect">
            <a:avLst/>
          </a:prstGeom>
        </p:spPr>
        <p:txBody>
          <a:bodyPr>
            <a:normAutofit/>
          </a:bodyPr>
          <a:lstStyle/>
          <a:p>
            <a:pPr algn="l"/>
            <a:r>
              <a:rPr lang="tr-TR" sz="3182">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528052" y="4390899"/>
            <a:ext cx="1415178" cy="1214048"/>
          </a:xfrm>
          <a:prstGeom prst="rect">
            <a:avLst/>
          </a:prstGeom>
        </p:spPr>
      </p:pic>
      <p:cxnSp>
        <p:nvCxnSpPr>
          <p:cNvPr id="8" name="Düz Bağlayıcı 7"/>
          <p:cNvCxnSpPr/>
          <p:nvPr/>
        </p:nvCxnSpPr>
        <p:spPr>
          <a:xfrm>
            <a:off x="4111962" y="4504365"/>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104781" y="4463595"/>
            <a:ext cx="4152053" cy="1120178"/>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954">
                <a:latin typeface="Times New Roman" panose="02020603050405020304" pitchFamily="18" charset="0"/>
                <a:cs typeface="Times New Roman" panose="02020603050405020304" pitchFamily="18" charset="0"/>
              </a:rPr>
              <a:t>Strateji Geliştirme Başkanlığı</a:t>
            </a:r>
          </a:p>
          <a:p>
            <a:r>
              <a:rPr lang="tr-TR" sz="954">
                <a:latin typeface="Times New Roman" panose="02020603050405020304" pitchFamily="18" charset="0"/>
                <a:cs typeface="Times New Roman" panose="02020603050405020304" pitchFamily="18" charset="0"/>
              </a:rPr>
              <a:t>İç Kontrol Dairesi Başkanlığı</a:t>
            </a:r>
          </a:p>
          <a:p>
            <a:r>
              <a:rPr lang="tr-TR" sz="954">
                <a:latin typeface="Times New Roman" panose="02020603050405020304" pitchFamily="18" charset="0"/>
                <a:cs typeface="Times New Roman" panose="02020603050405020304" pitchFamily="18" charset="0"/>
              </a:rPr>
              <a:t>İç Kontrol Sistemi İzleme ve Değerlendirme Birimi</a:t>
            </a:r>
          </a:p>
          <a:p>
            <a:endParaRPr lang="tr-TR" sz="954">
              <a:latin typeface="Times New Roman" panose="02020603050405020304" pitchFamily="18" charset="0"/>
              <a:cs typeface="Times New Roman" panose="02020603050405020304" pitchFamily="18" charset="0"/>
            </a:endParaRPr>
          </a:p>
          <a:p>
            <a:r>
              <a:rPr lang="tr-TR" sz="954">
                <a:latin typeface="Times New Roman" panose="02020603050405020304" pitchFamily="18" charset="0"/>
                <a:cs typeface="Times New Roman" panose="02020603050405020304" pitchFamily="18" charset="0"/>
              </a:rPr>
              <a:t>Üniversiteler Mah. Dumlupınar Bulvarı 6001. Cad. No:9 Çankaya/ Ankara 06800</a:t>
            </a:r>
          </a:p>
          <a:p>
            <a:r>
              <a:rPr lang="tr-TR" sz="954">
                <a:latin typeface="Times New Roman" panose="02020603050405020304" pitchFamily="18" charset="0"/>
                <a:cs typeface="Times New Roman" panose="02020603050405020304" pitchFamily="18" charset="0"/>
              </a:rPr>
              <a:t>İletişim: 0 (312) 573 71 18</a:t>
            </a:r>
          </a:p>
          <a:p>
            <a:r>
              <a:rPr lang="tr-TR" sz="954">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548" y="4390898"/>
            <a:ext cx="1292339" cy="1292132"/>
          </a:xfrm>
          <a:prstGeom prst="rect">
            <a:avLst/>
          </a:prstGeom>
        </p:spPr>
      </p:pic>
      <p:cxnSp>
        <p:nvCxnSpPr>
          <p:cNvPr id="11" name="Düz Bağlayıcı 10"/>
          <p:cNvCxnSpPr/>
          <p:nvPr/>
        </p:nvCxnSpPr>
        <p:spPr>
          <a:xfrm>
            <a:off x="4057352" y="4495793"/>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8314686" y="4502833"/>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260971" y="4504365"/>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İç Kontrolün Amacı</a:t>
            </a:r>
            <a:br>
              <a:rPr lang="tr-TR" sz="4296">
                <a:solidFill>
                  <a:srgbClr val="FF0000"/>
                </a:solidFill>
              </a:rPr>
            </a:br>
            <a:endParaRPr lang="tr-TR" b="1">
              <a:solidFill>
                <a:srgbClr val="FF0000"/>
              </a:solidFill>
            </a:endParaRPr>
          </a:p>
        </p:txBody>
      </p:sp>
      <p:sp>
        <p:nvSpPr>
          <p:cNvPr id="7" name="Dikdörtgen 6">
            <a:extLst>
              <a:ext uri="{FF2B5EF4-FFF2-40B4-BE49-F238E27FC236}">
                <a16:creationId xmlns:a16="http://schemas.microsoft.com/office/drawing/2014/main" id="{B2C3279A-D599-4DEB-BDB6-69E72D95C70A}"/>
              </a:ext>
            </a:extLst>
          </p:cNvPr>
          <p:cNvSpPr/>
          <p:nvPr/>
        </p:nvSpPr>
        <p:spPr>
          <a:xfrm>
            <a:off x="5292965" y="1456000"/>
            <a:ext cx="5652745" cy="5369803"/>
          </a:xfrm>
          <a:prstGeom prst="rect">
            <a:avLst/>
          </a:prstGeom>
        </p:spPr>
        <p:txBody>
          <a:bodyPr wrap="square">
            <a:spAutoFit/>
          </a:bodyPr>
          <a:lstStyle/>
          <a:p>
            <a:pPr marL="8039">
              <a:lnSpc>
                <a:spcPct val="150000"/>
              </a:lnSpc>
              <a:tabLst>
                <a:tab pos="4082672" algn="l"/>
              </a:tabLst>
            </a:pPr>
            <a:r>
              <a:rPr lang="tr-TR" sz="1633" b="1">
                <a:latin typeface="Arial" panose="020B0604020202020204" pitchFamily="34" charset="0"/>
                <a:cs typeface="Arial" panose="020B0604020202020204" pitchFamily="34" charset="0"/>
              </a:rPr>
              <a:t>5018 Sayılı Kamu Malî Yönetimi ve Kontrol Kanunu Madde 56 </a:t>
            </a:r>
          </a:p>
          <a:p>
            <a:pPr marL="8039">
              <a:lnSpc>
                <a:spcPct val="150000"/>
              </a:lnSpc>
              <a:tabLst>
                <a:tab pos="4082672" algn="l"/>
              </a:tabLst>
            </a:pPr>
            <a:r>
              <a:rPr lang="tr-TR" sz="1633">
                <a:latin typeface="Arial" panose="020B0604020202020204" pitchFamily="34" charset="0"/>
                <a:cs typeface="Arial" panose="020B0604020202020204" pitchFamily="34" charset="0"/>
              </a:rPr>
              <a:t>İç kontrolün amacı;</a:t>
            </a:r>
          </a:p>
          <a:p>
            <a:pPr marL="8039">
              <a:lnSpc>
                <a:spcPct val="150000"/>
              </a:lnSpc>
              <a:tabLst>
                <a:tab pos="4082672" algn="l"/>
              </a:tabLst>
            </a:pPr>
            <a:r>
              <a:rPr lang="tr-TR" sz="1633">
                <a:latin typeface="Arial" panose="020B0604020202020204" pitchFamily="34" charset="0"/>
                <a:cs typeface="Arial" panose="020B0604020202020204" pitchFamily="34" charset="0"/>
              </a:rPr>
              <a:t>a) Kamu gelir, gider, varlık ve yükümlülüklerinin etkili, ekonomik ve verimli bir şekilde yönetilmesini,</a:t>
            </a:r>
          </a:p>
          <a:p>
            <a:pPr marL="8039">
              <a:lnSpc>
                <a:spcPct val="150000"/>
              </a:lnSpc>
              <a:tabLst>
                <a:tab pos="4082672" algn="l"/>
              </a:tabLst>
            </a:pPr>
            <a:r>
              <a:rPr lang="tr-TR" sz="1633">
                <a:latin typeface="Arial" panose="020B0604020202020204" pitchFamily="34" charset="0"/>
                <a:cs typeface="Arial" panose="020B0604020202020204" pitchFamily="34" charset="0"/>
              </a:rPr>
              <a:t>b) Kamu idarelerinin kanunlara ve diğer düzenlemelere uygun olarak faaliyet göstermesini,</a:t>
            </a:r>
          </a:p>
          <a:p>
            <a:pPr marL="8039">
              <a:lnSpc>
                <a:spcPct val="150000"/>
              </a:lnSpc>
              <a:tabLst>
                <a:tab pos="4082672" algn="l"/>
              </a:tabLst>
            </a:pPr>
            <a:r>
              <a:rPr lang="tr-TR" sz="1633">
                <a:latin typeface="Arial" panose="020B0604020202020204" pitchFamily="34" charset="0"/>
                <a:cs typeface="Arial" panose="020B0604020202020204" pitchFamily="34" charset="0"/>
              </a:rPr>
              <a:t>c) Her türlü malî karar ve işlemlerde usulsüzlük ve yolsuzluğun önlenmesini,</a:t>
            </a:r>
          </a:p>
          <a:p>
            <a:pPr marL="8039">
              <a:lnSpc>
                <a:spcPct val="150000"/>
              </a:lnSpc>
              <a:tabLst>
                <a:tab pos="4082672" algn="l"/>
              </a:tabLst>
            </a:pPr>
            <a:r>
              <a:rPr lang="tr-TR" sz="1633">
                <a:latin typeface="Arial" panose="020B0604020202020204" pitchFamily="34" charset="0"/>
                <a:cs typeface="Arial" panose="020B0604020202020204" pitchFamily="34" charset="0"/>
              </a:rPr>
              <a:t>d) Karar oluşturmak ve izlemek için düzenli, zamanında ve güvenilir rapor ve bilgi edinilmesini,</a:t>
            </a:r>
          </a:p>
          <a:p>
            <a:pPr marL="8039">
              <a:lnSpc>
                <a:spcPct val="150000"/>
              </a:lnSpc>
              <a:tabLst>
                <a:tab pos="4082672" algn="l"/>
              </a:tabLst>
            </a:pPr>
            <a:r>
              <a:rPr lang="tr-TR" sz="1633">
                <a:latin typeface="Arial" panose="020B0604020202020204" pitchFamily="34" charset="0"/>
                <a:cs typeface="Arial" panose="020B0604020202020204" pitchFamily="34" charset="0"/>
              </a:rPr>
              <a:t>e) Varlıkların kötüye kullanılması ve israfını önlemek ve kayıplara karşı korunmasını, sağlamaktır. </a:t>
            </a:r>
          </a:p>
          <a:p>
            <a:pPr marL="8039">
              <a:lnSpc>
                <a:spcPct val="150000"/>
              </a:lnSpc>
              <a:tabLst>
                <a:tab pos="4082672" algn="l"/>
              </a:tabLst>
            </a:pPr>
            <a:endParaRPr lang="tr-TR" sz="1633">
              <a:latin typeface="Arial" panose="020B0604020202020204" pitchFamily="34" charset="0"/>
              <a:cs typeface="Arial" panose="020B0604020202020204" pitchFamily="34" charset="0"/>
            </a:endParaRPr>
          </a:p>
        </p:txBody>
      </p:sp>
      <p:pic>
        <p:nvPicPr>
          <p:cNvPr id="8" name="Picture 2" descr="Ä°lgili resim">
            <a:extLst>
              <a:ext uri="{FF2B5EF4-FFF2-40B4-BE49-F238E27FC236}">
                <a16:creationId xmlns:a16="http://schemas.microsoft.com/office/drawing/2014/main" id="{13D51B3A-8F87-4C9F-A16D-E50D368A2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5" b="21729"/>
          <a:stretch/>
        </p:blipFill>
        <p:spPr bwMode="auto">
          <a:xfrm>
            <a:off x="1602668" y="2615452"/>
            <a:ext cx="3371614" cy="22933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İç Kontrol Sistemi Mevzuatı</a:t>
            </a:r>
            <a:br>
              <a:rPr lang="tr-TR" sz="2177"/>
            </a:br>
            <a:br>
              <a:rPr lang="tr-TR" sz="4296">
                <a:solidFill>
                  <a:srgbClr val="FF0000"/>
                </a:solidFill>
              </a:rPr>
            </a:br>
            <a:endParaRPr lang="tr-TR" b="1">
              <a:solidFill>
                <a:srgbClr val="FF0000"/>
              </a:solidFill>
            </a:endParaRPr>
          </a:p>
        </p:txBody>
      </p:sp>
      <p:pic>
        <p:nvPicPr>
          <p:cNvPr id="6" name="Resim 5">
            <a:extLst>
              <a:ext uri="{FF2B5EF4-FFF2-40B4-BE49-F238E27FC236}">
                <a16:creationId xmlns:a16="http://schemas.microsoft.com/office/drawing/2014/main" id="{5625251E-815B-4B08-B205-DA7256FD3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55" b="14496"/>
          <a:stretch/>
        </p:blipFill>
        <p:spPr>
          <a:xfrm>
            <a:off x="918690" y="1412931"/>
            <a:ext cx="10350265" cy="4557519"/>
          </a:xfrm>
          <a:prstGeom prst="rect">
            <a:avLst/>
          </a:prstGeom>
        </p:spPr>
      </p:pic>
      <p:sp>
        <p:nvSpPr>
          <p:cNvPr id="10" name="Metin kutusu 9">
            <a:extLst>
              <a:ext uri="{FF2B5EF4-FFF2-40B4-BE49-F238E27FC236}">
                <a16:creationId xmlns:a16="http://schemas.microsoft.com/office/drawing/2014/main" id="{3ABB3E51-E4C4-4429-8655-0B61CA9321F6}"/>
              </a:ext>
            </a:extLst>
          </p:cNvPr>
          <p:cNvSpPr txBox="1"/>
          <p:nvPr/>
        </p:nvSpPr>
        <p:spPr>
          <a:xfrm>
            <a:off x="1414646" y="2397436"/>
            <a:ext cx="1095889" cy="1069524"/>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5018 sayılı Kamu Mali Yönetim ve Kontrol Kanunu</a:t>
            </a:r>
          </a:p>
        </p:txBody>
      </p:sp>
      <p:sp>
        <p:nvSpPr>
          <p:cNvPr id="11" name="Metin kutusu 10">
            <a:extLst>
              <a:ext uri="{FF2B5EF4-FFF2-40B4-BE49-F238E27FC236}">
                <a16:creationId xmlns:a16="http://schemas.microsoft.com/office/drawing/2014/main" id="{9AFB8477-5279-4144-BFF0-8E7CBDEBC749}"/>
              </a:ext>
            </a:extLst>
          </p:cNvPr>
          <p:cNvSpPr txBox="1"/>
          <p:nvPr/>
        </p:nvSpPr>
        <p:spPr>
          <a:xfrm>
            <a:off x="1678815" y="3765682"/>
            <a:ext cx="1262046"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10.12.2003</a:t>
            </a:r>
          </a:p>
        </p:txBody>
      </p:sp>
      <p:sp>
        <p:nvSpPr>
          <p:cNvPr id="12" name="Metin kutusu 11">
            <a:extLst>
              <a:ext uri="{FF2B5EF4-FFF2-40B4-BE49-F238E27FC236}">
                <a16:creationId xmlns:a16="http://schemas.microsoft.com/office/drawing/2014/main" id="{84AB333C-AAEC-42F5-AD63-85F3844CE3AE}"/>
              </a:ext>
            </a:extLst>
          </p:cNvPr>
          <p:cNvSpPr txBox="1"/>
          <p:nvPr/>
        </p:nvSpPr>
        <p:spPr>
          <a:xfrm>
            <a:off x="2719732" y="4546232"/>
            <a:ext cx="1158005"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İç Kontrol ve Ön Mali Kontrole İlişkin Usul ve Esaslar</a:t>
            </a:r>
          </a:p>
        </p:txBody>
      </p:sp>
      <p:sp>
        <p:nvSpPr>
          <p:cNvPr id="13" name="Metin kutusu 12">
            <a:extLst>
              <a:ext uri="{FF2B5EF4-FFF2-40B4-BE49-F238E27FC236}">
                <a16:creationId xmlns:a16="http://schemas.microsoft.com/office/drawing/2014/main" id="{3CF6D1CA-143F-4C7E-951C-61202D0FE2A6}"/>
              </a:ext>
            </a:extLst>
          </p:cNvPr>
          <p:cNvSpPr txBox="1"/>
          <p:nvPr/>
        </p:nvSpPr>
        <p:spPr>
          <a:xfrm>
            <a:off x="3193568" y="3765682"/>
            <a:ext cx="1333211"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31.12.2005</a:t>
            </a:r>
          </a:p>
        </p:txBody>
      </p:sp>
      <p:sp>
        <p:nvSpPr>
          <p:cNvPr id="14" name="Metin kutusu 13">
            <a:extLst>
              <a:ext uri="{FF2B5EF4-FFF2-40B4-BE49-F238E27FC236}">
                <a16:creationId xmlns:a16="http://schemas.microsoft.com/office/drawing/2014/main" id="{49752996-50F3-4221-A32F-74B67F1A1725}"/>
              </a:ext>
            </a:extLst>
          </p:cNvPr>
          <p:cNvSpPr txBox="1"/>
          <p:nvPr/>
        </p:nvSpPr>
        <p:spPr>
          <a:xfrm>
            <a:off x="4305364" y="2490965"/>
            <a:ext cx="1163136" cy="874085"/>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 Tebliğ</a:t>
            </a:r>
          </a:p>
        </p:txBody>
      </p:sp>
      <p:sp>
        <p:nvSpPr>
          <p:cNvPr id="15" name="Metin kutusu 14">
            <a:extLst>
              <a:ext uri="{FF2B5EF4-FFF2-40B4-BE49-F238E27FC236}">
                <a16:creationId xmlns:a16="http://schemas.microsoft.com/office/drawing/2014/main" id="{A5366DEB-C83E-4250-BC03-4DE0CB9D44ED}"/>
              </a:ext>
            </a:extLst>
          </p:cNvPr>
          <p:cNvSpPr txBox="1"/>
          <p:nvPr/>
        </p:nvSpPr>
        <p:spPr>
          <a:xfrm>
            <a:off x="4669264" y="3761631"/>
            <a:ext cx="140189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26.12.2007</a:t>
            </a:r>
          </a:p>
        </p:txBody>
      </p:sp>
      <p:sp>
        <p:nvSpPr>
          <p:cNvPr id="16" name="Metin kutusu 15">
            <a:extLst>
              <a:ext uri="{FF2B5EF4-FFF2-40B4-BE49-F238E27FC236}">
                <a16:creationId xmlns:a16="http://schemas.microsoft.com/office/drawing/2014/main" id="{E98319D4-991B-4927-A9F9-E5398CDA4C30}"/>
              </a:ext>
            </a:extLst>
          </p:cNvPr>
          <p:cNvSpPr txBox="1"/>
          <p:nvPr/>
        </p:nvSpPr>
        <p:spPr>
          <a:xfrm>
            <a:off x="5529309" y="4501800"/>
            <a:ext cx="1368667" cy="1069524"/>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Standartlarına Uyum Eylem Planı Rehberi</a:t>
            </a:r>
          </a:p>
        </p:txBody>
      </p:sp>
      <p:sp>
        <p:nvSpPr>
          <p:cNvPr id="17" name="Metin kutusu 16">
            <a:extLst>
              <a:ext uri="{FF2B5EF4-FFF2-40B4-BE49-F238E27FC236}">
                <a16:creationId xmlns:a16="http://schemas.microsoft.com/office/drawing/2014/main" id="{FFD1E683-8168-4B26-B8A1-F15DCE90A390}"/>
              </a:ext>
            </a:extLst>
          </p:cNvPr>
          <p:cNvSpPr txBox="1"/>
          <p:nvPr/>
        </p:nvSpPr>
        <p:spPr>
          <a:xfrm>
            <a:off x="6220752" y="3761631"/>
            <a:ext cx="1257614" cy="343620"/>
          </a:xfrm>
          <a:prstGeom prst="rect">
            <a:avLst/>
          </a:prstGeom>
          <a:noFill/>
        </p:spPr>
        <p:txBody>
          <a:bodyPr wrap="square" rtlCol="0">
            <a:spAutoFit/>
          </a:bodyPr>
          <a:lstStyle/>
          <a:p>
            <a:pPr algn="ctr"/>
            <a:r>
              <a:rPr lang="tr-TR" sz="1633" b="1">
                <a:solidFill>
                  <a:schemeClr val="bg1"/>
                </a:solidFill>
                <a:latin typeface="Arial" panose="020B0604020202020204" pitchFamily="34" charset="0"/>
                <a:cs typeface="Arial" panose="020B0604020202020204" pitchFamily="34" charset="0"/>
              </a:rPr>
              <a:t>04.02.2009</a:t>
            </a:r>
          </a:p>
        </p:txBody>
      </p:sp>
      <p:sp>
        <p:nvSpPr>
          <p:cNvPr id="18" name="Metin kutusu 17">
            <a:extLst>
              <a:ext uri="{FF2B5EF4-FFF2-40B4-BE49-F238E27FC236}">
                <a16:creationId xmlns:a16="http://schemas.microsoft.com/office/drawing/2014/main" id="{DA3FA400-28FE-40C9-B174-3A282C9F05B8}"/>
              </a:ext>
            </a:extLst>
          </p:cNvPr>
          <p:cNvSpPr txBox="1"/>
          <p:nvPr/>
        </p:nvSpPr>
        <p:spPr>
          <a:xfrm>
            <a:off x="8867711" y="4556141"/>
            <a:ext cx="954020" cy="902106"/>
          </a:xfrm>
          <a:prstGeom prst="rect">
            <a:avLst/>
          </a:prstGeom>
          <a:noFill/>
        </p:spPr>
        <p:txBody>
          <a:bodyPr wrap="square" rtlCol="0">
            <a:spAutoFit/>
          </a:bodyPr>
          <a:lstStyle/>
          <a:p>
            <a:pPr algn="r"/>
            <a:r>
              <a:rPr lang="tr-TR" sz="1270" b="1">
                <a:latin typeface="Arial" panose="020B0604020202020204" pitchFamily="34" charset="0"/>
                <a:cs typeface="Arial" panose="020B0604020202020204" pitchFamily="34" charset="0"/>
              </a:rPr>
              <a:t>Kamu İç Kontrol Rehberi</a:t>
            </a:r>
          </a:p>
          <a:p>
            <a:endParaRPr lang="tr-TR" sz="1452" b="1"/>
          </a:p>
        </p:txBody>
      </p:sp>
      <p:sp>
        <p:nvSpPr>
          <p:cNvPr id="19" name="Metin kutusu 18">
            <a:extLst>
              <a:ext uri="{FF2B5EF4-FFF2-40B4-BE49-F238E27FC236}">
                <a16:creationId xmlns:a16="http://schemas.microsoft.com/office/drawing/2014/main" id="{E4E9479F-10F4-4124-B0A3-C1388C0C37C0}"/>
              </a:ext>
            </a:extLst>
          </p:cNvPr>
          <p:cNvSpPr txBox="1"/>
          <p:nvPr/>
        </p:nvSpPr>
        <p:spPr>
          <a:xfrm>
            <a:off x="9149597" y="3775591"/>
            <a:ext cx="1344268" cy="343620"/>
          </a:xfrm>
          <a:prstGeom prst="rect">
            <a:avLst/>
          </a:prstGeom>
          <a:noFill/>
        </p:spPr>
        <p:txBody>
          <a:bodyPr wrap="square" rtlCol="0">
            <a:spAutoFit/>
          </a:bodyPr>
          <a:lstStyle/>
          <a:p>
            <a:pPr algn="ctr"/>
            <a:r>
              <a:rPr lang="tr-TR" sz="1452" b="1"/>
              <a:t>  </a:t>
            </a:r>
            <a:r>
              <a:rPr lang="tr-TR" sz="1633" b="1">
                <a:solidFill>
                  <a:schemeClr val="bg1"/>
                </a:solidFill>
                <a:latin typeface="Arial" panose="020B0604020202020204" pitchFamily="34" charset="0"/>
                <a:cs typeface="Arial" panose="020B0604020202020204" pitchFamily="34" charset="0"/>
              </a:rPr>
              <a:t>07.02.2014</a:t>
            </a:r>
          </a:p>
        </p:txBody>
      </p:sp>
      <p:sp>
        <p:nvSpPr>
          <p:cNvPr id="20" name="Metin kutusu 19">
            <a:extLst>
              <a:ext uri="{FF2B5EF4-FFF2-40B4-BE49-F238E27FC236}">
                <a16:creationId xmlns:a16="http://schemas.microsoft.com/office/drawing/2014/main" id="{90FC107D-1EEC-433D-9ADA-52503C95BAB6}"/>
              </a:ext>
            </a:extLst>
          </p:cNvPr>
          <p:cNvSpPr txBox="1"/>
          <p:nvPr/>
        </p:nvSpPr>
        <p:spPr>
          <a:xfrm>
            <a:off x="7037110" y="2295526"/>
            <a:ext cx="1418748" cy="1264962"/>
          </a:xfrm>
          <a:prstGeom prst="rect">
            <a:avLst/>
          </a:prstGeom>
          <a:noFill/>
        </p:spPr>
        <p:txBody>
          <a:bodyPr wrap="square" rtlCol="0">
            <a:spAutoFit/>
          </a:bodyPr>
          <a:lstStyle/>
          <a:p>
            <a:pPr algn="r"/>
            <a:r>
              <a:rPr lang="tr-TR" sz="1270" b="1" dirty="0">
                <a:latin typeface="Arial" panose="020B0604020202020204" pitchFamily="34" charset="0"/>
                <a:cs typeface="Arial" panose="020B0604020202020204" pitchFamily="34" charset="0"/>
              </a:rPr>
              <a:t>Maliye Bakanlığı Kamu İç Kontrol Standartlarına Uyum Genelgesi</a:t>
            </a:r>
          </a:p>
        </p:txBody>
      </p:sp>
      <p:sp>
        <p:nvSpPr>
          <p:cNvPr id="21" name="Metin kutusu 20">
            <a:extLst>
              <a:ext uri="{FF2B5EF4-FFF2-40B4-BE49-F238E27FC236}">
                <a16:creationId xmlns:a16="http://schemas.microsoft.com/office/drawing/2014/main" id="{2DC940F6-E0E7-49E9-B158-71A76A3A8A3D}"/>
              </a:ext>
            </a:extLst>
          </p:cNvPr>
          <p:cNvSpPr txBox="1"/>
          <p:nvPr/>
        </p:nvSpPr>
        <p:spPr>
          <a:xfrm>
            <a:off x="7627960" y="3761631"/>
            <a:ext cx="1364713" cy="343620"/>
          </a:xfrm>
          <a:prstGeom prst="rect">
            <a:avLst/>
          </a:prstGeom>
          <a:noFill/>
        </p:spPr>
        <p:txBody>
          <a:bodyPr wrap="square" rtlCol="0">
            <a:spAutoFit/>
          </a:bodyPr>
          <a:lstStyle/>
          <a:p>
            <a:pPr algn="ctr"/>
            <a:r>
              <a:rPr lang="tr-TR" sz="1452" b="1">
                <a:solidFill>
                  <a:schemeClr val="bg1"/>
                </a:solidFill>
              </a:rPr>
              <a:t>  </a:t>
            </a:r>
            <a:r>
              <a:rPr lang="tr-TR" sz="1633" b="1">
                <a:solidFill>
                  <a:schemeClr val="bg1"/>
                </a:solidFill>
                <a:latin typeface="Arial" panose="020B0604020202020204" pitchFamily="34" charset="0"/>
                <a:cs typeface="Arial" panose="020B0604020202020204" pitchFamily="34" charset="0"/>
              </a:rPr>
              <a:t>02.12.2013  </a:t>
            </a:r>
          </a:p>
        </p:txBody>
      </p:sp>
    </p:spTree>
    <p:extLst>
      <p:ext uri="{BB962C8B-B14F-4D97-AF65-F5344CB8AC3E}">
        <p14:creationId xmlns:p14="http://schemas.microsoft.com/office/powerpoint/2010/main" val="14241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799" y="676359"/>
            <a:ext cx="4869873" cy="363903"/>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İç Kontrol Standartları ve Eylem Sayıları</a:t>
            </a:r>
            <a:br>
              <a:rPr lang="tr-TR" sz="2177"/>
            </a:br>
            <a:br>
              <a:rPr lang="tr-TR" sz="4296">
                <a:solidFill>
                  <a:srgbClr val="FF0000"/>
                </a:solidFill>
              </a:rPr>
            </a:br>
            <a:endParaRPr lang="tr-TR" b="1">
              <a:solidFill>
                <a:srgbClr val="FF0000"/>
              </a:solidFill>
            </a:endParaRPr>
          </a:p>
        </p:txBody>
      </p:sp>
      <p:graphicFrame>
        <p:nvGraphicFramePr>
          <p:cNvPr id="22" name="Diyagram 21">
            <a:extLst>
              <a:ext uri="{FF2B5EF4-FFF2-40B4-BE49-F238E27FC236}">
                <a16:creationId xmlns:a16="http://schemas.microsoft.com/office/drawing/2014/main" id="{0C0577C3-FAB0-4CF2-8BB2-CC729EAE27F7}"/>
              </a:ext>
            </a:extLst>
          </p:cNvPr>
          <p:cNvGraphicFramePr/>
          <p:nvPr>
            <p:extLst/>
          </p:nvPr>
        </p:nvGraphicFramePr>
        <p:xfrm>
          <a:off x="2581608" y="2093587"/>
          <a:ext cx="7424707" cy="741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yagram 22">
            <a:extLst>
              <a:ext uri="{FF2B5EF4-FFF2-40B4-BE49-F238E27FC236}">
                <a16:creationId xmlns:a16="http://schemas.microsoft.com/office/drawing/2014/main" id="{22CA9D88-0DE8-4F16-8E2F-C2F0F215BF20}"/>
              </a:ext>
            </a:extLst>
          </p:cNvPr>
          <p:cNvGraphicFramePr/>
          <p:nvPr>
            <p:extLst>
              <p:ext uri="{D42A27DB-BD31-4B8C-83A1-F6EECF244321}">
                <p14:modId xmlns:p14="http://schemas.microsoft.com/office/powerpoint/2010/main" val="769235313"/>
              </p:ext>
            </p:extLst>
          </p:nvPr>
        </p:nvGraphicFramePr>
        <p:xfrm>
          <a:off x="2581608" y="2872427"/>
          <a:ext cx="7424707" cy="741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a:extLst>
              <a:ext uri="{FF2B5EF4-FFF2-40B4-BE49-F238E27FC236}">
                <a16:creationId xmlns:a16="http://schemas.microsoft.com/office/drawing/2014/main" id="{B21E0694-A44B-490F-8292-90F14D4E7BB4}"/>
              </a:ext>
            </a:extLst>
          </p:cNvPr>
          <p:cNvGraphicFramePr/>
          <p:nvPr>
            <p:extLst>
              <p:ext uri="{D42A27DB-BD31-4B8C-83A1-F6EECF244321}">
                <p14:modId xmlns:p14="http://schemas.microsoft.com/office/powerpoint/2010/main" val="1811332081"/>
              </p:ext>
            </p:extLst>
          </p:nvPr>
        </p:nvGraphicFramePr>
        <p:xfrm>
          <a:off x="2581608" y="3659656"/>
          <a:ext cx="7424707" cy="7412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yagram 24">
            <a:extLst>
              <a:ext uri="{FF2B5EF4-FFF2-40B4-BE49-F238E27FC236}">
                <a16:creationId xmlns:a16="http://schemas.microsoft.com/office/drawing/2014/main" id="{B03B51BE-44A3-43F7-813B-44646ED92A98}"/>
              </a:ext>
            </a:extLst>
          </p:cNvPr>
          <p:cNvGraphicFramePr/>
          <p:nvPr>
            <p:extLst>
              <p:ext uri="{D42A27DB-BD31-4B8C-83A1-F6EECF244321}">
                <p14:modId xmlns:p14="http://schemas.microsoft.com/office/powerpoint/2010/main" val="3608023811"/>
              </p:ext>
            </p:extLst>
          </p:nvPr>
        </p:nvGraphicFramePr>
        <p:xfrm>
          <a:off x="2581608" y="4438497"/>
          <a:ext cx="7424707" cy="7412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yagram 25">
            <a:extLst>
              <a:ext uri="{FF2B5EF4-FFF2-40B4-BE49-F238E27FC236}">
                <a16:creationId xmlns:a16="http://schemas.microsoft.com/office/drawing/2014/main" id="{0F344EFE-98BE-46E8-BECC-8BE618A4375F}"/>
              </a:ext>
            </a:extLst>
          </p:cNvPr>
          <p:cNvGraphicFramePr/>
          <p:nvPr>
            <p:extLst>
              <p:ext uri="{D42A27DB-BD31-4B8C-83A1-F6EECF244321}">
                <p14:modId xmlns:p14="http://schemas.microsoft.com/office/powerpoint/2010/main" val="3518432862"/>
              </p:ext>
            </p:extLst>
          </p:nvPr>
        </p:nvGraphicFramePr>
        <p:xfrm>
          <a:off x="2581608" y="5250893"/>
          <a:ext cx="7424707" cy="74125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Metin kutusu 26">
            <a:extLst>
              <a:ext uri="{FF2B5EF4-FFF2-40B4-BE49-F238E27FC236}">
                <a16:creationId xmlns:a16="http://schemas.microsoft.com/office/drawing/2014/main" id="{BD9250D0-A5F1-48DF-9ED0-47B09BFFB124}"/>
              </a:ext>
            </a:extLst>
          </p:cNvPr>
          <p:cNvSpPr txBox="1"/>
          <p:nvPr/>
        </p:nvSpPr>
        <p:spPr>
          <a:xfrm>
            <a:off x="4643805" y="1449595"/>
            <a:ext cx="1111919" cy="31579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tr-TR" sz="1452"/>
          </a:p>
        </p:txBody>
      </p:sp>
      <p:sp>
        <p:nvSpPr>
          <p:cNvPr id="28" name="Metin kutusu 27">
            <a:extLst>
              <a:ext uri="{FF2B5EF4-FFF2-40B4-BE49-F238E27FC236}">
                <a16:creationId xmlns:a16="http://schemas.microsoft.com/office/drawing/2014/main" id="{29F397B7-03A2-42DA-A158-9454949225B8}"/>
              </a:ext>
            </a:extLst>
          </p:cNvPr>
          <p:cNvSpPr txBox="1"/>
          <p:nvPr/>
        </p:nvSpPr>
        <p:spPr>
          <a:xfrm>
            <a:off x="3194849" y="1717329"/>
            <a:ext cx="888358"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5 Bileşen</a:t>
            </a:r>
          </a:p>
        </p:txBody>
      </p:sp>
      <p:sp>
        <p:nvSpPr>
          <p:cNvPr id="29" name="Metin kutusu 28">
            <a:extLst>
              <a:ext uri="{FF2B5EF4-FFF2-40B4-BE49-F238E27FC236}">
                <a16:creationId xmlns:a16="http://schemas.microsoft.com/office/drawing/2014/main" id="{AB7CA2D8-FF9F-4D0B-A532-DA5FF683D4B3}"/>
              </a:ext>
            </a:extLst>
          </p:cNvPr>
          <p:cNvSpPr txBox="1"/>
          <p:nvPr/>
        </p:nvSpPr>
        <p:spPr>
          <a:xfrm>
            <a:off x="4531058" y="1738052"/>
            <a:ext cx="1053088"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18 Standart</a:t>
            </a:r>
          </a:p>
        </p:txBody>
      </p:sp>
      <p:sp>
        <p:nvSpPr>
          <p:cNvPr id="30" name="Metin kutusu 29">
            <a:extLst>
              <a:ext uri="{FF2B5EF4-FFF2-40B4-BE49-F238E27FC236}">
                <a16:creationId xmlns:a16="http://schemas.microsoft.com/office/drawing/2014/main" id="{4A090C5F-0265-4BE4-BE15-EEADE7D10BCF}"/>
              </a:ext>
            </a:extLst>
          </p:cNvPr>
          <p:cNvSpPr txBox="1"/>
          <p:nvPr/>
        </p:nvSpPr>
        <p:spPr>
          <a:xfrm>
            <a:off x="7177787" y="1719784"/>
            <a:ext cx="1253114"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Toplam Eylem</a:t>
            </a:r>
          </a:p>
        </p:txBody>
      </p:sp>
      <p:sp>
        <p:nvSpPr>
          <p:cNvPr id="31" name="Metin kutusu 30">
            <a:extLst>
              <a:ext uri="{FF2B5EF4-FFF2-40B4-BE49-F238E27FC236}">
                <a16:creationId xmlns:a16="http://schemas.microsoft.com/office/drawing/2014/main" id="{D5E667A1-F60E-432B-8D18-3E5F5BD490D6}"/>
              </a:ext>
            </a:extLst>
          </p:cNvPr>
          <p:cNvSpPr txBox="1"/>
          <p:nvPr/>
        </p:nvSpPr>
        <p:spPr>
          <a:xfrm>
            <a:off x="5763071" y="1731517"/>
            <a:ext cx="1253114"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79 Genel Şart</a:t>
            </a:r>
          </a:p>
        </p:txBody>
      </p:sp>
      <p:sp>
        <p:nvSpPr>
          <p:cNvPr id="32" name="Metin kutusu 31">
            <a:extLst>
              <a:ext uri="{FF2B5EF4-FFF2-40B4-BE49-F238E27FC236}">
                <a16:creationId xmlns:a16="http://schemas.microsoft.com/office/drawing/2014/main" id="{DF0B6089-6C11-4632-AD2D-814F42A6D641}"/>
              </a:ext>
            </a:extLst>
          </p:cNvPr>
          <p:cNvSpPr txBox="1"/>
          <p:nvPr/>
        </p:nvSpPr>
        <p:spPr>
          <a:xfrm>
            <a:off x="8664949" y="1719784"/>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İSM Eylem</a:t>
            </a:r>
          </a:p>
        </p:txBody>
      </p:sp>
      <p:sp>
        <p:nvSpPr>
          <p:cNvPr id="33" name="Metin kutusu 32">
            <a:extLst>
              <a:ext uri="{FF2B5EF4-FFF2-40B4-BE49-F238E27FC236}">
                <a16:creationId xmlns:a16="http://schemas.microsoft.com/office/drawing/2014/main" id="{43019756-8ED2-4AD7-8B19-26E49332020A}"/>
              </a:ext>
            </a:extLst>
          </p:cNvPr>
          <p:cNvSpPr txBox="1"/>
          <p:nvPr/>
        </p:nvSpPr>
        <p:spPr>
          <a:xfrm>
            <a:off x="7303727" y="6099918"/>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51 Eylem</a:t>
            </a:r>
          </a:p>
        </p:txBody>
      </p:sp>
      <p:sp>
        <p:nvSpPr>
          <p:cNvPr id="34" name="Metin kutusu 33">
            <a:extLst>
              <a:ext uri="{FF2B5EF4-FFF2-40B4-BE49-F238E27FC236}">
                <a16:creationId xmlns:a16="http://schemas.microsoft.com/office/drawing/2014/main" id="{3B435B14-4F34-4FC9-94B9-5D9C31D6203A}"/>
              </a:ext>
            </a:extLst>
          </p:cNvPr>
          <p:cNvSpPr txBox="1"/>
          <p:nvPr/>
        </p:nvSpPr>
        <p:spPr>
          <a:xfrm>
            <a:off x="8664949" y="6099918"/>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34  Eylem</a:t>
            </a:r>
          </a:p>
        </p:txBody>
      </p:sp>
      <p:sp>
        <p:nvSpPr>
          <p:cNvPr id="2" name="Metin kutusu 1">
            <a:extLst>
              <a:ext uri="{FF2B5EF4-FFF2-40B4-BE49-F238E27FC236}">
                <a16:creationId xmlns:a16="http://schemas.microsoft.com/office/drawing/2014/main" id="{86ED611C-62B0-41D6-865E-17E9B29CC9F4}"/>
              </a:ext>
            </a:extLst>
          </p:cNvPr>
          <p:cNvSpPr txBox="1"/>
          <p:nvPr/>
        </p:nvSpPr>
        <p:spPr>
          <a:xfrm>
            <a:off x="2171099" y="1280732"/>
            <a:ext cx="5046352" cy="315792"/>
          </a:xfrm>
          <a:prstGeom prst="rect">
            <a:avLst/>
          </a:prstGeom>
          <a:noFill/>
        </p:spPr>
        <p:txBody>
          <a:bodyPr wrap="square" rtlCol="0">
            <a:spAutoFit/>
          </a:bodyPr>
          <a:lstStyle/>
          <a:p>
            <a:pPr algn="ctr"/>
            <a:r>
              <a:rPr lang="tr-TR" sz="1452">
                <a:latin typeface="Arial" panose="020B0604020202020204" pitchFamily="34" charset="0"/>
                <a:cs typeface="Arial" panose="020B0604020202020204" pitchFamily="34" charset="0"/>
              </a:rPr>
              <a:t>Hazine ve Maliye Bakanlığınca yayımlanan mevzuat </a:t>
            </a:r>
          </a:p>
        </p:txBody>
      </p:sp>
      <p:cxnSp>
        <p:nvCxnSpPr>
          <p:cNvPr id="5" name="Düz Bağlayıcı 4">
            <a:extLst>
              <a:ext uri="{FF2B5EF4-FFF2-40B4-BE49-F238E27FC236}">
                <a16:creationId xmlns:a16="http://schemas.microsoft.com/office/drawing/2014/main" id="{EFD72541-22C4-401E-B041-DB5BD369E0A6}"/>
              </a:ext>
            </a:extLst>
          </p:cNvPr>
          <p:cNvCxnSpPr/>
          <p:nvPr/>
        </p:nvCxnSpPr>
        <p:spPr>
          <a:xfrm flipV="1">
            <a:off x="2581608" y="1574341"/>
            <a:ext cx="4267951" cy="2207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41" name="Düz Bağlayıcı 40">
            <a:extLst>
              <a:ext uri="{FF2B5EF4-FFF2-40B4-BE49-F238E27FC236}">
                <a16:creationId xmlns:a16="http://schemas.microsoft.com/office/drawing/2014/main" id="{89EDAE69-2A05-4CC1-B353-CBDF53B2B844}"/>
              </a:ext>
            </a:extLst>
          </p:cNvPr>
          <p:cNvCxnSpPr>
            <a:cxnSpLocks/>
          </p:cNvCxnSpPr>
          <p:nvPr/>
        </p:nvCxnSpPr>
        <p:spPr>
          <a:xfrm flipV="1">
            <a:off x="6962305" y="1574341"/>
            <a:ext cx="3701559" cy="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CB490BE3-3936-427A-A472-739B2922C503}"/>
              </a:ext>
            </a:extLst>
          </p:cNvPr>
          <p:cNvSpPr txBox="1"/>
          <p:nvPr/>
        </p:nvSpPr>
        <p:spPr>
          <a:xfrm>
            <a:off x="6962304" y="1272188"/>
            <a:ext cx="3959221" cy="539250"/>
          </a:xfrm>
          <a:prstGeom prst="rect">
            <a:avLst/>
          </a:prstGeom>
          <a:noFill/>
        </p:spPr>
        <p:txBody>
          <a:bodyPr wrap="square" rtlCol="0">
            <a:spAutoFit/>
          </a:bodyPr>
          <a:lstStyle/>
          <a:p>
            <a:r>
              <a:rPr lang="tr-TR" sz="1452" dirty="0"/>
              <a:t>Bakanlığımızca bu kapsamda belirlenen eylemler</a:t>
            </a:r>
          </a:p>
          <a:p>
            <a:endParaRPr lang="tr-TR" sz="1452" dirty="0"/>
          </a:p>
        </p:txBody>
      </p:sp>
    </p:spTree>
    <p:extLst>
      <p:ext uri="{BB962C8B-B14F-4D97-AF65-F5344CB8AC3E}">
        <p14:creationId xmlns:p14="http://schemas.microsoft.com/office/powerpoint/2010/main" val="42474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dgm id="{69CC777C-E0CC-4199-ACB1-0EB4A45B44B1}"/>
                                            </p:graphicEl>
                                          </p:spTgt>
                                        </p:tgtEl>
                                        <p:attrNameLst>
                                          <p:attrName>style.visibility</p:attrName>
                                        </p:attrNameLst>
                                      </p:cBhvr>
                                      <p:to>
                                        <p:strVal val="visible"/>
                                      </p:to>
                                    </p:set>
                                    <p:animEffect transition="in" filter="fade">
                                      <p:cBhvr>
                                        <p:cTn id="7" dur="500"/>
                                        <p:tgtEl>
                                          <p:spTgt spid="22">
                                            <p:graphicEl>
                                              <a:dgm id="{69CC777C-E0CC-4199-ACB1-0EB4A45B44B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graphicEl>
                                              <a:dgm id="{3F604119-9727-4042-8C56-82D02679FAFF}"/>
                                            </p:graphicEl>
                                          </p:spTgt>
                                        </p:tgtEl>
                                        <p:attrNameLst>
                                          <p:attrName>style.visibility</p:attrName>
                                        </p:attrNameLst>
                                      </p:cBhvr>
                                      <p:to>
                                        <p:strVal val="visible"/>
                                      </p:to>
                                    </p:set>
                                    <p:animEffect transition="in" filter="fade">
                                      <p:cBhvr>
                                        <p:cTn id="11" dur="500"/>
                                        <p:tgtEl>
                                          <p:spTgt spid="22">
                                            <p:graphicEl>
                                              <a:dgm id="{3F604119-9727-4042-8C56-82D02679FA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graphicEl>
                                              <a:dgm id="{9DD311D4-5A44-4825-80BF-0125A19ABB16}"/>
                                            </p:graphicEl>
                                          </p:spTgt>
                                        </p:tgtEl>
                                        <p:attrNameLst>
                                          <p:attrName>style.visibility</p:attrName>
                                        </p:attrNameLst>
                                      </p:cBhvr>
                                      <p:to>
                                        <p:strVal val="visible"/>
                                      </p:to>
                                    </p:set>
                                    <p:animEffect transition="in" filter="fade">
                                      <p:cBhvr>
                                        <p:cTn id="15" dur="500"/>
                                        <p:tgtEl>
                                          <p:spTgt spid="22">
                                            <p:graphicEl>
                                              <a:dgm id="{9DD311D4-5A44-4825-80BF-0125A19ABB1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graphicEl>
                                              <a:dgm id="{6E13559D-4DB0-403D-B55D-B73C23B7FD1A}"/>
                                            </p:graphicEl>
                                          </p:spTgt>
                                        </p:tgtEl>
                                        <p:attrNameLst>
                                          <p:attrName>style.visibility</p:attrName>
                                        </p:attrNameLst>
                                      </p:cBhvr>
                                      <p:to>
                                        <p:strVal val="visible"/>
                                      </p:to>
                                    </p:set>
                                    <p:animEffect transition="in" filter="fade">
                                      <p:cBhvr>
                                        <p:cTn id="19" dur="500"/>
                                        <p:tgtEl>
                                          <p:spTgt spid="22">
                                            <p:graphicEl>
                                              <a:dgm id="{6E13559D-4DB0-403D-B55D-B73C23B7FD1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graphicEl>
                                              <a:dgm id="{5BD2DAC3-2DEC-45FF-A1F9-0CFE82EADFC6}"/>
                                            </p:graphicEl>
                                          </p:spTgt>
                                        </p:tgtEl>
                                        <p:attrNameLst>
                                          <p:attrName>style.visibility</p:attrName>
                                        </p:attrNameLst>
                                      </p:cBhvr>
                                      <p:to>
                                        <p:strVal val="visible"/>
                                      </p:to>
                                    </p:set>
                                    <p:animEffect transition="in" filter="fade">
                                      <p:cBhvr>
                                        <p:cTn id="23" dur="500"/>
                                        <p:tgtEl>
                                          <p:spTgt spid="22">
                                            <p:graphicEl>
                                              <a:dgm id="{5BD2DAC3-2DEC-45FF-A1F9-0CFE82EADFC6}"/>
                                            </p:graphicEl>
                                          </p:spTgt>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23">
                                            <p:graphicEl>
                                              <a:dgm id="{69CC777C-E0CC-4199-ACB1-0EB4A45B44B1}"/>
                                            </p:graphic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500"/>
                                  </p:stCondLst>
                                  <p:childTnLst>
                                    <p:set>
                                      <p:cBhvr>
                                        <p:cTn id="29" dur="1" fill="hold">
                                          <p:stCondLst>
                                            <p:cond delay="0"/>
                                          </p:stCondLst>
                                        </p:cTn>
                                        <p:tgtEl>
                                          <p:spTgt spid="23">
                                            <p:graphicEl>
                                              <a:dgm id="{3F604119-9727-4042-8C56-82D02679FAFF}"/>
                                            </p:graphic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23">
                                            <p:graphicEl>
                                              <a:dgm id="{9DD311D4-5A44-4825-80BF-0125A19ABB16}"/>
                                            </p:graphicEl>
                                          </p:spTgt>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23">
                                            <p:graphicEl>
                                              <a:dgm id="{6E13559D-4DB0-403D-B55D-B73C23B7FD1A}"/>
                                            </p:graphic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23">
                                            <p:graphicEl>
                                              <a:dgm id="{5BD2DAC3-2DEC-45FF-A1F9-0CFE82EADFC6}"/>
                                            </p:graphicEl>
                                          </p:spTgt>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500"/>
                                  </p:stCondLst>
                                  <p:childTnLst>
                                    <p:set>
                                      <p:cBhvr>
                                        <p:cTn id="41" dur="1" fill="hold">
                                          <p:stCondLst>
                                            <p:cond delay="0"/>
                                          </p:stCondLst>
                                        </p:cTn>
                                        <p:tgtEl>
                                          <p:spTgt spid="24">
                                            <p:graphicEl>
                                              <a:dgm id="{69CC777C-E0CC-4199-ACB1-0EB4A45B44B1}"/>
                                            </p:graphicEl>
                                          </p:spTgt>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500"/>
                                  </p:stCondLst>
                                  <p:childTnLst>
                                    <p:set>
                                      <p:cBhvr>
                                        <p:cTn id="44" dur="1" fill="hold">
                                          <p:stCondLst>
                                            <p:cond delay="0"/>
                                          </p:stCondLst>
                                        </p:cTn>
                                        <p:tgtEl>
                                          <p:spTgt spid="24">
                                            <p:graphicEl>
                                              <a:dgm id="{3F604119-9727-4042-8C56-82D02679FAFF}"/>
                                            </p:graphicEl>
                                          </p:spTgt>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24">
                                            <p:graphicEl>
                                              <a:dgm id="{9DD311D4-5A44-4825-80BF-0125A19ABB16}"/>
                                            </p:graphicEl>
                                          </p:spTgt>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500"/>
                                  </p:stCondLst>
                                  <p:childTnLst>
                                    <p:set>
                                      <p:cBhvr>
                                        <p:cTn id="50" dur="1" fill="hold">
                                          <p:stCondLst>
                                            <p:cond delay="0"/>
                                          </p:stCondLst>
                                        </p:cTn>
                                        <p:tgtEl>
                                          <p:spTgt spid="24">
                                            <p:graphicEl>
                                              <a:dgm id="{6E13559D-4DB0-403D-B55D-B73C23B7FD1A}"/>
                                            </p:graphicEl>
                                          </p:spTgt>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500"/>
                                  </p:stCondLst>
                                  <p:childTnLst>
                                    <p:set>
                                      <p:cBhvr>
                                        <p:cTn id="53" dur="1" fill="hold">
                                          <p:stCondLst>
                                            <p:cond delay="0"/>
                                          </p:stCondLst>
                                        </p:cTn>
                                        <p:tgtEl>
                                          <p:spTgt spid="24">
                                            <p:graphicEl>
                                              <a:dgm id="{5BD2DAC3-2DEC-45FF-A1F9-0CFE82EADFC6}"/>
                                            </p:graphicEl>
                                          </p:spTgt>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500"/>
                                  </p:stCondLst>
                                  <p:childTnLst>
                                    <p:set>
                                      <p:cBhvr>
                                        <p:cTn id="56" dur="1" fill="hold">
                                          <p:stCondLst>
                                            <p:cond delay="0"/>
                                          </p:stCondLst>
                                        </p:cTn>
                                        <p:tgtEl>
                                          <p:spTgt spid="25">
                                            <p:graphicEl>
                                              <a:dgm id="{69CC777C-E0CC-4199-ACB1-0EB4A45B44B1}"/>
                                            </p:graphicEl>
                                          </p:spTgt>
                                        </p:tgtEl>
                                        <p:attrNameLst>
                                          <p:attrName>style.visibility</p:attrName>
                                        </p:attrNameLst>
                                      </p:cBhvr>
                                      <p:to>
                                        <p:strVal val="visible"/>
                                      </p:to>
                                    </p:set>
                                  </p:childTnLst>
                                </p:cTn>
                              </p:par>
                            </p:childTnLst>
                          </p:cTn>
                        </p:par>
                        <p:par>
                          <p:cTn id="57" fill="hold">
                            <p:stCondLst>
                              <p:cond delay="7500"/>
                            </p:stCondLst>
                            <p:childTnLst>
                              <p:par>
                                <p:cTn id="58" presetID="1" presetClass="entr" presetSubtype="0" fill="hold" grpId="0" nodeType="afterEffect">
                                  <p:stCondLst>
                                    <p:cond delay="500"/>
                                  </p:stCondLst>
                                  <p:childTnLst>
                                    <p:set>
                                      <p:cBhvr>
                                        <p:cTn id="59" dur="1" fill="hold">
                                          <p:stCondLst>
                                            <p:cond delay="0"/>
                                          </p:stCondLst>
                                        </p:cTn>
                                        <p:tgtEl>
                                          <p:spTgt spid="25">
                                            <p:graphicEl>
                                              <a:dgm id="{3F604119-9727-4042-8C56-82D02679FAFF}"/>
                                            </p:graphicEl>
                                          </p:spTgt>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grpId="0" nodeType="afterEffect">
                                  <p:stCondLst>
                                    <p:cond delay="500"/>
                                  </p:stCondLst>
                                  <p:childTnLst>
                                    <p:set>
                                      <p:cBhvr>
                                        <p:cTn id="62" dur="1" fill="hold">
                                          <p:stCondLst>
                                            <p:cond delay="0"/>
                                          </p:stCondLst>
                                        </p:cTn>
                                        <p:tgtEl>
                                          <p:spTgt spid="25">
                                            <p:graphicEl>
                                              <a:dgm id="{9DD311D4-5A44-4825-80BF-0125A19ABB16}"/>
                                            </p:graphicEl>
                                          </p:spTgt>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500"/>
                                  </p:stCondLst>
                                  <p:childTnLst>
                                    <p:set>
                                      <p:cBhvr>
                                        <p:cTn id="65" dur="1" fill="hold">
                                          <p:stCondLst>
                                            <p:cond delay="0"/>
                                          </p:stCondLst>
                                        </p:cTn>
                                        <p:tgtEl>
                                          <p:spTgt spid="25">
                                            <p:graphicEl>
                                              <a:dgm id="{6E13559D-4DB0-403D-B55D-B73C23B7FD1A}"/>
                                            </p:graphicEl>
                                          </p:spTgt>
                                        </p:tgtEl>
                                        <p:attrNameLst>
                                          <p:attrName>style.visibility</p:attrName>
                                        </p:attrNameLst>
                                      </p:cBhvr>
                                      <p:to>
                                        <p:strVal val="visible"/>
                                      </p:to>
                                    </p:set>
                                  </p:childTnLst>
                                </p:cTn>
                              </p:par>
                            </p:childTnLst>
                          </p:cTn>
                        </p:par>
                        <p:par>
                          <p:cTn id="66" fill="hold">
                            <p:stCondLst>
                              <p:cond delay="9000"/>
                            </p:stCondLst>
                            <p:childTnLst>
                              <p:par>
                                <p:cTn id="67" presetID="1" presetClass="entr" presetSubtype="0" fill="hold" grpId="0" nodeType="afterEffect">
                                  <p:stCondLst>
                                    <p:cond delay="500"/>
                                  </p:stCondLst>
                                  <p:childTnLst>
                                    <p:set>
                                      <p:cBhvr>
                                        <p:cTn id="68" dur="1" fill="hold">
                                          <p:stCondLst>
                                            <p:cond delay="0"/>
                                          </p:stCondLst>
                                        </p:cTn>
                                        <p:tgtEl>
                                          <p:spTgt spid="25">
                                            <p:graphicEl>
                                              <a:dgm id="{5BD2DAC3-2DEC-45FF-A1F9-0CFE82EADFC6}"/>
                                            </p:graphicEl>
                                          </p:spTgt>
                                        </p:tgtEl>
                                        <p:attrNameLst>
                                          <p:attrName>style.visibility</p:attrName>
                                        </p:attrNameLst>
                                      </p:cBhvr>
                                      <p:to>
                                        <p:strVal val="visible"/>
                                      </p:to>
                                    </p:set>
                                  </p:childTnLst>
                                </p:cTn>
                              </p:par>
                            </p:childTnLst>
                          </p:cTn>
                        </p:par>
                        <p:par>
                          <p:cTn id="69" fill="hold">
                            <p:stCondLst>
                              <p:cond delay="9500"/>
                            </p:stCondLst>
                            <p:childTnLst>
                              <p:par>
                                <p:cTn id="70" presetID="1" presetClass="entr" presetSubtype="0" fill="hold" grpId="0" nodeType="afterEffect">
                                  <p:stCondLst>
                                    <p:cond delay="500"/>
                                  </p:stCondLst>
                                  <p:childTnLst>
                                    <p:set>
                                      <p:cBhvr>
                                        <p:cTn id="71" dur="1" fill="hold">
                                          <p:stCondLst>
                                            <p:cond delay="0"/>
                                          </p:stCondLst>
                                        </p:cTn>
                                        <p:tgtEl>
                                          <p:spTgt spid="26">
                                            <p:graphicEl>
                                              <a:dgm id="{69CC777C-E0CC-4199-ACB1-0EB4A45B44B1}"/>
                                            </p:graphicEl>
                                          </p:spTgt>
                                        </p:tgtEl>
                                        <p:attrNameLst>
                                          <p:attrName>style.visibility</p:attrName>
                                        </p:attrNameLst>
                                      </p:cBhvr>
                                      <p:to>
                                        <p:strVal val="visible"/>
                                      </p:to>
                                    </p:set>
                                  </p:childTnLst>
                                </p:cTn>
                              </p:par>
                            </p:childTnLst>
                          </p:cTn>
                        </p:par>
                        <p:par>
                          <p:cTn id="72" fill="hold">
                            <p:stCondLst>
                              <p:cond delay="10000"/>
                            </p:stCondLst>
                            <p:childTnLst>
                              <p:par>
                                <p:cTn id="73" presetID="1" presetClass="entr" presetSubtype="0" fill="hold" grpId="0" nodeType="afterEffect">
                                  <p:stCondLst>
                                    <p:cond delay="500"/>
                                  </p:stCondLst>
                                  <p:childTnLst>
                                    <p:set>
                                      <p:cBhvr>
                                        <p:cTn id="74" dur="1" fill="hold">
                                          <p:stCondLst>
                                            <p:cond delay="0"/>
                                          </p:stCondLst>
                                        </p:cTn>
                                        <p:tgtEl>
                                          <p:spTgt spid="26">
                                            <p:graphicEl>
                                              <a:dgm id="{3F604119-9727-4042-8C56-82D02679FAFF}"/>
                                            </p:graphicEl>
                                          </p:spTgt>
                                        </p:tgtEl>
                                        <p:attrNameLst>
                                          <p:attrName>style.visibility</p:attrName>
                                        </p:attrNameLst>
                                      </p:cBhvr>
                                      <p:to>
                                        <p:strVal val="visible"/>
                                      </p:to>
                                    </p:set>
                                  </p:childTnLst>
                                </p:cTn>
                              </p:par>
                            </p:childTnLst>
                          </p:cTn>
                        </p:par>
                        <p:par>
                          <p:cTn id="75" fill="hold">
                            <p:stCondLst>
                              <p:cond delay="10500"/>
                            </p:stCondLst>
                            <p:childTnLst>
                              <p:par>
                                <p:cTn id="76" presetID="1" presetClass="entr" presetSubtype="0" fill="hold" grpId="0" nodeType="afterEffect">
                                  <p:stCondLst>
                                    <p:cond delay="500"/>
                                  </p:stCondLst>
                                  <p:childTnLst>
                                    <p:set>
                                      <p:cBhvr>
                                        <p:cTn id="77" dur="1" fill="hold">
                                          <p:stCondLst>
                                            <p:cond delay="0"/>
                                          </p:stCondLst>
                                        </p:cTn>
                                        <p:tgtEl>
                                          <p:spTgt spid="26">
                                            <p:graphicEl>
                                              <a:dgm id="{9DD311D4-5A44-4825-80BF-0125A19ABB16}"/>
                                            </p:graphicEl>
                                          </p:spTgt>
                                        </p:tgtEl>
                                        <p:attrNameLst>
                                          <p:attrName>style.visibility</p:attrName>
                                        </p:attrNameLst>
                                      </p:cBhvr>
                                      <p:to>
                                        <p:strVal val="visible"/>
                                      </p:to>
                                    </p:set>
                                  </p:childTnLst>
                                </p:cTn>
                              </p:par>
                            </p:childTnLst>
                          </p:cTn>
                        </p:par>
                        <p:par>
                          <p:cTn id="78" fill="hold">
                            <p:stCondLst>
                              <p:cond delay="11000"/>
                            </p:stCondLst>
                            <p:childTnLst>
                              <p:par>
                                <p:cTn id="79" presetID="1" presetClass="entr" presetSubtype="0" fill="hold" grpId="0" nodeType="afterEffect">
                                  <p:stCondLst>
                                    <p:cond delay="500"/>
                                  </p:stCondLst>
                                  <p:childTnLst>
                                    <p:set>
                                      <p:cBhvr>
                                        <p:cTn id="80" dur="1" fill="hold">
                                          <p:stCondLst>
                                            <p:cond delay="0"/>
                                          </p:stCondLst>
                                        </p:cTn>
                                        <p:tgtEl>
                                          <p:spTgt spid="26">
                                            <p:graphicEl>
                                              <a:dgm id="{6E13559D-4DB0-403D-B55D-B73C23B7FD1A}"/>
                                            </p:graphicEl>
                                          </p:spTgt>
                                        </p:tgtEl>
                                        <p:attrNameLst>
                                          <p:attrName>style.visibility</p:attrName>
                                        </p:attrNameLst>
                                      </p:cBhvr>
                                      <p:to>
                                        <p:strVal val="visible"/>
                                      </p:to>
                                    </p:set>
                                  </p:childTnLst>
                                </p:cTn>
                              </p:par>
                            </p:childTnLst>
                          </p:cTn>
                        </p:par>
                        <p:par>
                          <p:cTn id="81" fill="hold">
                            <p:stCondLst>
                              <p:cond delay="11500"/>
                            </p:stCondLst>
                            <p:childTnLst>
                              <p:par>
                                <p:cTn id="82" presetID="1" presetClass="entr" presetSubtype="0" fill="hold" grpId="0" nodeType="afterEffect">
                                  <p:stCondLst>
                                    <p:cond delay="500"/>
                                  </p:stCondLst>
                                  <p:childTnLst>
                                    <p:set>
                                      <p:cBhvr>
                                        <p:cTn id="83" dur="1" fill="hold">
                                          <p:stCondLst>
                                            <p:cond delay="0"/>
                                          </p:stCondLst>
                                        </p:cTn>
                                        <p:tgtEl>
                                          <p:spTgt spid="26">
                                            <p:graphicEl>
                                              <a:dgm id="{5BD2DAC3-2DEC-45FF-A1F9-0CFE82EADFC6}"/>
                                            </p:graphicEl>
                                          </p:spTgt>
                                        </p:tgtEl>
                                        <p:attrNameLst>
                                          <p:attrName>style.visibility</p:attrName>
                                        </p:attrNameLst>
                                      </p:cBhvr>
                                      <p:to>
                                        <p:strVal val="visible"/>
                                      </p:to>
                                    </p:set>
                                  </p:childTnLst>
                                </p:cTn>
                              </p:par>
                            </p:childTnLst>
                          </p:cTn>
                        </p:par>
                        <p:par>
                          <p:cTn id="84" fill="hold">
                            <p:stCondLst>
                              <p:cond delay="12000"/>
                            </p:stCondLst>
                            <p:childTnLst>
                              <p:par>
                                <p:cTn id="85" presetID="10" presetClass="entr" presetSubtype="0" fill="hold" grpId="0" nodeType="afterEffect">
                                  <p:stCondLst>
                                    <p:cond delay="50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30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Graphic spid="23" grpId="0">
        <p:bldSub>
          <a:bldDgm bld="one"/>
        </p:bldSub>
      </p:bldGraphic>
      <p:bldGraphic spid="24" grpId="0">
        <p:bldSub>
          <a:bldDgm bld="one"/>
        </p:bldSub>
      </p:bldGraphic>
      <p:bldGraphic spid="25" grpId="0">
        <p:bldSub>
          <a:bldDgm bld="one"/>
        </p:bldSub>
      </p:bldGraphic>
      <p:bldGraphic spid="26" grpId="0">
        <p:bldSub>
          <a:bldDgm bld="one"/>
        </p:bldSub>
      </p:bldGraphic>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ağ Ok 42"/>
          <p:cNvSpPr/>
          <p:nvPr/>
        </p:nvSpPr>
        <p:spPr>
          <a:xfrm rot="13179771">
            <a:off x="6213253" y="2031340"/>
            <a:ext cx="982893"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Sağ Ok 43"/>
          <p:cNvSpPr/>
          <p:nvPr/>
        </p:nvSpPr>
        <p:spPr>
          <a:xfrm rot="19089559">
            <a:off x="3234536" y="2062332"/>
            <a:ext cx="1074839"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 name="Grup 9">
            <a:extLst>
              <a:ext uri="{FF2B5EF4-FFF2-40B4-BE49-F238E27FC236}">
                <a16:creationId xmlns:a16="http://schemas.microsoft.com/office/drawing/2014/main" id="{ABC11FB8-B172-4CCC-A770-E2F17B46D08C}"/>
              </a:ext>
            </a:extLst>
          </p:cNvPr>
          <p:cNvGrpSpPr/>
          <p:nvPr/>
        </p:nvGrpSpPr>
        <p:grpSpPr>
          <a:xfrm>
            <a:off x="4796668" y="825362"/>
            <a:ext cx="1025783" cy="463034"/>
            <a:chOff x="703391" y="135402"/>
            <a:chExt cx="914408" cy="459628"/>
          </a:xfrm>
          <a:scene3d>
            <a:camera prst="orthographicFront">
              <a:rot lat="0" lon="0" rev="0"/>
            </a:camera>
            <a:lightRig rig="balanced" dir="t">
              <a:rot lat="0" lon="0" rev="8700000"/>
            </a:lightRig>
          </a:scene3d>
        </p:grpSpPr>
        <p:sp>
          <p:nvSpPr>
            <p:cNvPr id="11"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Bileşen</a:t>
              </a:r>
            </a:p>
          </p:txBody>
        </p:sp>
      </p:grpSp>
      <p:grpSp>
        <p:nvGrpSpPr>
          <p:cNvPr id="13" name="Grup 12">
            <a:extLst>
              <a:ext uri="{FF2B5EF4-FFF2-40B4-BE49-F238E27FC236}">
                <a16:creationId xmlns:a16="http://schemas.microsoft.com/office/drawing/2014/main" id="{758DAD97-22D4-437E-8470-EBA216CC4279}"/>
              </a:ext>
            </a:extLst>
          </p:cNvPr>
          <p:cNvGrpSpPr/>
          <p:nvPr/>
        </p:nvGrpSpPr>
        <p:grpSpPr>
          <a:xfrm>
            <a:off x="908079" y="1959212"/>
            <a:ext cx="1026035" cy="463035"/>
            <a:chOff x="680956" y="135402"/>
            <a:chExt cx="936843" cy="459628"/>
          </a:xfrm>
          <a:scene3d>
            <a:camera prst="orthographicFront">
              <a:rot lat="0" lon="0" rev="0"/>
            </a:camera>
            <a:lightRig rig="balanced" dir="t">
              <a:rot lat="0" lon="0" rev="8700000"/>
            </a:lightRig>
          </a:scene3d>
        </p:grpSpPr>
        <p:sp>
          <p:nvSpPr>
            <p:cNvPr id="14" name="Dikdörtgen: Yuvarlatılmış Köşeler 16">
              <a:extLst>
                <a:ext uri="{FF2B5EF4-FFF2-40B4-BE49-F238E27FC236}">
                  <a16:creationId xmlns:a16="http://schemas.microsoft.com/office/drawing/2014/main" id="{1D434EEF-FE91-4617-B198-AA1C0246F38E}"/>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Dikdörtgen: Yuvarlatılmış Köşeler 4">
              <a:extLst>
                <a:ext uri="{FF2B5EF4-FFF2-40B4-BE49-F238E27FC236}">
                  <a16:creationId xmlns:a16="http://schemas.microsoft.com/office/drawing/2014/main" id="{7FF3FB0D-456F-403A-9D66-CF210B3312B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Standart</a:t>
              </a:r>
            </a:p>
          </p:txBody>
        </p:sp>
      </p:grpSp>
      <p:sp>
        <p:nvSpPr>
          <p:cNvPr id="19" name="Metin kutusu 18">
            <a:extLst>
              <a:ext uri="{FF2B5EF4-FFF2-40B4-BE49-F238E27FC236}">
                <a16:creationId xmlns:a16="http://schemas.microsoft.com/office/drawing/2014/main" id="{83FAE0BB-3CB8-43D5-AF0C-CF0E19255A38}"/>
              </a:ext>
            </a:extLst>
          </p:cNvPr>
          <p:cNvSpPr txBox="1"/>
          <p:nvPr/>
        </p:nvSpPr>
        <p:spPr>
          <a:xfrm>
            <a:off x="3293112" y="3465505"/>
            <a:ext cx="753750"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E.1.1.3</a:t>
            </a:r>
          </a:p>
        </p:txBody>
      </p:sp>
      <p:grpSp>
        <p:nvGrpSpPr>
          <p:cNvPr id="16" name="Grup 15">
            <a:extLst>
              <a:ext uri="{FF2B5EF4-FFF2-40B4-BE49-F238E27FC236}">
                <a16:creationId xmlns:a16="http://schemas.microsoft.com/office/drawing/2014/main" id="{108A5627-C9ED-412C-8BCF-E8430084B3F0}"/>
              </a:ext>
            </a:extLst>
          </p:cNvPr>
          <p:cNvGrpSpPr/>
          <p:nvPr/>
        </p:nvGrpSpPr>
        <p:grpSpPr>
          <a:xfrm>
            <a:off x="8592603" y="1959659"/>
            <a:ext cx="1057579" cy="616382"/>
            <a:chOff x="680956" y="5021"/>
            <a:chExt cx="936843" cy="745631"/>
          </a:xfrm>
          <a:scene3d>
            <a:camera prst="orthographicFront">
              <a:rot lat="0" lon="0" rev="0"/>
            </a:camera>
            <a:lightRig rig="balanced" dir="t">
              <a:rot lat="0" lon="0" rev="8700000"/>
            </a:lightRig>
          </a:scene3d>
        </p:grpSpPr>
        <p:sp>
          <p:nvSpPr>
            <p:cNvPr id="17" name="Dikdörtgen: Yuvarlatılmış Köşeler 19">
              <a:extLst>
                <a:ext uri="{FF2B5EF4-FFF2-40B4-BE49-F238E27FC236}">
                  <a16:creationId xmlns:a16="http://schemas.microsoft.com/office/drawing/2014/main" id="{3F920FC9-FF54-4207-B714-D0A6AA45C405}"/>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Dikdörtgen: Yuvarlatılmış Köşeler 4">
              <a:extLst>
                <a:ext uri="{FF2B5EF4-FFF2-40B4-BE49-F238E27FC236}">
                  <a16:creationId xmlns:a16="http://schemas.microsoft.com/office/drawing/2014/main" id="{81C819E8-E7D4-42B4-9E22-1649521B5441}"/>
                </a:ext>
              </a:extLst>
            </p:cNvPr>
            <p:cNvSpPr txBox="1"/>
            <p:nvPr/>
          </p:nvSpPr>
          <p:spPr>
            <a:xfrm>
              <a:off x="680956" y="5021"/>
              <a:ext cx="891172" cy="7456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Genel Şart</a:t>
              </a:r>
            </a:p>
          </p:txBody>
        </p:sp>
      </p:grpSp>
      <p:sp>
        <p:nvSpPr>
          <p:cNvPr id="20" name="Oval 19">
            <a:extLst>
              <a:ext uri="{FF2B5EF4-FFF2-40B4-BE49-F238E27FC236}">
                <a16:creationId xmlns:a16="http://schemas.microsoft.com/office/drawing/2014/main" id="{D007A196-DEFE-4266-A644-AF448F7EBF0C}"/>
              </a:ext>
            </a:extLst>
          </p:cNvPr>
          <p:cNvSpPr/>
          <p:nvPr/>
        </p:nvSpPr>
        <p:spPr>
          <a:xfrm>
            <a:off x="3940321" y="5179377"/>
            <a:ext cx="2738471" cy="112052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01688">
              <a:lnSpc>
                <a:spcPct val="90000"/>
              </a:lnSpc>
              <a:spcBef>
                <a:spcPct val="0"/>
              </a:spcBef>
              <a:spcAft>
                <a:spcPct val="35000"/>
              </a:spcAft>
            </a:pPr>
            <a:r>
              <a:rPr lang="tr-TR" sz="1600" dirty="0">
                <a:solidFill>
                  <a:schemeClr val="dk1">
                    <a:hueOff val="0"/>
                    <a:satOff val="0"/>
                    <a:lumOff val="0"/>
                    <a:alphaOff val="0"/>
                  </a:schemeClr>
                </a:solidFill>
              </a:rPr>
              <a:t>Merkez Birimler/</a:t>
            </a:r>
          </a:p>
          <a:p>
            <a:pPr defTabSz="701688">
              <a:lnSpc>
                <a:spcPct val="90000"/>
              </a:lnSpc>
              <a:spcBef>
                <a:spcPct val="0"/>
              </a:spcBef>
              <a:spcAft>
                <a:spcPct val="35000"/>
              </a:spcAft>
            </a:pPr>
            <a:r>
              <a:rPr lang="tr-TR" sz="1600" dirty="0">
                <a:solidFill>
                  <a:schemeClr val="dk1">
                    <a:hueOff val="0"/>
                    <a:satOff val="0"/>
                    <a:lumOff val="0"/>
                    <a:alphaOff val="0"/>
                  </a:schemeClr>
                </a:solidFill>
              </a:rPr>
              <a:t>İl Sağlık Müdürlükleri</a:t>
            </a:r>
          </a:p>
        </p:txBody>
      </p:sp>
      <p:sp>
        <p:nvSpPr>
          <p:cNvPr id="21" name="Metin kutusu 20">
            <a:extLst>
              <a:ext uri="{FF2B5EF4-FFF2-40B4-BE49-F238E27FC236}">
                <a16:creationId xmlns:a16="http://schemas.microsoft.com/office/drawing/2014/main" id="{83FAE0BB-3CB8-43D5-AF0C-CF0E19255A38}"/>
              </a:ext>
            </a:extLst>
          </p:cNvPr>
          <p:cNvSpPr txBox="1"/>
          <p:nvPr/>
        </p:nvSpPr>
        <p:spPr>
          <a:xfrm>
            <a:off x="2549307" y="5557589"/>
            <a:ext cx="1391014" cy="335348"/>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tr-TR" sz="1579" b="1" dirty="0"/>
              <a:t>Sorumlu Birim</a:t>
            </a:r>
          </a:p>
        </p:txBody>
      </p:sp>
      <p:graphicFrame>
        <p:nvGraphicFramePr>
          <p:cNvPr id="23" name="Tablo 22">
            <a:extLst>
              <a:ext uri="{FF2B5EF4-FFF2-40B4-BE49-F238E27FC236}">
                <a16:creationId xmlns:a16="http://schemas.microsoft.com/office/drawing/2014/main" id="{426A0065-E95F-48CF-BBBC-5F2E1A724C07}"/>
              </a:ext>
            </a:extLst>
          </p:cNvPr>
          <p:cNvGraphicFramePr>
            <a:graphicFrameLocks noGrp="1"/>
          </p:cNvGraphicFramePr>
          <p:nvPr>
            <p:extLst>
              <p:ext uri="{D42A27DB-BD31-4B8C-83A1-F6EECF244321}">
                <p14:modId xmlns:p14="http://schemas.microsoft.com/office/powerpoint/2010/main" val="3133764543"/>
              </p:ext>
            </p:extLst>
          </p:nvPr>
        </p:nvGraphicFramePr>
        <p:xfrm>
          <a:off x="8738036" y="5571089"/>
          <a:ext cx="1824291" cy="484454"/>
        </p:xfrm>
        <a:graphic>
          <a:graphicData uri="http://schemas.openxmlformats.org/drawingml/2006/table">
            <a:tbl>
              <a:tblPr firstRow="1" bandRow="1">
                <a:tableStyleId>{5C22544A-7EE6-4342-B048-85BDC9FD1C3A}</a:tableStyleId>
              </a:tblPr>
              <a:tblGrid>
                <a:gridCol w="1824291">
                  <a:extLst>
                    <a:ext uri="{9D8B030D-6E8A-4147-A177-3AD203B41FA5}">
                      <a16:colId xmlns:a16="http://schemas.microsoft.com/office/drawing/2014/main" val="2600340863"/>
                    </a:ext>
                  </a:extLst>
                </a:gridCol>
              </a:tblGrid>
              <a:tr h="484454">
                <a:tc>
                  <a:txBody>
                    <a:bodyPr/>
                    <a:lstStyle/>
                    <a:p>
                      <a:pPr lvl="0"/>
                      <a:r>
                        <a:rPr lang="tr-TR" sz="1200" b="1" dirty="0">
                          <a:solidFill>
                            <a:prstClr val="black"/>
                          </a:solidFill>
                          <a:latin typeface="Arial" panose="020B0604020202020204" pitchFamily="34" charset="0"/>
                          <a:cs typeface="Arial" panose="020B0604020202020204" pitchFamily="34" charset="0"/>
                        </a:rPr>
                        <a:t>1. Çeyrek Dönem 2022</a:t>
                      </a:r>
                      <a:endParaRPr lang="tr-TR" sz="1200" b="1" dirty="0"/>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995126"/>
                  </a:ext>
                </a:extLst>
              </a:tr>
            </a:tbl>
          </a:graphicData>
        </a:graphic>
      </p:graphicFrame>
      <p:sp>
        <p:nvSpPr>
          <p:cNvPr id="24" name="Dikey Kaydırma 23"/>
          <p:cNvSpPr/>
          <p:nvPr/>
        </p:nvSpPr>
        <p:spPr>
          <a:xfrm>
            <a:off x="9938756" y="1229213"/>
            <a:ext cx="1757562" cy="1791702"/>
          </a:xfrm>
          <a:prstGeom prst="vertic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kern="0" dirty="0">
                <a:solidFill>
                  <a:sysClr val="windowText" lastClr="000000"/>
                </a:solidFill>
                <a:latin typeface="Arial" panose="020B0604020202020204" pitchFamily="34" charset="0"/>
              </a:rPr>
              <a:t>İç Kontrol</a:t>
            </a:r>
            <a:r>
              <a:rPr lang="tr-TR" sz="1600" kern="0" dirty="0">
                <a:solidFill>
                  <a:sysClr val="windowText" lastClr="000000"/>
                </a:solidFill>
                <a:latin typeface="Arial" panose="020B0604020202020204" pitchFamily="34" charset="0"/>
              </a:rPr>
              <a:t> </a:t>
            </a:r>
            <a:r>
              <a:rPr lang="sv-SE" sz="1600" kern="0" dirty="0">
                <a:solidFill>
                  <a:sysClr val="windowText" lastClr="000000"/>
                </a:solidFill>
                <a:latin typeface="Arial" panose="020B0604020202020204" pitchFamily="34" charset="0"/>
              </a:rPr>
              <a:t>Sekmesi Linki</a:t>
            </a:r>
            <a:endParaRPr lang="tr-TR" sz="1600" kern="0" dirty="0">
              <a:solidFill>
                <a:sysClr val="windowText" lastClr="000000"/>
              </a:solidFill>
              <a:latin typeface="Arial" panose="020B0604020202020204" pitchFamily="34" charset="0"/>
            </a:endParaRPr>
          </a:p>
        </p:txBody>
      </p:sp>
      <p:sp>
        <p:nvSpPr>
          <p:cNvPr id="28" name="Yukarı Bükülü Ok 27"/>
          <p:cNvSpPr/>
          <p:nvPr/>
        </p:nvSpPr>
        <p:spPr>
          <a:xfrm>
            <a:off x="7296822" y="3047038"/>
            <a:ext cx="3749879" cy="1171223"/>
          </a:xfrm>
          <a:prstGeom prst="bentUpArrow">
            <a:avLst>
              <a:gd name="adj1" fmla="val 14256"/>
              <a:gd name="adj2" fmla="val 19628"/>
              <a:gd name="adj3" fmla="val 2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Sağ Ok 29"/>
          <p:cNvSpPr/>
          <p:nvPr/>
        </p:nvSpPr>
        <p:spPr>
          <a:xfrm rot="5400000">
            <a:off x="5000764" y="4701522"/>
            <a:ext cx="617587"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up 28"/>
          <p:cNvGrpSpPr/>
          <p:nvPr/>
        </p:nvGrpSpPr>
        <p:grpSpPr>
          <a:xfrm>
            <a:off x="3265253" y="3800853"/>
            <a:ext cx="4200339" cy="992873"/>
            <a:chOff x="2789932" y="2707746"/>
            <a:chExt cx="3932905" cy="833913"/>
          </a:xfrm>
          <a:solidFill>
            <a:schemeClr val="accent1">
              <a:lumMod val="40000"/>
              <a:lumOff val="60000"/>
            </a:schemeClr>
          </a:solidFill>
        </p:grpSpPr>
        <p:sp>
          <p:nvSpPr>
            <p:cNvPr id="31" name="Yuvarlatılmış Dikdörtgen 30"/>
            <p:cNvSpPr/>
            <p:nvPr/>
          </p:nvSpPr>
          <p:spPr>
            <a:xfrm>
              <a:off x="2789932" y="270774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Yuvarlatılmış Dikdörtgen 4"/>
            <p:cNvSpPr/>
            <p:nvPr/>
          </p:nvSpPr>
          <p:spPr>
            <a:xfrm>
              <a:off x="2814356" y="273217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algn="l" defTabSz="577850">
                <a:lnSpc>
                  <a:spcPct val="90000"/>
                </a:lnSpc>
                <a:spcBef>
                  <a:spcPct val="0"/>
                </a:spcBef>
                <a:spcAft>
                  <a:spcPct val="35000"/>
                </a:spcAft>
              </a:pPr>
              <a:r>
                <a:rPr lang="tr-TR" sz="1600" b="1" u="sng" kern="1200" dirty="0">
                  <a:solidFill>
                    <a:prstClr val="black"/>
                  </a:solidFill>
                  <a:latin typeface="Calibri" panose="020F0502020204030204"/>
                </a:rPr>
                <a:t>Harcama Birimi düzeyinde </a:t>
              </a:r>
              <a:r>
                <a:rPr lang="tr-TR" sz="1600" kern="1200" dirty="0">
                  <a:solidFill>
                    <a:prstClr val="black"/>
                  </a:solidFill>
                  <a:latin typeface="Calibri" panose="020F0502020204030204"/>
                </a:rPr>
                <a:t>web sayfasında bulunan iç kontrol sekmesinde yönetici onayı ile iç kontrole yönelik gerçekleştirilen güncel çalışmalara yer verilmesi</a:t>
              </a:r>
              <a:endParaRPr lang="tr-TR" sz="1600" kern="1200" dirty="0"/>
            </a:p>
          </p:txBody>
        </p:sp>
      </p:grpSp>
      <p:grpSp>
        <p:nvGrpSpPr>
          <p:cNvPr id="33" name="Grup 32"/>
          <p:cNvGrpSpPr/>
          <p:nvPr/>
        </p:nvGrpSpPr>
        <p:grpSpPr>
          <a:xfrm>
            <a:off x="908079" y="2448759"/>
            <a:ext cx="3932905" cy="833913"/>
            <a:chOff x="308522" y="1602236"/>
            <a:chExt cx="3932905" cy="833913"/>
          </a:xfrm>
          <a:solidFill>
            <a:schemeClr val="accent1">
              <a:lumMod val="40000"/>
              <a:lumOff val="60000"/>
            </a:schemeClr>
          </a:solidFill>
        </p:grpSpPr>
        <p:sp>
          <p:nvSpPr>
            <p:cNvPr id="34" name="Yuvarlatılmış Dikdörtgen 33"/>
            <p:cNvSpPr/>
            <p:nvPr/>
          </p:nvSpPr>
          <p:spPr>
            <a:xfrm>
              <a:off x="308522" y="1602236"/>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4"/>
            <p:cNvSpPr/>
            <p:nvPr/>
          </p:nvSpPr>
          <p:spPr>
            <a:xfrm>
              <a:off x="332946" y="1626660"/>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b="1" u="sng" kern="1200" dirty="0">
                  <a:solidFill>
                    <a:schemeClr val="tx1"/>
                  </a:solidFill>
                </a:rPr>
                <a:t>Etik Değerler ve dürüstlük: </a:t>
              </a:r>
              <a:r>
                <a:rPr lang="tr-TR" sz="1600" kern="1200" dirty="0">
                  <a:solidFill>
                    <a:schemeClr val="tx1"/>
                  </a:solidFill>
                </a:rPr>
                <a:t>Personel davranışlarını belirleyen kuralların personel tarafından bilinmesi sağlanmalıdır.</a:t>
              </a:r>
            </a:p>
          </p:txBody>
        </p:sp>
      </p:grpSp>
      <p:grpSp>
        <p:nvGrpSpPr>
          <p:cNvPr id="36" name="Grup 35"/>
          <p:cNvGrpSpPr/>
          <p:nvPr/>
        </p:nvGrpSpPr>
        <p:grpSpPr>
          <a:xfrm>
            <a:off x="5717277" y="2448759"/>
            <a:ext cx="3932905" cy="833913"/>
            <a:chOff x="5144085" y="1608315"/>
            <a:chExt cx="3932905" cy="833913"/>
          </a:xfrm>
          <a:solidFill>
            <a:schemeClr val="accent1">
              <a:lumMod val="40000"/>
              <a:lumOff val="60000"/>
            </a:schemeClr>
          </a:solidFill>
        </p:grpSpPr>
        <p:sp>
          <p:nvSpPr>
            <p:cNvPr id="37" name="Yuvarlatılmış Dikdörtgen 36"/>
            <p:cNvSpPr/>
            <p:nvPr/>
          </p:nvSpPr>
          <p:spPr>
            <a:xfrm>
              <a:off x="5144085" y="1608315"/>
              <a:ext cx="3932905" cy="8339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4"/>
            <p:cNvSpPr/>
            <p:nvPr/>
          </p:nvSpPr>
          <p:spPr>
            <a:xfrm>
              <a:off x="5168509" y="1632739"/>
              <a:ext cx="3884057" cy="7850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defTabSz="577850">
                <a:lnSpc>
                  <a:spcPct val="90000"/>
                </a:lnSpc>
                <a:spcBef>
                  <a:spcPct val="0"/>
                </a:spcBef>
                <a:spcAft>
                  <a:spcPct val="35000"/>
                </a:spcAft>
              </a:pPr>
              <a:r>
                <a:rPr lang="tr-TR" sz="1600" kern="1200" dirty="0">
                  <a:solidFill>
                    <a:schemeClr val="tx1"/>
                  </a:solidFill>
                </a:rPr>
                <a:t>İç kontrol sistemi ve işleyişi yönetici ve personel tarafından sahiplenilmeli ve desteklenmelidir.</a:t>
              </a:r>
              <a:endParaRPr lang="tr-TR" sz="1600" kern="1200" dirty="0"/>
            </a:p>
          </p:txBody>
        </p:sp>
      </p:grpSp>
      <p:grpSp>
        <p:nvGrpSpPr>
          <p:cNvPr id="39" name="Grup 38"/>
          <p:cNvGrpSpPr/>
          <p:nvPr/>
        </p:nvGrpSpPr>
        <p:grpSpPr>
          <a:xfrm>
            <a:off x="3571195" y="1314643"/>
            <a:ext cx="3476727" cy="624093"/>
            <a:chOff x="3007503" y="447631"/>
            <a:chExt cx="3476727" cy="624093"/>
          </a:xfrm>
        </p:grpSpPr>
        <p:sp>
          <p:nvSpPr>
            <p:cNvPr id="40" name="Oval 39"/>
            <p:cNvSpPr/>
            <p:nvPr/>
          </p:nvSpPr>
          <p:spPr>
            <a:xfrm>
              <a:off x="3007503" y="447631"/>
              <a:ext cx="3476727" cy="624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
            <p:cNvSpPr/>
            <p:nvPr/>
          </p:nvSpPr>
          <p:spPr>
            <a:xfrm>
              <a:off x="3516658" y="539027"/>
              <a:ext cx="2458417" cy="441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a:solidFill>
                    <a:schemeClr val="tx1"/>
                  </a:solidFill>
                </a:rPr>
                <a:t>(KOS) Kontrol Ortamı</a:t>
              </a:r>
            </a:p>
          </p:txBody>
        </p:sp>
      </p:grpSp>
      <p:sp>
        <p:nvSpPr>
          <p:cNvPr id="42" name="Sağ Ok 41"/>
          <p:cNvSpPr/>
          <p:nvPr/>
        </p:nvSpPr>
        <p:spPr>
          <a:xfrm rot="16200000">
            <a:off x="4425496" y="2791634"/>
            <a:ext cx="1699656" cy="318781"/>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up 47">
            <a:extLst>
              <a:ext uri="{FF2B5EF4-FFF2-40B4-BE49-F238E27FC236}">
                <a16:creationId xmlns:a16="http://schemas.microsoft.com/office/drawing/2014/main" id="{ABC11FB8-B172-4CCC-A770-E2F17B46D08C}"/>
              </a:ext>
            </a:extLst>
          </p:cNvPr>
          <p:cNvGrpSpPr/>
          <p:nvPr/>
        </p:nvGrpSpPr>
        <p:grpSpPr>
          <a:xfrm>
            <a:off x="8859047" y="5094555"/>
            <a:ext cx="1582267" cy="463034"/>
            <a:chOff x="703391" y="135402"/>
            <a:chExt cx="914408" cy="459628"/>
          </a:xfrm>
          <a:scene3d>
            <a:camera prst="orthographicFront">
              <a:rot lat="0" lon="0" rev="0"/>
            </a:camera>
            <a:lightRig rig="balanced" dir="t">
              <a:rot lat="0" lon="0" rev="8700000"/>
            </a:lightRig>
          </a:scene3d>
        </p:grpSpPr>
        <p:sp>
          <p:nvSpPr>
            <p:cNvPr id="49" name="Dikdörtgen: Yuvarlatılmış Köşeler 12">
              <a:extLst>
                <a:ext uri="{FF2B5EF4-FFF2-40B4-BE49-F238E27FC236}">
                  <a16:creationId xmlns:a16="http://schemas.microsoft.com/office/drawing/2014/main" id="{79D2E1C6-B296-44C3-AC1B-D105566B396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Dikdörtgen: Yuvarlatılmış Köşeler 4">
              <a:extLst>
                <a:ext uri="{FF2B5EF4-FFF2-40B4-BE49-F238E27FC236}">
                  <a16:creationId xmlns:a16="http://schemas.microsoft.com/office/drawing/2014/main" id="{A6E10D70-53A9-4A8D-8530-C87F9621B297}"/>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141" tIns="60141" rIns="60141" bIns="60141" numCol="1" spcCol="1270" anchor="ctr" anchorCtr="0">
              <a:noAutofit/>
            </a:bodyPr>
            <a:lstStyle/>
            <a:p>
              <a:pPr algn="ctr" defTabSz="701688">
                <a:lnSpc>
                  <a:spcPct val="90000"/>
                </a:lnSpc>
                <a:spcBef>
                  <a:spcPct val="0"/>
                </a:spcBef>
                <a:spcAft>
                  <a:spcPct val="35000"/>
                </a:spcAft>
              </a:pPr>
              <a:r>
                <a:rPr lang="tr-TR" sz="1579" dirty="0"/>
                <a:t>Eylem Dönemi</a:t>
              </a:r>
            </a:p>
          </p:txBody>
        </p:sp>
      </p:grpSp>
    </p:spTree>
    <p:extLst>
      <p:ext uri="{BB962C8B-B14F-4D97-AF65-F5344CB8AC3E}">
        <p14:creationId xmlns:p14="http://schemas.microsoft.com/office/powerpoint/2010/main" val="19897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par>
                                <p:cTn id="14" presetID="14" presetClass="entr" presetSubtype="10" fill="hold" nodeType="withEffect">
                                  <p:stCondLst>
                                    <p:cond delay="50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par>
                                <p:cTn id="23" presetID="14" presetClass="entr" presetSubtype="10" fill="hold"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19"/>
                                        </p:tgtEl>
                                        <p:attrNameLst>
                                          <p:attrName>style.visibility</p:attrName>
                                        </p:attrNameLst>
                                      </p:cBhvr>
                                      <p:to>
                                        <p:strVal val="visible"/>
                                      </p:to>
                                    </p:set>
                                  </p:childTnLst>
                                </p:cTn>
                              </p:par>
                              <p:par>
                                <p:cTn id="32" presetID="14" presetClass="entr" presetSubtype="10" fill="hold"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500"/>
                                        <p:tgtEl>
                                          <p:spTgt spid="42"/>
                                        </p:tgtEl>
                                      </p:cBhvr>
                                    </p:animEffect>
                                  </p:childTnLst>
                                </p:cTn>
                              </p:par>
                            </p:childTnLst>
                          </p:cTn>
                        </p:par>
                        <p:par>
                          <p:cTn id="38" fill="hold">
                            <p:stCondLst>
                              <p:cond delay="4500"/>
                            </p:stCondLst>
                            <p:childTnLst>
                              <p:par>
                                <p:cTn id="39" presetID="1" presetClass="entr" presetSubtype="0" fill="hold" grpId="0" nodeType="afterEffect">
                                  <p:stCondLst>
                                    <p:cond delay="1000"/>
                                  </p:stCondLst>
                                  <p:childTnLst>
                                    <p:set>
                                      <p:cBhvr>
                                        <p:cTn id="40" dur="1" fill="hold">
                                          <p:stCondLst>
                                            <p:cond delay="0"/>
                                          </p:stCondLst>
                                        </p:cTn>
                                        <p:tgtEl>
                                          <p:spTgt spid="21"/>
                                        </p:tgtEl>
                                        <p:attrNameLst>
                                          <p:attrName>style.visibility</p:attrName>
                                        </p:attrNameLst>
                                      </p:cBhvr>
                                      <p:to>
                                        <p:strVal val="visible"/>
                                      </p:to>
                                    </p:set>
                                  </p:childTnLst>
                                </p:cTn>
                              </p:par>
                              <p:par>
                                <p:cTn id="41" presetID="14" presetClass="entr" presetSubtype="10" fill="hold" grpId="0"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cTn>
                              </p:par>
                            </p:childTnLst>
                          </p:cTn>
                        </p:par>
                        <p:par>
                          <p:cTn id="47" fill="hold">
                            <p:stCondLst>
                              <p:cond delay="6000"/>
                            </p:stCondLst>
                            <p:childTnLst>
                              <p:par>
                                <p:cTn id="48" presetID="14" presetClass="entr" presetSubtype="10" fill="hold" nodeType="afterEffect">
                                  <p:stCondLst>
                                    <p:cond delay="100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7500"/>
                            </p:stCondLst>
                            <p:childTnLst>
                              <p:par>
                                <p:cTn id="55" presetID="14" presetClass="entr" presetSubtype="10" fill="hold" grpId="0" nodeType="afterEffect">
                                  <p:stCondLst>
                                    <p:cond delay="100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par>
                                <p:cTn id="58" presetID="14" presetClass="entr" presetSubtype="10" fill="hold" grpId="0" nodeType="withEffect">
                                  <p:stCondLst>
                                    <p:cond delay="100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9" grpId="0" animBg="1"/>
      <p:bldP spid="20" grpId="0" animBg="1"/>
      <p:bldP spid="21" grpId="0" animBg="1"/>
      <p:bldP spid="24" grpId="0" animBg="1"/>
      <p:bldP spid="28" grpId="0" animBg="1"/>
      <p:bldP spid="3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1814">
                <a:solidFill>
                  <a:srgbClr val="C00000"/>
                </a:solidFill>
                <a:latin typeface="Arial" panose="020B0604020202020204" pitchFamily="34" charset="0"/>
                <a:cs typeface="Arial" panose="020B0604020202020204" pitchFamily="34" charset="0"/>
              </a:rPr>
              <a:t>                 Sıkça Yapılan Hatalar</a:t>
            </a: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776496" y="2618878"/>
            <a:ext cx="2491656" cy="2223702"/>
          </a:xfrm>
          <a:prstGeom prst="rect">
            <a:avLst/>
          </a:prstGeom>
        </p:spPr>
      </p:pic>
      <p:sp>
        <p:nvSpPr>
          <p:cNvPr id="2" name="Metin kutusu 1"/>
          <p:cNvSpPr txBox="1"/>
          <p:nvPr/>
        </p:nvSpPr>
        <p:spPr>
          <a:xfrm>
            <a:off x="3347207" y="2911054"/>
            <a:ext cx="8053432" cy="160005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9232" indent="-259232">
              <a:buFont typeface="Wingdings" panose="05000000000000000000" pitchFamily="2" charset="2"/>
              <a:buChar char="ü"/>
            </a:pPr>
            <a:endParaRPr lang="tr-TR" sz="1633" dirty="0"/>
          </a:p>
          <a:p>
            <a:pPr marL="259232" indent="-259232">
              <a:buFont typeface="Wingdings" panose="05000000000000000000" pitchFamily="2" charset="2"/>
              <a:buChar char="ü"/>
            </a:pPr>
            <a:r>
              <a:rPr lang="tr-TR" sz="1633" dirty="0"/>
              <a:t>Web sayfasında yer alan iç kontrol sekmesinde Güncel dokümanlar  mevcut değil</a:t>
            </a:r>
          </a:p>
          <a:p>
            <a:pPr marL="259232" indent="-259232">
              <a:buFont typeface="Wingdings" panose="05000000000000000000" pitchFamily="2" charset="2"/>
              <a:buChar char="ü"/>
            </a:pPr>
            <a:endParaRPr lang="tr-TR" sz="1633" dirty="0"/>
          </a:p>
          <a:p>
            <a:pPr marL="259232" indent="-259232">
              <a:buFont typeface="Wingdings" panose="05000000000000000000" pitchFamily="2" charset="2"/>
              <a:buChar char="ü"/>
            </a:pPr>
            <a:r>
              <a:rPr lang="tr-TR" sz="1633" dirty="0"/>
              <a:t>Web sayfasında çalışmaların bulunduğu linklere erişim olmaması veya linklerin içerisinin boş olması</a:t>
            </a:r>
          </a:p>
          <a:p>
            <a:pPr marL="259232" indent="-259232">
              <a:buFont typeface="Wingdings" panose="05000000000000000000" pitchFamily="2" charset="2"/>
              <a:buChar char="ü"/>
            </a:pPr>
            <a:endParaRPr lang="tr-TR" sz="1633" dirty="0">
              <a:solidFill>
                <a:srgbClr val="FF0000"/>
              </a:solidFill>
            </a:endParaRPr>
          </a:p>
        </p:txBody>
      </p:sp>
    </p:spTree>
    <p:extLst>
      <p:ext uri="{BB962C8B-B14F-4D97-AF65-F5344CB8AC3E}">
        <p14:creationId xmlns:p14="http://schemas.microsoft.com/office/powerpoint/2010/main" val="2563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2508</Words>
  <Application>Microsoft Office PowerPoint</Application>
  <PresentationFormat>Geniş ekran</PresentationFormat>
  <Paragraphs>471</Paragraphs>
  <Slides>42</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42</vt:i4>
      </vt:variant>
    </vt:vector>
  </HeadingPairs>
  <TitlesOfParts>
    <vt:vector size="49" baseType="lpstr">
      <vt:lpstr>Arial</vt:lpstr>
      <vt:lpstr>Calibri</vt:lpstr>
      <vt:lpstr>Calibri Light</vt:lpstr>
      <vt:lpstr>Myriad Pro</vt:lpstr>
      <vt:lpstr>Times New Roman</vt:lpstr>
      <vt:lpstr>Wingdings</vt:lpstr>
      <vt:lpstr>Office Teması</vt:lpstr>
      <vt:lpstr>PowerPoint Sunusu</vt:lpstr>
      <vt:lpstr>Bakanlık Makam Onayı </vt:lpstr>
      <vt:lpstr>Birinci Çeyrek Dönem Eylemleri </vt:lpstr>
      <vt:lpstr>İç Kontrolün Tanımı </vt:lpstr>
      <vt:lpstr>İç Kontrolün Amacı </vt:lpstr>
      <vt:lpstr>İç Kontrol Sistemi Mevzuatı  </vt:lpstr>
      <vt:lpstr>İç Kontrol Standartları ve Eylem Sayıları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İlgili Üç Aylık Durum Raporu</vt:lpstr>
      <vt:lpstr>PowerPoint Sunusu</vt:lpstr>
      <vt:lpstr>PowerPoint Sunusu</vt:lpstr>
      <vt:lpstr>PowerPoint Sunusu</vt:lpstr>
      <vt:lpstr>PowerPoint Sunusu</vt:lpstr>
      <vt:lpstr>PowerPoint Sunusu</vt:lpstr>
      <vt:lpstr>2021-2022 KAMU İÇ KONTROL STANDARTLARINA UYUM EYLEM PLANI PUANLAMA SİSTEMİ</vt:lpstr>
      <vt:lpstr>Eylem Planı Puanlama Rehberi</vt:lpstr>
      <vt:lpstr>PowerPoint Sunusu</vt:lpstr>
      <vt:lpstr>Puanlama Sistemi Genel Şartlar</vt:lpstr>
      <vt:lpstr>Puanlama Sistemi Genel Şartlar</vt:lpstr>
      <vt:lpstr>Puanlama Sistemi Genel Şartlar</vt:lpstr>
      <vt:lpstr>Puanlama Sistemi Genel Şartlar</vt:lpstr>
      <vt:lpstr>İç Kontrol Sistemi İzleme ve Değerlendirme Programı Genel Müdürlükler Veri Giriş Ekranı</vt:lpstr>
      <vt:lpstr>İç Kontrol Sistemi İzleme ve Değerlendirme Programı Sağlık Müdürlükleri Veri Giriş Ekranı</vt:lpstr>
      <vt:lpstr>İç Kontrol Sistemi İzleme ve Değerlendirme Programı Sağlık Müdürlükleri Veri Giriş Ekranı</vt:lpstr>
      <vt:lpstr>Sözleşmeli Yönetici Gösterge Kartı</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ÜZEL</dc:creator>
  <cp:lastModifiedBy>EREN DUMAN</cp:lastModifiedBy>
  <cp:revision>32</cp:revision>
  <dcterms:created xsi:type="dcterms:W3CDTF">2022-01-14T06:27:56Z</dcterms:created>
  <dcterms:modified xsi:type="dcterms:W3CDTF">2022-01-18T07:26:14Z</dcterms:modified>
</cp:coreProperties>
</file>