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1"/>
  </p:notesMasterIdLst>
  <p:handoutMasterIdLst>
    <p:handoutMasterId r:id="rId32"/>
  </p:handoutMasterIdLst>
  <p:sldIdLst>
    <p:sldId id="360" r:id="rId2"/>
    <p:sldId id="379" r:id="rId3"/>
    <p:sldId id="392" r:id="rId4"/>
    <p:sldId id="393" r:id="rId5"/>
    <p:sldId id="427" r:id="rId6"/>
    <p:sldId id="394" r:id="rId7"/>
    <p:sldId id="428" r:id="rId8"/>
    <p:sldId id="429" r:id="rId9"/>
    <p:sldId id="430" r:id="rId10"/>
    <p:sldId id="431" r:id="rId11"/>
    <p:sldId id="434" r:id="rId12"/>
    <p:sldId id="432" r:id="rId13"/>
    <p:sldId id="433" r:id="rId14"/>
    <p:sldId id="435" r:id="rId15"/>
    <p:sldId id="436" r:id="rId16"/>
    <p:sldId id="437" r:id="rId17"/>
    <p:sldId id="438" r:id="rId18"/>
    <p:sldId id="439" r:id="rId19"/>
    <p:sldId id="440" r:id="rId20"/>
    <p:sldId id="441" r:id="rId21"/>
    <p:sldId id="442" r:id="rId22"/>
    <p:sldId id="443" r:id="rId23"/>
    <p:sldId id="444" r:id="rId24"/>
    <p:sldId id="445" r:id="rId25"/>
    <p:sldId id="446" r:id="rId26"/>
    <p:sldId id="447" r:id="rId27"/>
    <p:sldId id="448" r:id="rId28"/>
    <p:sldId id="449" r:id="rId29"/>
    <p:sldId id="335" r:id="rId30"/>
  </p:sldIdLst>
  <p:sldSz cx="12192000" cy="6858000"/>
  <p:notesSz cx="9926638" cy="679767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5"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sper" initials="C" lastIdx="1" clrIdx="0">
    <p:extLst>
      <p:ext uri="{19B8F6BF-5375-455C-9EA6-DF929625EA0E}">
        <p15:presenceInfo xmlns:p15="http://schemas.microsoft.com/office/powerpoint/2012/main" userId="Casp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E9E7"/>
    <a:srgbClr val="FFD1D1"/>
    <a:srgbClr val="000066"/>
    <a:srgbClr val="FF8B8B"/>
    <a:srgbClr val="FFA7A7"/>
    <a:srgbClr val="F2D6E4"/>
    <a:srgbClr val="E4AEC9"/>
    <a:srgbClr val="FFBC8F"/>
    <a:srgbClr val="FFDCC5"/>
    <a:srgbClr val="D8D2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725" autoAdjust="0"/>
    <p:restoredTop sz="94595" autoAdjust="0"/>
  </p:normalViewPr>
  <p:slideViewPr>
    <p:cSldViewPr snapToGrid="0">
      <p:cViewPr varScale="1">
        <p:scale>
          <a:sx n="113" d="100"/>
          <a:sy n="113" d="100"/>
        </p:scale>
        <p:origin x="792" y="96"/>
      </p:cViewPr>
      <p:guideLst>
        <p:guide orient="horz" pos="2115"/>
        <p:guide pos="384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5622799" y="0"/>
            <a:ext cx="4301543" cy="341064"/>
          </a:xfrm>
          <a:prstGeom prst="rect">
            <a:avLst/>
          </a:prstGeom>
        </p:spPr>
        <p:txBody>
          <a:bodyPr vert="horz" lIns="91440" tIns="45720" rIns="91440" bIns="45720" rtlCol="0"/>
          <a:lstStyle>
            <a:lvl1pPr algn="r">
              <a:defRPr sz="1200"/>
            </a:lvl1pPr>
          </a:lstStyle>
          <a:p>
            <a:fld id="{048524A6-CE3F-4A90-AF45-FC2B647196E7}" type="datetimeFigureOut">
              <a:rPr lang="tr-TR" smtClean="0"/>
              <a:t>11.02.2020</a:t>
            </a:fld>
            <a:endParaRPr lang="tr-TR"/>
          </a:p>
        </p:txBody>
      </p:sp>
      <p:sp>
        <p:nvSpPr>
          <p:cNvPr id="4" name="Altbilgi Yer Tutucusu 3"/>
          <p:cNvSpPr>
            <a:spLocks noGrp="1"/>
          </p:cNvSpPr>
          <p:nvPr>
            <p:ph type="ftr" sz="quarter" idx="2"/>
          </p:nvPr>
        </p:nvSpPr>
        <p:spPr>
          <a:xfrm>
            <a:off x="1" y="6456612"/>
            <a:ext cx="4301543" cy="341064"/>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5622799" y="6456612"/>
            <a:ext cx="4301543" cy="341064"/>
          </a:xfrm>
          <a:prstGeom prst="rect">
            <a:avLst/>
          </a:prstGeom>
        </p:spPr>
        <p:txBody>
          <a:bodyPr vert="horz" lIns="91440" tIns="45720" rIns="91440" bIns="45720" rtlCol="0" anchor="b"/>
          <a:lstStyle>
            <a:lvl1pPr algn="r">
              <a:defRPr sz="1200"/>
            </a:lvl1pPr>
          </a:lstStyle>
          <a:p>
            <a:fld id="{BC212B49-2AA9-4769-BFF0-38AE2E5D13D4}" type="slidenum">
              <a:rPr lang="tr-TR" smtClean="0"/>
              <a:t>‹#›</a:t>
            </a:fld>
            <a:endParaRPr lang="tr-TR"/>
          </a:p>
        </p:txBody>
      </p:sp>
    </p:spTree>
    <p:extLst>
      <p:ext uri="{BB962C8B-B14F-4D97-AF65-F5344CB8AC3E}">
        <p14:creationId xmlns:p14="http://schemas.microsoft.com/office/powerpoint/2010/main" val="3188686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3BB384BF-8403-4CF2-BA85-C831FD6A52F0}" type="datetimeFigureOut">
              <a:rPr lang="tr-TR" smtClean="0"/>
              <a:t>11.02.2020</a:t>
            </a:fld>
            <a:endParaRPr lang="tr-TR"/>
          </a:p>
        </p:txBody>
      </p:sp>
      <p:sp>
        <p:nvSpPr>
          <p:cNvPr id="4" name="Slayt Görüntüsü Yer Tutucusu 3"/>
          <p:cNvSpPr>
            <a:spLocks noGrp="1" noRot="1" noChangeAspect="1"/>
          </p:cNvSpPr>
          <p:nvPr>
            <p:ph type="sldImg" idx="2"/>
          </p:nvPr>
        </p:nvSpPr>
        <p:spPr>
          <a:xfrm>
            <a:off x="2925763" y="850900"/>
            <a:ext cx="4075112" cy="229235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3070D695-6253-43A2-ABD5-115974ABEBE7}" type="slidenum">
              <a:rPr lang="tr-TR" smtClean="0"/>
              <a:t>‹#›</a:t>
            </a:fld>
            <a:endParaRPr lang="tr-TR"/>
          </a:p>
        </p:txBody>
      </p:sp>
    </p:spTree>
    <p:extLst>
      <p:ext uri="{BB962C8B-B14F-4D97-AF65-F5344CB8AC3E}">
        <p14:creationId xmlns:p14="http://schemas.microsoft.com/office/powerpoint/2010/main" val="3140217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6B777E53-4368-40D5-B568-F2DADAB6B3D9}" type="slidenum">
              <a:rPr lang="tr-TR" smtClean="0"/>
              <a:t>2</a:t>
            </a:fld>
            <a:endParaRPr lang="tr-TR" dirty="0"/>
          </a:p>
        </p:txBody>
      </p:sp>
    </p:spTree>
    <p:extLst>
      <p:ext uri="{BB962C8B-B14F-4D97-AF65-F5344CB8AC3E}">
        <p14:creationId xmlns:p14="http://schemas.microsoft.com/office/powerpoint/2010/main" val="28344628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11</a:t>
            </a:fld>
            <a:endParaRPr lang="tr-TR"/>
          </a:p>
        </p:txBody>
      </p:sp>
    </p:spTree>
    <p:extLst>
      <p:ext uri="{BB962C8B-B14F-4D97-AF65-F5344CB8AC3E}">
        <p14:creationId xmlns:p14="http://schemas.microsoft.com/office/powerpoint/2010/main" val="1393375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12</a:t>
            </a:fld>
            <a:endParaRPr lang="tr-TR"/>
          </a:p>
        </p:txBody>
      </p:sp>
    </p:spTree>
    <p:extLst>
      <p:ext uri="{BB962C8B-B14F-4D97-AF65-F5344CB8AC3E}">
        <p14:creationId xmlns:p14="http://schemas.microsoft.com/office/powerpoint/2010/main" val="13520955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13</a:t>
            </a:fld>
            <a:endParaRPr lang="tr-TR"/>
          </a:p>
        </p:txBody>
      </p:sp>
    </p:spTree>
    <p:extLst>
      <p:ext uri="{BB962C8B-B14F-4D97-AF65-F5344CB8AC3E}">
        <p14:creationId xmlns:p14="http://schemas.microsoft.com/office/powerpoint/2010/main" val="8616865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14</a:t>
            </a:fld>
            <a:endParaRPr lang="tr-TR"/>
          </a:p>
        </p:txBody>
      </p:sp>
    </p:spTree>
    <p:extLst>
      <p:ext uri="{BB962C8B-B14F-4D97-AF65-F5344CB8AC3E}">
        <p14:creationId xmlns:p14="http://schemas.microsoft.com/office/powerpoint/2010/main" val="29260622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15</a:t>
            </a:fld>
            <a:endParaRPr lang="tr-TR"/>
          </a:p>
        </p:txBody>
      </p:sp>
    </p:spTree>
    <p:extLst>
      <p:ext uri="{BB962C8B-B14F-4D97-AF65-F5344CB8AC3E}">
        <p14:creationId xmlns:p14="http://schemas.microsoft.com/office/powerpoint/2010/main" val="42117422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16</a:t>
            </a:fld>
            <a:endParaRPr lang="tr-TR"/>
          </a:p>
        </p:txBody>
      </p:sp>
    </p:spTree>
    <p:extLst>
      <p:ext uri="{BB962C8B-B14F-4D97-AF65-F5344CB8AC3E}">
        <p14:creationId xmlns:p14="http://schemas.microsoft.com/office/powerpoint/2010/main" val="35974825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17</a:t>
            </a:fld>
            <a:endParaRPr lang="tr-TR"/>
          </a:p>
        </p:txBody>
      </p:sp>
    </p:spTree>
    <p:extLst>
      <p:ext uri="{BB962C8B-B14F-4D97-AF65-F5344CB8AC3E}">
        <p14:creationId xmlns:p14="http://schemas.microsoft.com/office/powerpoint/2010/main" val="7490508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18</a:t>
            </a:fld>
            <a:endParaRPr lang="tr-TR"/>
          </a:p>
        </p:txBody>
      </p:sp>
    </p:spTree>
    <p:extLst>
      <p:ext uri="{BB962C8B-B14F-4D97-AF65-F5344CB8AC3E}">
        <p14:creationId xmlns:p14="http://schemas.microsoft.com/office/powerpoint/2010/main" val="24552710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19</a:t>
            </a:fld>
            <a:endParaRPr lang="tr-TR"/>
          </a:p>
        </p:txBody>
      </p:sp>
    </p:spTree>
    <p:extLst>
      <p:ext uri="{BB962C8B-B14F-4D97-AF65-F5344CB8AC3E}">
        <p14:creationId xmlns:p14="http://schemas.microsoft.com/office/powerpoint/2010/main" val="37946978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20</a:t>
            </a:fld>
            <a:endParaRPr lang="tr-TR"/>
          </a:p>
        </p:txBody>
      </p:sp>
    </p:spTree>
    <p:extLst>
      <p:ext uri="{BB962C8B-B14F-4D97-AF65-F5344CB8AC3E}">
        <p14:creationId xmlns:p14="http://schemas.microsoft.com/office/powerpoint/2010/main" val="3024104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6B777E53-4368-40D5-B568-F2DADAB6B3D9}" type="slidenum">
              <a:rPr lang="tr-TR" smtClean="0"/>
              <a:t>3</a:t>
            </a:fld>
            <a:endParaRPr lang="tr-TR" dirty="0"/>
          </a:p>
        </p:txBody>
      </p:sp>
    </p:spTree>
    <p:extLst>
      <p:ext uri="{BB962C8B-B14F-4D97-AF65-F5344CB8AC3E}">
        <p14:creationId xmlns:p14="http://schemas.microsoft.com/office/powerpoint/2010/main" val="10002911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21</a:t>
            </a:fld>
            <a:endParaRPr lang="tr-TR"/>
          </a:p>
        </p:txBody>
      </p:sp>
    </p:spTree>
    <p:extLst>
      <p:ext uri="{BB962C8B-B14F-4D97-AF65-F5344CB8AC3E}">
        <p14:creationId xmlns:p14="http://schemas.microsoft.com/office/powerpoint/2010/main" val="7369330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22</a:t>
            </a:fld>
            <a:endParaRPr lang="tr-TR"/>
          </a:p>
        </p:txBody>
      </p:sp>
    </p:spTree>
    <p:extLst>
      <p:ext uri="{BB962C8B-B14F-4D97-AF65-F5344CB8AC3E}">
        <p14:creationId xmlns:p14="http://schemas.microsoft.com/office/powerpoint/2010/main" val="31180084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23</a:t>
            </a:fld>
            <a:endParaRPr lang="tr-TR"/>
          </a:p>
        </p:txBody>
      </p:sp>
    </p:spTree>
    <p:extLst>
      <p:ext uri="{BB962C8B-B14F-4D97-AF65-F5344CB8AC3E}">
        <p14:creationId xmlns:p14="http://schemas.microsoft.com/office/powerpoint/2010/main" val="5317604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24</a:t>
            </a:fld>
            <a:endParaRPr lang="tr-TR"/>
          </a:p>
        </p:txBody>
      </p:sp>
    </p:spTree>
    <p:extLst>
      <p:ext uri="{BB962C8B-B14F-4D97-AF65-F5344CB8AC3E}">
        <p14:creationId xmlns:p14="http://schemas.microsoft.com/office/powerpoint/2010/main" val="574856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25</a:t>
            </a:fld>
            <a:endParaRPr lang="tr-TR"/>
          </a:p>
        </p:txBody>
      </p:sp>
    </p:spTree>
    <p:extLst>
      <p:ext uri="{BB962C8B-B14F-4D97-AF65-F5344CB8AC3E}">
        <p14:creationId xmlns:p14="http://schemas.microsoft.com/office/powerpoint/2010/main" val="10130954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26</a:t>
            </a:fld>
            <a:endParaRPr lang="tr-TR"/>
          </a:p>
        </p:txBody>
      </p:sp>
    </p:spTree>
    <p:extLst>
      <p:ext uri="{BB962C8B-B14F-4D97-AF65-F5344CB8AC3E}">
        <p14:creationId xmlns:p14="http://schemas.microsoft.com/office/powerpoint/2010/main" val="22467673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27</a:t>
            </a:fld>
            <a:endParaRPr lang="tr-TR"/>
          </a:p>
        </p:txBody>
      </p:sp>
    </p:spTree>
    <p:extLst>
      <p:ext uri="{BB962C8B-B14F-4D97-AF65-F5344CB8AC3E}">
        <p14:creationId xmlns:p14="http://schemas.microsoft.com/office/powerpoint/2010/main" val="21093184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28</a:t>
            </a:fld>
            <a:endParaRPr lang="tr-TR"/>
          </a:p>
        </p:txBody>
      </p:sp>
    </p:spTree>
    <p:extLst>
      <p:ext uri="{BB962C8B-B14F-4D97-AF65-F5344CB8AC3E}">
        <p14:creationId xmlns:p14="http://schemas.microsoft.com/office/powerpoint/2010/main" val="1598801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4</a:t>
            </a:fld>
            <a:endParaRPr lang="tr-TR"/>
          </a:p>
        </p:txBody>
      </p:sp>
    </p:spTree>
    <p:extLst>
      <p:ext uri="{BB962C8B-B14F-4D97-AF65-F5344CB8AC3E}">
        <p14:creationId xmlns:p14="http://schemas.microsoft.com/office/powerpoint/2010/main" val="472201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5</a:t>
            </a:fld>
            <a:endParaRPr lang="tr-TR"/>
          </a:p>
        </p:txBody>
      </p:sp>
    </p:spTree>
    <p:extLst>
      <p:ext uri="{BB962C8B-B14F-4D97-AF65-F5344CB8AC3E}">
        <p14:creationId xmlns:p14="http://schemas.microsoft.com/office/powerpoint/2010/main" val="1631774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6</a:t>
            </a:fld>
            <a:endParaRPr lang="tr-TR"/>
          </a:p>
        </p:txBody>
      </p:sp>
    </p:spTree>
    <p:extLst>
      <p:ext uri="{BB962C8B-B14F-4D97-AF65-F5344CB8AC3E}">
        <p14:creationId xmlns:p14="http://schemas.microsoft.com/office/powerpoint/2010/main" val="18880821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7</a:t>
            </a:fld>
            <a:endParaRPr lang="tr-TR"/>
          </a:p>
        </p:txBody>
      </p:sp>
    </p:spTree>
    <p:extLst>
      <p:ext uri="{BB962C8B-B14F-4D97-AF65-F5344CB8AC3E}">
        <p14:creationId xmlns:p14="http://schemas.microsoft.com/office/powerpoint/2010/main" val="2655425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8</a:t>
            </a:fld>
            <a:endParaRPr lang="tr-TR"/>
          </a:p>
        </p:txBody>
      </p:sp>
    </p:spTree>
    <p:extLst>
      <p:ext uri="{BB962C8B-B14F-4D97-AF65-F5344CB8AC3E}">
        <p14:creationId xmlns:p14="http://schemas.microsoft.com/office/powerpoint/2010/main" val="36841713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9</a:t>
            </a:fld>
            <a:endParaRPr lang="tr-TR"/>
          </a:p>
        </p:txBody>
      </p:sp>
    </p:spTree>
    <p:extLst>
      <p:ext uri="{BB962C8B-B14F-4D97-AF65-F5344CB8AC3E}">
        <p14:creationId xmlns:p14="http://schemas.microsoft.com/office/powerpoint/2010/main" val="17620455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10</a:t>
            </a:fld>
            <a:endParaRPr lang="tr-TR"/>
          </a:p>
        </p:txBody>
      </p:sp>
    </p:spTree>
    <p:extLst>
      <p:ext uri="{BB962C8B-B14F-4D97-AF65-F5344CB8AC3E}">
        <p14:creationId xmlns:p14="http://schemas.microsoft.com/office/powerpoint/2010/main" val="13078903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plash_SBLogo">
    <p:spTree>
      <p:nvGrpSpPr>
        <p:cNvPr id="1" name=""/>
        <p:cNvGrpSpPr/>
        <p:nvPr/>
      </p:nvGrpSpPr>
      <p:grpSpPr>
        <a:xfrm>
          <a:off x="0" y="0"/>
          <a:ext cx="0" cy="0"/>
          <a:chOff x="0" y="0"/>
          <a:chExt cx="0" cy="0"/>
        </a:xfrm>
      </p:grpSpPr>
      <p:pic>
        <p:nvPicPr>
          <p:cNvPr id="7" name="Resim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41800" y="1574800"/>
            <a:ext cx="3708400" cy="3708400"/>
          </a:xfrm>
          <a:prstGeom prst="rect">
            <a:avLst/>
          </a:prstGeom>
        </p:spPr>
      </p:pic>
    </p:spTree>
    <p:extLst>
      <p:ext uri="{BB962C8B-B14F-4D97-AF65-F5344CB8AC3E}">
        <p14:creationId xmlns:p14="http://schemas.microsoft.com/office/powerpoint/2010/main" val="15183777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3000">
        <p15:prstTrans prst="drape"/>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2000" fill="hold"/>
                                        <p:tgtEl>
                                          <p:spTgt spid="7"/>
                                        </p:tgtEl>
                                        <p:attrNameLst>
                                          <p:attrName>ppt_w</p:attrName>
                                        </p:attrNameLst>
                                      </p:cBhvr>
                                      <p:tavLst>
                                        <p:tav tm="0">
                                          <p:val>
                                            <p:fltVal val="0"/>
                                          </p:val>
                                        </p:tav>
                                        <p:tav tm="100000">
                                          <p:val>
                                            <p:strVal val="#ppt_w"/>
                                          </p:val>
                                        </p:tav>
                                      </p:tavLst>
                                    </p:anim>
                                    <p:anim calcmode="lin" valueType="num">
                                      <p:cBhvr>
                                        <p:cTn id="8" dur="2000" fill="hold"/>
                                        <p:tgtEl>
                                          <p:spTgt spid="7"/>
                                        </p:tgtEl>
                                        <p:attrNameLst>
                                          <p:attrName>ppt_h</p:attrName>
                                        </p:attrNameLst>
                                      </p:cBhvr>
                                      <p:tavLst>
                                        <p:tav tm="0">
                                          <p:val>
                                            <p:fltVal val="0"/>
                                          </p:val>
                                        </p:tav>
                                        <p:tav tm="100000">
                                          <p:val>
                                            <p:strVal val="#ppt_h"/>
                                          </p:val>
                                        </p:tav>
                                      </p:tavLst>
                                    </p:anim>
                                    <p:anim calcmode="lin" valueType="num">
                                      <p:cBhvr>
                                        <p:cTn id="9" dur="2000" fill="hold"/>
                                        <p:tgtEl>
                                          <p:spTgt spid="7"/>
                                        </p:tgtEl>
                                        <p:attrNameLst>
                                          <p:attrName>style.rotation</p:attrName>
                                        </p:attrNameLst>
                                      </p:cBhvr>
                                      <p:tavLst>
                                        <p:tav tm="0">
                                          <p:val>
                                            <p:fltVal val="90"/>
                                          </p:val>
                                        </p:tav>
                                        <p:tav tm="100000">
                                          <p:val>
                                            <p:fltVal val="0"/>
                                          </p:val>
                                        </p:tav>
                                      </p:tavLst>
                                    </p:anim>
                                    <p:animEffect transition="in" filter="fade">
                                      <p:cBhvr>
                                        <p:cTn id="1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pic>
        <p:nvPicPr>
          <p:cNvPr id="13" name="Resim 12">
            <a:extLst>
              <a:ext uri="{FF2B5EF4-FFF2-40B4-BE49-F238E27FC236}">
                <a16:creationId xmlns="" xmlns:a16="http://schemas.microsoft.com/office/drawing/2014/main" id="{60A8A587-E2FE-CC4C-A2E1-789A183BF66B}"/>
              </a:ext>
            </a:extLst>
          </p:cNvPr>
          <p:cNvPicPr>
            <a:picLocks noChangeAspect="1"/>
          </p:cNvPicPr>
          <p:nvPr userDrawn="1"/>
        </p:nvPicPr>
        <p:blipFill>
          <a:blip r:embed="rId2"/>
          <a:stretch>
            <a:fillRect/>
          </a:stretch>
        </p:blipFill>
        <p:spPr>
          <a:xfrm>
            <a:off x="0" y="0"/>
            <a:ext cx="12192000" cy="6858000"/>
          </a:xfrm>
          <a:prstGeom prst="rect">
            <a:avLst/>
          </a:prstGeom>
        </p:spPr>
      </p:pic>
      <p:pic>
        <p:nvPicPr>
          <p:cNvPr id="16" name="Resim 15"/>
          <p:cNvPicPr>
            <a:picLocks noChangeAspect="1"/>
          </p:cNvPicPr>
          <p:nvPr userDrawn="1"/>
        </p:nvPicPr>
        <p:blipFill rotWithShape="1">
          <a:blip r:embed="rId3">
            <a:duotone>
              <a:prstClr val="black"/>
              <a:srgbClr val="FF0000">
                <a:tint val="45000"/>
                <a:satMod val="400000"/>
              </a:srgbClr>
            </a:duotone>
            <a:extLst>
              <a:ext uri="{28A0092B-C50C-407E-A947-70E740481C1C}">
                <a14:useLocalDpi xmlns:a14="http://schemas.microsoft.com/office/drawing/2010/main" val="0"/>
              </a:ext>
            </a:extLst>
          </a:blip>
          <a:srcRect r="53380" b="39873"/>
          <a:stretch/>
        </p:blipFill>
        <p:spPr>
          <a:xfrm>
            <a:off x="6369270" y="-648400"/>
            <a:ext cx="5822730" cy="7522166"/>
          </a:xfrm>
          <a:prstGeom prst="rect">
            <a:avLst/>
          </a:prstGeom>
        </p:spPr>
      </p:pic>
      <p:sp>
        <p:nvSpPr>
          <p:cNvPr id="14" name="Metin kutusu 13"/>
          <p:cNvSpPr txBox="1"/>
          <p:nvPr userDrawn="1"/>
        </p:nvSpPr>
        <p:spPr>
          <a:xfrm>
            <a:off x="6234000" y="1587065"/>
            <a:ext cx="4690792" cy="646331"/>
          </a:xfrm>
          <a:prstGeom prst="rect">
            <a:avLst/>
          </a:prstGeom>
          <a:noFill/>
        </p:spPr>
        <p:txBody>
          <a:bodyPr wrap="square" rtlCol="0">
            <a:spAutoFit/>
          </a:bodyPr>
          <a:lstStyle/>
          <a:p>
            <a:pPr algn="ctr"/>
            <a:r>
              <a:rPr lang="tr-TR" dirty="0">
                <a:solidFill>
                  <a:schemeClr val="bg1"/>
                </a:solidFill>
              </a:rPr>
              <a:t>T.C.SAĞLIK BAKANLIĞI</a:t>
            </a:r>
          </a:p>
          <a:p>
            <a:pPr algn="ctr"/>
            <a:r>
              <a:rPr lang="tr-TR" dirty="0">
                <a:solidFill>
                  <a:schemeClr val="bg1"/>
                </a:solidFill>
              </a:rPr>
              <a:t>STRATEJİ GELİŞTİRME BAŞKANLIĞI</a:t>
            </a:r>
          </a:p>
        </p:txBody>
      </p:sp>
      <p:pic>
        <p:nvPicPr>
          <p:cNvPr id="15" name="Resim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03536" y="116874"/>
            <a:ext cx="1551722" cy="1554276"/>
          </a:xfrm>
          <a:prstGeom prst="rect">
            <a:avLst/>
          </a:prstGeom>
        </p:spPr>
      </p:pic>
      <p:sp>
        <p:nvSpPr>
          <p:cNvPr id="17" name="Unvan 1"/>
          <p:cNvSpPr>
            <a:spLocks noGrp="1"/>
          </p:cNvSpPr>
          <p:nvPr>
            <p:ph type="ctrTitle"/>
          </p:nvPr>
        </p:nvSpPr>
        <p:spPr>
          <a:xfrm>
            <a:off x="4724400" y="2985439"/>
            <a:ext cx="7172960" cy="683393"/>
          </a:xfrm>
          <a:effectLst>
            <a:reflection blurRad="114300" stA="52000" endA="300" endPos="35000" dir="5400000" sy="-100000" algn="bl" rotWithShape="0"/>
          </a:effectLst>
        </p:spPr>
        <p:txBody>
          <a:bodyPr wrap="none" bIns="0" anchor="t">
            <a:noAutofit/>
          </a:bodyPr>
          <a:lstStyle>
            <a:lvl1pPr algn="ctr">
              <a:defRPr sz="4800">
                <a:solidFill>
                  <a:schemeClr val="bg1"/>
                </a:solidFill>
              </a:defRPr>
            </a:lvl1pPr>
          </a:lstStyle>
          <a:p>
            <a:r>
              <a:rPr lang="tr-TR" dirty="0"/>
              <a:t>Asıl başlık stili için tıklatın</a:t>
            </a:r>
          </a:p>
        </p:txBody>
      </p:sp>
      <p:sp>
        <p:nvSpPr>
          <p:cNvPr id="18" name="Alt Başlık 2"/>
          <p:cNvSpPr>
            <a:spLocks noGrp="1"/>
          </p:cNvSpPr>
          <p:nvPr>
            <p:ph type="subTitle" idx="1"/>
          </p:nvPr>
        </p:nvSpPr>
        <p:spPr>
          <a:xfrm>
            <a:off x="4724400" y="3776899"/>
            <a:ext cx="7172960" cy="305818"/>
          </a:xfrm>
          <a:effectLst>
            <a:reflection blurRad="6350" stA="52000" endA="300" endPos="63000" dir="5400000" sy="-100000" algn="bl" rotWithShape="0"/>
          </a:effectLst>
        </p:spPr>
        <p:txBody>
          <a:bodyPr bIns="0"/>
          <a:lstStyle>
            <a:lvl1pPr marL="0" indent="0" algn="ctr">
              <a:buNone/>
              <a:defRPr sz="1800">
                <a:solidFill>
                  <a:schemeClr val="bg1"/>
                </a:solidFill>
                <a:effectLst>
                  <a:reflection blurRad="254000" stA="21000" endPos="65000" dist="50800" dir="5400000" sy="-100000" algn="bl" rotWithShape="0"/>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dirty="0"/>
              <a:t>Asıl alt başlık stilini düzenlemek için tıklayın</a:t>
            </a:r>
          </a:p>
        </p:txBody>
      </p:sp>
    </p:spTree>
    <p:extLst>
      <p:ext uri="{BB962C8B-B14F-4D97-AF65-F5344CB8AC3E}">
        <p14:creationId xmlns:p14="http://schemas.microsoft.com/office/powerpoint/2010/main" val="738325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Özel Düze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Dikdörtgen 11"/>
          <p:cNvSpPr/>
          <p:nvPr userDrawn="1"/>
        </p:nvSpPr>
        <p:spPr>
          <a:xfrm>
            <a:off x="0" y="1855167"/>
            <a:ext cx="12188825" cy="3067897"/>
          </a:xfrm>
          <a:prstGeom prst="rect">
            <a:avLst/>
          </a:prstGeom>
          <a:gradFill flip="none" rotWithShape="1">
            <a:gsLst>
              <a:gs pos="0">
                <a:schemeClr val="accent2">
                  <a:lumMod val="0"/>
                  <a:lumOff val="100000"/>
                </a:schemeClr>
              </a:gs>
              <a:gs pos="77000">
                <a:schemeClr val="accent2">
                  <a:lumMod val="0"/>
                  <a:lumOff val="100000"/>
                </a:schemeClr>
              </a:gs>
              <a:gs pos="100000">
                <a:schemeClr val="bg1">
                  <a:lumMod val="85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6" name="Resim 15"/>
          <p:cNvPicPr>
            <a:picLocks noChangeAspect="1"/>
          </p:cNvPicPr>
          <p:nvPr userDrawn="1"/>
        </p:nvPicPr>
        <p:blipFill rotWithShape="1">
          <a:blip r:embed="rId3">
            <a:duotone>
              <a:prstClr val="black"/>
              <a:srgbClr val="FF0000">
                <a:tint val="45000"/>
                <a:satMod val="400000"/>
              </a:srgbClr>
            </a:duotone>
            <a:extLst>
              <a:ext uri="{28A0092B-C50C-407E-A947-70E740481C1C}">
                <a14:useLocalDpi xmlns:a14="http://schemas.microsoft.com/office/drawing/2010/main" val="0"/>
              </a:ext>
            </a:extLst>
          </a:blip>
          <a:srcRect r="53380" b="39873"/>
          <a:stretch/>
        </p:blipFill>
        <p:spPr>
          <a:xfrm>
            <a:off x="6369270" y="-648400"/>
            <a:ext cx="5822730" cy="7522166"/>
          </a:xfrm>
          <a:prstGeom prst="rect">
            <a:avLst/>
          </a:prstGeom>
        </p:spPr>
      </p:pic>
      <p:pic>
        <p:nvPicPr>
          <p:cNvPr id="15" name="Resim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178149" y="24492"/>
            <a:ext cx="1002512" cy="1004162"/>
          </a:xfrm>
          <a:prstGeom prst="rect">
            <a:avLst/>
          </a:prstGeom>
        </p:spPr>
      </p:pic>
      <p:sp>
        <p:nvSpPr>
          <p:cNvPr id="17" name="Unvan 1"/>
          <p:cNvSpPr>
            <a:spLocks noGrp="1"/>
          </p:cNvSpPr>
          <p:nvPr>
            <p:ph type="ctrTitle"/>
          </p:nvPr>
        </p:nvSpPr>
        <p:spPr>
          <a:xfrm>
            <a:off x="1524000" y="2916459"/>
            <a:ext cx="9144000" cy="683393"/>
          </a:xfrm>
          <a:effectLst>
            <a:reflection blurRad="114300" stA="52000" endA="300" endPos="35000" dir="5400000" sy="-100000" algn="bl" rotWithShape="0"/>
          </a:effectLst>
        </p:spPr>
        <p:txBody>
          <a:bodyPr wrap="none" bIns="0" anchor="t">
            <a:noAutofit/>
          </a:bodyPr>
          <a:lstStyle>
            <a:lvl1pPr algn="ctr">
              <a:defRPr sz="4800">
                <a:solidFill>
                  <a:schemeClr val="tx1"/>
                </a:solidFill>
              </a:defRPr>
            </a:lvl1pPr>
          </a:lstStyle>
          <a:p>
            <a:r>
              <a:rPr lang="tr-TR"/>
              <a:t>Asıl başlık stili için tıklatın</a:t>
            </a:r>
            <a:endParaRPr lang="tr-TR" dirty="0"/>
          </a:p>
        </p:txBody>
      </p:sp>
      <p:sp>
        <p:nvSpPr>
          <p:cNvPr id="18" name="Alt Başlık 2"/>
          <p:cNvSpPr>
            <a:spLocks noGrp="1"/>
          </p:cNvSpPr>
          <p:nvPr>
            <p:ph type="subTitle" idx="1"/>
          </p:nvPr>
        </p:nvSpPr>
        <p:spPr>
          <a:xfrm>
            <a:off x="1524000" y="3707919"/>
            <a:ext cx="9144000" cy="305818"/>
          </a:xfrm>
          <a:effectLst>
            <a:reflection blurRad="6350" stA="52000" endA="300" endPos="63000" dir="5400000" sy="-100000" algn="bl" rotWithShape="0"/>
          </a:effectLst>
        </p:spPr>
        <p:txBody>
          <a:bodyPr bIns="0"/>
          <a:lstStyle>
            <a:lvl1pPr marL="0" indent="0" algn="ctr">
              <a:buNone/>
              <a:defRPr sz="2400">
                <a:solidFill>
                  <a:schemeClr val="tx1"/>
                </a:solidFill>
                <a:effectLst>
                  <a:reflection blurRad="254000" stA="21000" endPos="65000" dist="50800" dir="5400000" sy="-100000" algn="bl" rotWithShape="0"/>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tr-TR" dirty="0"/>
          </a:p>
        </p:txBody>
      </p:sp>
    </p:spTree>
    <p:extLst>
      <p:ext uri="{BB962C8B-B14F-4D97-AF65-F5344CB8AC3E}">
        <p14:creationId xmlns:p14="http://schemas.microsoft.com/office/powerpoint/2010/main" val="3081345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Özel Düzen">
    <p:bg>
      <p:bgPr>
        <a:blipFill dpi="0" rotWithShape="1">
          <a:blip r:embed="rId2">
            <a:extLst>
              <a:ext uri="{BEBA8EAE-BF5A-486C-A8C5-ECC9F3942E4B}">
                <a14:imgProps xmlns:a14="http://schemas.microsoft.com/office/drawing/2010/main">
                  <a14:imgLayer r:embed="rId3">
                    <a14:imgEffect>
                      <a14:brightnessContrast bright="15000" contrast="17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6" name="Metin kutusu 5"/>
          <p:cNvSpPr txBox="1">
            <a:spLocks noChangeArrowheads="1"/>
          </p:cNvSpPr>
          <p:nvPr userDrawn="1"/>
        </p:nvSpPr>
        <p:spPr bwMode="auto">
          <a:xfrm>
            <a:off x="0" y="994105"/>
            <a:ext cx="1925638" cy="114300"/>
          </a:xfrm>
          <a:prstGeom prst="rect">
            <a:avLst/>
          </a:prstGeom>
          <a:solidFill>
            <a:srgbClr val="DC0C15"/>
          </a:solidFill>
          <a:ln>
            <a:noFill/>
          </a:ln>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endParaRPr lang="tr-TR">
              <a:solidFill>
                <a:schemeClr val="bg1"/>
              </a:solidFill>
            </a:endParaRPr>
          </a:p>
        </p:txBody>
      </p:sp>
      <p:sp>
        <p:nvSpPr>
          <p:cNvPr id="7" name="Metin kutusu 6"/>
          <p:cNvSpPr txBox="1">
            <a:spLocks noChangeArrowheads="1"/>
          </p:cNvSpPr>
          <p:nvPr userDrawn="1"/>
        </p:nvSpPr>
        <p:spPr bwMode="auto">
          <a:xfrm>
            <a:off x="2011363" y="994105"/>
            <a:ext cx="10177462" cy="114300"/>
          </a:xfrm>
          <a:prstGeom prst="rect">
            <a:avLst/>
          </a:prstGeom>
          <a:solidFill>
            <a:srgbClr val="00354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endParaRPr lang="tr-TR">
              <a:solidFill>
                <a:schemeClr val="bg1"/>
              </a:solidFill>
            </a:endParaRPr>
          </a:p>
        </p:txBody>
      </p:sp>
      <p:pic>
        <p:nvPicPr>
          <p:cNvPr id="9" name="Resim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29468" y="42041"/>
            <a:ext cx="914400" cy="914400"/>
          </a:xfrm>
          <a:prstGeom prst="rect">
            <a:avLst/>
          </a:prstGeom>
        </p:spPr>
      </p:pic>
      <p:sp>
        <p:nvSpPr>
          <p:cNvPr id="10" name="Slayt Numarası Yer Tutucusu 12"/>
          <p:cNvSpPr>
            <a:spLocks noGrp="1"/>
          </p:cNvSpPr>
          <p:nvPr>
            <p:ph type="sldNum" sz="quarter" idx="10"/>
          </p:nvPr>
        </p:nvSpPr>
        <p:spPr>
          <a:xfrm>
            <a:off x="11204575" y="6394450"/>
            <a:ext cx="825500" cy="365125"/>
          </a:xfrm>
        </p:spPr>
        <p:txBody>
          <a:bodyPr/>
          <a:lstStyle>
            <a:lvl1pPr>
              <a:defRPr sz="1600">
                <a:solidFill>
                  <a:srgbClr val="C00000"/>
                </a:solidFill>
              </a:defRPr>
            </a:lvl1pPr>
          </a:lstStyle>
          <a:p>
            <a:pPr>
              <a:defRPr/>
            </a:pPr>
            <a:fld id="{104204BE-466C-4FCD-980B-D321A1B2D829}" type="slidenum">
              <a:rPr lang="tr-TR"/>
              <a:pPr>
                <a:defRPr/>
              </a:pPr>
              <a:t>‹#›</a:t>
            </a:fld>
            <a:endParaRPr lang="tr-TR" dirty="0"/>
          </a:p>
        </p:txBody>
      </p:sp>
      <p:sp>
        <p:nvSpPr>
          <p:cNvPr id="11" name="İçerik Yer Tutucusu 2"/>
          <p:cNvSpPr>
            <a:spLocks noGrp="1"/>
          </p:cNvSpPr>
          <p:nvPr>
            <p:ph idx="1"/>
          </p:nvPr>
        </p:nvSpPr>
        <p:spPr>
          <a:xfrm>
            <a:off x="165035" y="1334814"/>
            <a:ext cx="11865197" cy="5021536"/>
          </a:xfrm>
        </p:spPr>
        <p:txBody>
          <a:bodyPr>
            <a:normAutofit/>
          </a:bodyPr>
          <a:lstStyle>
            <a:lvl1pPr>
              <a:defRPr sz="3200"/>
            </a:lvl1pPr>
            <a:lvl2pPr>
              <a:defRPr sz="2800"/>
            </a:lvl2pPr>
            <a:lvl3pPr>
              <a:defRPr sz="2400"/>
            </a:lvl3pPr>
            <a:lvl4pPr>
              <a:defRPr sz="2000"/>
            </a:lvl4pPr>
            <a:lvl5pPr>
              <a:defRPr sz="2000"/>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2" name="Unvan 1"/>
          <p:cNvSpPr>
            <a:spLocks noGrp="1"/>
          </p:cNvSpPr>
          <p:nvPr>
            <p:ph type="title"/>
          </p:nvPr>
        </p:nvSpPr>
        <p:spPr>
          <a:xfrm>
            <a:off x="1043867" y="128361"/>
            <a:ext cx="10986207" cy="728889"/>
          </a:xfrm>
        </p:spPr>
        <p:txBody>
          <a:bodyPr>
            <a:normAutofit/>
          </a:bodyPr>
          <a:lstStyle>
            <a:lvl1pPr>
              <a:defRPr sz="3200">
                <a:solidFill>
                  <a:srgbClr val="DC0C15"/>
                </a:solidFill>
              </a:defRPr>
            </a:lvl1pPr>
          </a:lstStyle>
          <a:p>
            <a:r>
              <a:rPr lang="tr-TR"/>
              <a:t>Asıl başlık stili için tıklatın</a:t>
            </a:r>
          </a:p>
        </p:txBody>
      </p:sp>
    </p:spTree>
    <p:extLst>
      <p:ext uri="{BB962C8B-B14F-4D97-AF65-F5344CB8AC3E}">
        <p14:creationId xmlns:p14="http://schemas.microsoft.com/office/powerpoint/2010/main" val="1945288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4F41AAC5-9689-1844-94F8-374E25585964}"/>
              </a:ext>
            </a:extLst>
          </p:cNvPr>
          <p:cNvSpPr>
            <a:spLocks noGrp="1"/>
          </p:cNvSpPr>
          <p:nvPr>
            <p:ph type="title"/>
          </p:nvPr>
        </p:nvSpPr>
        <p:spPr/>
        <p:txBody>
          <a:bodyPr/>
          <a:lstStyle/>
          <a:p>
            <a:r>
              <a:rPr lang="tr-TR"/>
              <a:t>Asıl başlık stilini düzenlemek için tıklayın</a:t>
            </a:r>
          </a:p>
        </p:txBody>
      </p:sp>
      <p:sp>
        <p:nvSpPr>
          <p:cNvPr id="3" name="Slayt Numarası Yer Tutucusu 2">
            <a:extLst>
              <a:ext uri="{FF2B5EF4-FFF2-40B4-BE49-F238E27FC236}">
                <a16:creationId xmlns="" xmlns:a16="http://schemas.microsoft.com/office/drawing/2014/main" id="{040926A1-2049-B94E-AB2D-A5A3F5949F62}"/>
              </a:ext>
            </a:extLst>
          </p:cNvPr>
          <p:cNvSpPr>
            <a:spLocks noGrp="1"/>
          </p:cNvSpPr>
          <p:nvPr>
            <p:ph type="sldNum" sz="quarter" idx="10"/>
          </p:nvPr>
        </p:nvSpPr>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195412311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44000">
              <a:srgbClr val="FAFAFA"/>
            </a:gs>
            <a:gs pos="0">
              <a:srgbClr val="FBFBFB"/>
            </a:gs>
            <a:gs pos="100000">
              <a:srgbClr val="F4F4F4"/>
            </a:gs>
          </a:gsLst>
          <a:lin ang="5400000" scaled="1"/>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EDF3C1-8E23-4A12-B85D-7F7F384C8C5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141825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5" r:id="rId3"/>
    <p:sldLayoutId id="2147483663" r:id="rId4"/>
    <p:sldLayoutId id="2147483666" r:id="rId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3" Type="http://schemas.openxmlformats.org/officeDocument/2006/relationships/image" Target="../media/image22.png"/><Relationship Id="rId18" Type="http://schemas.openxmlformats.org/officeDocument/2006/relationships/image" Target="../media/image27.png"/><Relationship Id="rId26" Type="http://schemas.openxmlformats.org/officeDocument/2006/relationships/image" Target="../media/image35.png"/><Relationship Id="rId39" Type="http://schemas.openxmlformats.org/officeDocument/2006/relationships/image" Target="../media/image48.png"/><Relationship Id="rId21" Type="http://schemas.openxmlformats.org/officeDocument/2006/relationships/image" Target="../media/image30.png"/><Relationship Id="rId34" Type="http://schemas.openxmlformats.org/officeDocument/2006/relationships/image" Target="../media/image43.png"/><Relationship Id="rId7" Type="http://schemas.openxmlformats.org/officeDocument/2006/relationships/image" Target="../media/image16.png"/><Relationship Id="rId12" Type="http://schemas.openxmlformats.org/officeDocument/2006/relationships/image" Target="../media/image21.png"/><Relationship Id="rId17" Type="http://schemas.openxmlformats.org/officeDocument/2006/relationships/image" Target="../media/image26.png"/><Relationship Id="rId25" Type="http://schemas.openxmlformats.org/officeDocument/2006/relationships/image" Target="../media/image34.png"/><Relationship Id="rId33" Type="http://schemas.openxmlformats.org/officeDocument/2006/relationships/image" Target="../media/image42.png"/><Relationship Id="rId38" Type="http://schemas.openxmlformats.org/officeDocument/2006/relationships/image" Target="../media/image47.png"/><Relationship Id="rId2" Type="http://schemas.openxmlformats.org/officeDocument/2006/relationships/notesSlide" Target="../notesSlides/notesSlide20.xml"/><Relationship Id="rId16" Type="http://schemas.openxmlformats.org/officeDocument/2006/relationships/image" Target="../media/image25.png"/><Relationship Id="rId20" Type="http://schemas.openxmlformats.org/officeDocument/2006/relationships/image" Target="../media/image29.png"/><Relationship Id="rId29" Type="http://schemas.openxmlformats.org/officeDocument/2006/relationships/image" Target="../media/image38.png"/><Relationship Id="rId1" Type="http://schemas.openxmlformats.org/officeDocument/2006/relationships/slideLayout" Target="../slideLayouts/slideLayout4.xml"/><Relationship Id="rId6" Type="http://schemas.openxmlformats.org/officeDocument/2006/relationships/image" Target="../media/image15.png"/><Relationship Id="rId11" Type="http://schemas.openxmlformats.org/officeDocument/2006/relationships/image" Target="../media/image20.png"/><Relationship Id="rId24" Type="http://schemas.openxmlformats.org/officeDocument/2006/relationships/image" Target="../media/image33.png"/><Relationship Id="rId32" Type="http://schemas.openxmlformats.org/officeDocument/2006/relationships/image" Target="../media/image41.png"/><Relationship Id="rId37" Type="http://schemas.openxmlformats.org/officeDocument/2006/relationships/image" Target="../media/image46.png"/><Relationship Id="rId40" Type="http://schemas.openxmlformats.org/officeDocument/2006/relationships/image" Target="../media/image49.png"/><Relationship Id="rId5" Type="http://schemas.openxmlformats.org/officeDocument/2006/relationships/image" Target="../media/image14.png"/><Relationship Id="rId15" Type="http://schemas.openxmlformats.org/officeDocument/2006/relationships/image" Target="../media/image24.png"/><Relationship Id="rId23" Type="http://schemas.openxmlformats.org/officeDocument/2006/relationships/image" Target="../media/image32.png"/><Relationship Id="rId28" Type="http://schemas.openxmlformats.org/officeDocument/2006/relationships/image" Target="../media/image37.png"/><Relationship Id="rId36" Type="http://schemas.openxmlformats.org/officeDocument/2006/relationships/image" Target="../media/image45.png"/><Relationship Id="rId10" Type="http://schemas.openxmlformats.org/officeDocument/2006/relationships/image" Target="../media/image19.png"/><Relationship Id="rId19" Type="http://schemas.openxmlformats.org/officeDocument/2006/relationships/image" Target="../media/image28.png"/><Relationship Id="rId31" Type="http://schemas.openxmlformats.org/officeDocument/2006/relationships/image" Target="../media/image40.png"/><Relationship Id="rId4" Type="http://schemas.openxmlformats.org/officeDocument/2006/relationships/image" Target="../media/image13.png"/><Relationship Id="rId9" Type="http://schemas.openxmlformats.org/officeDocument/2006/relationships/image" Target="../media/image18.png"/><Relationship Id="rId14" Type="http://schemas.openxmlformats.org/officeDocument/2006/relationships/image" Target="../media/image23.png"/><Relationship Id="rId22" Type="http://schemas.openxmlformats.org/officeDocument/2006/relationships/image" Target="../media/image31.png"/><Relationship Id="rId27" Type="http://schemas.openxmlformats.org/officeDocument/2006/relationships/image" Target="../media/image36.png"/><Relationship Id="rId30" Type="http://schemas.openxmlformats.org/officeDocument/2006/relationships/image" Target="../media/image39.png"/><Relationship Id="rId35" Type="http://schemas.openxmlformats.org/officeDocument/2006/relationships/image" Target="../media/image44.png"/><Relationship Id="rId8" Type="http://schemas.openxmlformats.org/officeDocument/2006/relationships/image" Target="../media/image17.png"/><Relationship Id="rId3" Type="http://schemas.openxmlformats.org/officeDocument/2006/relationships/image" Target="../media/image12.png"/></Relationships>
</file>

<file path=ppt/slides/_rels/slide2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0.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10.jpg"/></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a:extLst>
              <a:ext uri="{FF2B5EF4-FFF2-40B4-BE49-F238E27FC236}">
                <a16:creationId xmlns="" xmlns:a16="http://schemas.microsoft.com/office/drawing/2014/main" id="{60A8A587-E2FE-CC4C-A2E1-789A183BF66B}"/>
              </a:ext>
            </a:extLst>
          </p:cNvPr>
          <p:cNvPicPr>
            <a:picLocks noChangeAspect="1"/>
          </p:cNvPicPr>
          <p:nvPr/>
        </p:nvPicPr>
        <p:blipFill>
          <a:blip r:embed="rId2"/>
          <a:stretch>
            <a:fillRect/>
          </a:stretch>
        </p:blipFill>
        <p:spPr>
          <a:xfrm>
            <a:off x="0" y="8389"/>
            <a:ext cx="12192000" cy="6858000"/>
          </a:xfrm>
          <a:prstGeom prst="rect">
            <a:avLst/>
          </a:prstGeom>
        </p:spPr>
      </p:pic>
      <p:sp>
        <p:nvSpPr>
          <p:cNvPr id="4" name="Alt Başlık 2">
            <a:extLst>
              <a:ext uri="{FF2B5EF4-FFF2-40B4-BE49-F238E27FC236}">
                <a16:creationId xmlns="" xmlns:a16="http://schemas.microsoft.com/office/drawing/2014/main" id="{4B47418F-2317-974E-9869-E21C8FECB8DB}"/>
              </a:ext>
            </a:extLst>
          </p:cNvPr>
          <p:cNvSpPr txBox="1">
            <a:spLocks/>
          </p:cNvSpPr>
          <p:nvPr/>
        </p:nvSpPr>
        <p:spPr>
          <a:xfrm>
            <a:off x="4689362" y="3648596"/>
            <a:ext cx="6963664" cy="2020481"/>
          </a:xfrm>
          <a:prstGeom prst="rect">
            <a:avLst/>
          </a:prstGeom>
          <a:effectLst>
            <a:outerShdw blurRad="50800" dist="38100" dir="2700000" algn="tl" rotWithShape="0">
              <a:prstClr val="black">
                <a:alpha val="64000"/>
              </a:prstClr>
            </a:outerShdw>
          </a:effectLst>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00000"/>
              </a:lnSpc>
              <a:buNone/>
            </a:pPr>
            <a:endParaRPr lang="tr-TR" altLang="tr-TR" b="1" dirty="0">
              <a:solidFill>
                <a:schemeClr val="bg1"/>
              </a:solidFill>
            </a:endParaRPr>
          </a:p>
          <a:p>
            <a:pPr algn="ctr">
              <a:lnSpc>
                <a:spcPct val="100000"/>
              </a:lnSpc>
              <a:buNone/>
            </a:pPr>
            <a:r>
              <a:rPr lang="tr-TR" altLang="tr-TR" b="1" dirty="0">
                <a:solidFill>
                  <a:schemeClr val="bg1"/>
                </a:solidFill>
              </a:rPr>
              <a:t>Süreç Yönetimi</a:t>
            </a:r>
          </a:p>
          <a:p>
            <a:pPr algn="ctr">
              <a:lnSpc>
                <a:spcPct val="100000"/>
              </a:lnSpc>
              <a:buNone/>
            </a:pPr>
            <a:r>
              <a:rPr lang="tr-TR" altLang="tr-TR" sz="2000" b="1" dirty="0">
                <a:solidFill>
                  <a:schemeClr val="bg1"/>
                </a:solidFill>
              </a:rPr>
              <a:t>Ocak 2020</a:t>
            </a:r>
            <a:r>
              <a:rPr lang="tr-TR" altLang="tr-TR" b="1" dirty="0">
                <a:solidFill>
                  <a:schemeClr val="bg1"/>
                </a:solidFill>
              </a:rPr>
              <a:t/>
            </a:r>
            <a:br>
              <a:rPr lang="tr-TR" altLang="tr-TR" b="1" dirty="0">
                <a:solidFill>
                  <a:schemeClr val="bg1"/>
                </a:solidFill>
              </a:rPr>
            </a:br>
            <a:endParaRPr lang="tr-TR" altLang="tr-TR" b="1" dirty="0">
              <a:solidFill>
                <a:schemeClr val="bg1"/>
              </a:solidFill>
            </a:endParaRPr>
          </a:p>
        </p:txBody>
      </p:sp>
      <p:sp>
        <p:nvSpPr>
          <p:cNvPr id="6" name="Metin kutusu 5"/>
          <p:cNvSpPr txBox="1"/>
          <p:nvPr/>
        </p:nvSpPr>
        <p:spPr>
          <a:xfrm>
            <a:off x="5719999" y="1961570"/>
            <a:ext cx="4690792" cy="1754326"/>
          </a:xfrm>
          <a:prstGeom prst="rect">
            <a:avLst/>
          </a:prstGeom>
          <a:noFill/>
        </p:spPr>
        <p:txBody>
          <a:bodyPr wrap="square" rtlCol="0">
            <a:spAutoFit/>
          </a:bodyPr>
          <a:lstStyle/>
          <a:p>
            <a:pPr algn="ctr"/>
            <a:r>
              <a:rPr lang="tr-TR" dirty="0">
                <a:solidFill>
                  <a:schemeClr val="bg1"/>
                </a:solidFill>
              </a:rPr>
              <a:t>T.C.</a:t>
            </a:r>
          </a:p>
          <a:p>
            <a:pPr algn="ctr"/>
            <a:r>
              <a:rPr lang="tr-TR" dirty="0">
                <a:solidFill>
                  <a:schemeClr val="bg1"/>
                </a:solidFill>
              </a:rPr>
              <a:t>SAĞLIK BAKANLIĞI</a:t>
            </a:r>
          </a:p>
          <a:p>
            <a:pPr algn="ctr"/>
            <a:r>
              <a:rPr lang="tr-TR" dirty="0">
                <a:solidFill>
                  <a:schemeClr val="bg1"/>
                </a:solidFill>
              </a:rPr>
              <a:t>SAMSUN İL SAĞLIK MÜDÜRLÜĞÜ</a:t>
            </a:r>
          </a:p>
          <a:p>
            <a:pPr algn="ctr"/>
            <a:endParaRPr lang="tr-TR" dirty="0">
              <a:solidFill>
                <a:schemeClr val="bg1"/>
              </a:solidFill>
            </a:endParaRPr>
          </a:p>
          <a:p>
            <a:pPr algn="ctr"/>
            <a:r>
              <a:rPr lang="tr-TR" dirty="0">
                <a:solidFill>
                  <a:schemeClr val="bg1"/>
                </a:solidFill>
              </a:rPr>
              <a:t>MALİ HİZMETLER BİRİMİ</a:t>
            </a:r>
          </a:p>
          <a:p>
            <a:pPr algn="ctr"/>
            <a:r>
              <a:rPr lang="tr-TR" dirty="0">
                <a:solidFill>
                  <a:schemeClr val="bg1"/>
                </a:solidFill>
              </a:rPr>
              <a:t>İÇ KONTROL VE STRATEJİK PLAN DAİRESİ</a:t>
            </a:r>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89534" y="407294"/>
            <a:ext cx="1551722" cy="1554276"/>
          </a:xfrm>
          <a:prstGeom prst="rect">
            <a:avLst/>
          </a:prstGeom>
        </p:spPr>
      </p:pic>
    </p:spTree>
    <p:extLst>
      <p:ext uri="{BB962C8B-B14F-4D97-AF65-F5344CB8AC3E}">
        <p14:creationId xmlns:p14="http://schemas.microsoft.com/office/powerpoint/2010/main" val="214923384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b="1" dirty="0">
                <a:solidFill>
                  <a:srgbClr val="C00000"/>
                </a:solidFill>
                <a:latin typeface="Times New Roman" panose="02020603050405020304" pitchFamily="18" charset="0"/>
                <a:cs typeface="Times New Roman" panose="02020603050405020304" pitchFamily="18" charset="0"/>
              </a:rPr>
              <a:t>İÇ KONTROLDE FARKLI ÜLKE MODELLERİ</a:t>
            </a:r>
            <a:endParaRPr sz="2800" b="1" dirty="0">
              <a:solidFill>
                <a:srgbClr val="FF0000"/>
              </a:solidFill>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4" name="object 13">
            <a:extLst>
              <a:ext uri="{FF2B5EF4-FFF2-40B4-BE49-F238E27FC236}">
                <a16:creationId xmlns="" xmlns:a16="http://schemas.microsoft.com/office/drawing/2014/main" id="{3A6462A3-66A6-4A4B-963E-9B1C04E145F0}"/>
              </a:ext>
            </a:extLst>
          </p:cNvPr>
          <p:cNvSpPr txBox="1"/>
          <p:nvPr/>
        </p:nvSpPr>
        <p:spPr>
          <a:xfrm>
            <a:off x="3035582" y="1994959"/>
            <a:ext cx="6137769" cy="3242900"/>
          </a:xfrm>
          <a:prstGeom prst="rect">
            <a:avLst/>
          </a:prstGeom>
        </p:spPr>
        <p:txBody>
          <a:bodyPr vert="horz" wrap="square" lIns="0" tIns="11137" rIns="0" bIns="0" rtlCol="0">
            <a:spAutoFit/>
          </a:bodyPr>
          <a:lstStyle/>
          <a:p>
            <a:pPr marL="296888" marR="423796" indent="-285750">
              <a:lnSpc>
                <a:spcPct val="150000"/>
              </a:lnSpc>
              <a:buFont typeface="Arial" panose="020B0604020202020204" pitchFamily="34" charset="0"/>
              <a:buChar char="•"/>
            </a:pPr>
            <a:r>
              <a:rPr lang="tr-TR" sz="2000" dirty="0">
                <a:latin typeface="Times New Roman" panose="02020603050405020304" pitchFamily="18" charset="0"/>
                <a:cs typeface="Times New Roman" panose="02020603050405020304" pitchFamily="18" charset="0"/>
              </a:rPr>
              <a:t>COSO Modeli  </a:t>
            </a:r>
          </a:p>
          <a:p>
            <a:pPr marL="296888" marR="423796" indent="-285750">
              <a:lnSpc>
                <a:spcPct val="150000"/>
              </a:lnSpc>
              <a:buFont typeface="Arial" panose="020B0604020202020204" pitchFamily="34" charset="0"/>
              <a:buChar char="•"/>
            </a:pPr>
            <a:r>
              <a:rPr lang="tr-TR" sz="2000" dirty="0" err="1">
                <a:latin typeface="Times New Roman" panose="02020603050405020304" pitchFamily="18" charset="0"/>
                <a:cs typeface="Times New Roman" panose="02020603050405020304" pitchFamily="18" charset="0"/>
              </a:rPr>
              <a:t>CoCo</a:t>
            </a:r>
            <a:r>
              <a:rPr lang="tr-TR" sz="2000" dirty="0">
                <a:latin typeface="Times New Roman" panose="02020603050405020304" pitchFamily="18" charset="0"/>
                <a:cs typeface="Times New Roman" panose="02020603050405020304" pitchFamily="18" charset="0"/>
              </a:rPr>
              <a:t>,</a:t>
            </a:r>
          </a:p>
          <a:p>
            <a:pPr marL="296888" marR="4455" indent="-285750">
              <a:lnSpc>
                <a:spcPct val="150000"/>
              </a:lnSpc>
              <a:buFont typeface="Arial" panose="020B0604020202020204" pitchFamily="34" charset="0"/>
              <a:buChar char="•"/>
            </a:pPr>
            <a:r>
              <a:rPr lang="tr-TR" sz="2000" dirty="0" err="1">
                <a:latin typeface="Times New Roman" panose="02020603050405020304" pitchFamily="18" charset="0"/>
                <a:cs typeface="Times New Roman" panose="02020603050405020304" pitchFamily="18" charset="0"/>
              </a:rPr>
              <a:t>Turnbull</a:t>
            </a:r>
            <a:r>
              <a:rPr lang="tr-TR" sz="2000" dirty="0">
                <a:latin typeface="Times New Roman" panose="02020603050405020304" pitchFamily="18" charset="0"/>
                <a:cs typeface="Times New Roman" panose="02020603050405020304" pitchFamily="18" charset="0"/>
              </a:rPr>
              <a:t> Report,  </a:t>
            </a:r>
          </a:p>
          <a:p>
            <a:pPr marL="296888" marR="4455" indent="-285750">
              <a:lnSpc>
                <a:spcPct val="150000"/>
              </a:lnSpc>
              <a:buFont typeface="Arial" panose="020B0604020202020204" pitchFamily="34" charset="0"/>
              <a:buChar char="•"/>
            </a:pPr>
            <a:r>
              <a:rPr lang="tr-TR" sz="2000" dirty="0" err="1">
                <a:latin typeface="Times New Roman" panose="02020603050405020304" pitchFamily="18" charset="0"/>
                <a:cs typeface="Times New Roman" panose="02020603050405020304" pitchFamily="18" charset="0"/>
              </a:rPr>
              <a:t>King</a:t>
            </a:r>
            <a:r>
              <a:rPr lang="tr-TR" sz="2000" dirty="0">
                <a:latin typeface="Times New Roman" panose="02020603050405020304" pitchFamily="18" charset="0"/>
                <a:cs typeface="Times New Roman" panose="02020603050405020304" pitchFamily="18" charset="0"/>
              </a:rPr>
              <a:t> Report,  </a:t>
            </a:r>
          </a:p>
          <a:p>
            <a:pPr marL="296888" marR="4455" indent="-285750">
              <a:lnSpc>
                <a:spcPct val="150000"/>
              </a:lnSpc>
              <a:buFont typeface="Arial" panose="020B0604020202020204" pitchFamily="34" charset="0"/>
              <a:buChar char="•"/>
            </a:pPr>
            <a:r>
              <a:rPr lang="tr-TR" sz="2000" dirty="0" err="1">
                <a:latin typeface="Times New Roman" panose="02020603050405020304" pitchFamily="18" charset="0"/>
                <a:cs typeface="Times New Roman" panose="02020603050405020304" pitchFamily="18" charset="0"/>
              </a:rPr>
              <a:t>Vienot</a:t>
            </a:r>
            <a:r>
              <a:rPr lang="tr-TR" sz="2000" dirty="0">
                <a:latin typeface="Times New Roman" panose="02020603050405020304" pitchFamily="18" charset="0"/>
                <a:cs typeface="Times New Roman" panose="02020603050405020304" pitchFamily="18" charset="0"/>
              </a:rPr>
              <a:t> Report,  </a:t>
            </a:r>
          </a:p>
          <a:p>
            <a:pPr marL="296888" marR="4455" indent="-285750">
              <a:lnSpc>
                <a:spcPct val="150000"/>
              </a:lnSpc>
              <a:buFont typeface="Arial" panose="020B0604020202020204" pitchFamily="34" charset="0"/>
              <a:buChar char="•"/>
            </a:pPr>
            <a:r>
              <a:rPr lang="tr-TR" sz="2000" dirty="0" err="1">
                <a:latin typeface="Times New Roman" panose="02020603050405020304" pitchFamily="18" charset="0"/>
                <a:cs typeface="Times New Roman" panose="02020603050405020304" pitchFamily="18" charset="0"/>
              </a:rPr>
              <a:t>Kontrag</a:t>
            </a:r>
            <a:endParaRPr lang="tr-TR" sz="2000" dirty="0">
              <a:latin typeface="Times New Roman" panose="02020603050405020304" pitchFamily="18" charset="0"/>
              <a:cs typeface="Times New Roman" panose="02020603050405020304" pitchFamily="18" charset="0"/>
            </a:endParaRPr>
          </a:p>
          <a:p>
            <a:pPr marL="296888" indent="-285750">
              <a:lnSpc>
                <a:spcPct val="150000"/>
              </a:lnSpc>
              <a:buFont typeface="Arial" panose="020B0604020202020204" pitchFamily="34" charset="0"/>
              <a:buChar char="•"/>
            </a:pPr>
            <a:r>
              <a:rPr lang="tr-TR" sz="2000" dirty="0" err="1">
                <a:latin typeface="Times New Roman" panose="02020603050405020304" pitchFamily="18" charset="0"/>
                <a:cs typeface="Times New Roman" panose="02020603050405020304" pitchFamily="18" charset="0"/>
              </a:rPr>
              <a:t>Intosai</a:t>
            </a:r>
            <a:endParaRPr lang="tr-TR" sz="2000" dirty="0">
              <a:latin typeface="Times New Roman" panose="02020603050405020304" pitchFamily="18" charset="0"/>
              <a:cs typeface="Times New Roman" panose="02020603050405020304" pitchFamily="18" charset="0"/>
            </a:endParaRPr>
          </a:p>
        </p:txBody>
      </p:sp>
      <p:sp>
        <p:nvSpPr>
          <p:cNvPr id="6" name="object 2">
            <a:extLst>
              <a:ext uri="{FF2B5EF4-FFF2-40B4-BE49-F238E27FC236}">
                <a16:creationId xmlns="" xmlns:a16="http://schemas.microsoft.com/office/drawing/2014/main" id="{3231902D-BDCD-41F7-A10B-727A6A9CF070}"/>
              </a:ext>
            </a:extLst>
          </p:cNvPr>
          <p:cNvSpPr/>
          <p:nvPr/>
        </p:nvSpPr>
        <p:spPr>
          <a:xfrm>
            <a:off x="6096000" y="1825625"/>
            <a:ext cx="2641600" cy="3512241"/>
          </a:xfrm>
          <a:prstGeom prst="rect">
            <a:avLst/>
          </a:prstGeom>
          <a:blipFill>
            <a:blip r:embed="rId3" cstate="print"/>
            <a:stretch>
              <a:fillRect/>
            </a:stretch>
          </a:blipFill>
        </p:spPr>
        <p:txBody>
          <a:bodyPr wrap="square" lIns="0" tIns="0" rIns="0" bIns="0" rtlCol="0"/>
          <a:lstStyle/>
          <a:p>
            <a:endParaRPr sz="1984"/>
          </a:p>
        </p:txBody>
      </p:sp>
    </p:spTree>
    <p:extLst>
      <p:ext uri="{BB962C8B-B14F-4D97-AF65-F5344CB8AC3E}">
        <p14:creationId xmlns:p14="http://schemas.microsoft.com/office/powerpoint/2010/main" val="136610271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b="1" dirty="0">
                <a:solidFill>
                  <a:srgbClr val="C00000"/>
                </a:solidFill>
                <a:latin typeface="Times New Roman" panose="02020603050405020304" pitchFamily="18" charset="0"/>
                <a:cs typeface="Times New Roman" panose="02020603050405020304" pitchFamily="18" charset="0"/>
              </a:rPr>
              <a:t>İÇ KONTROL SİSTEMİ MEVZUATI</a:t>
            </a:r>
            <a:endParaRPr sz="2800" b="1" dirty="0">
              <a:solidFill>
                <a:srgbClr val="FF0000"/>
              </a:solidFill>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cxnSp>
        <p:nvCxnSpPr>
          <p:cNvPr id="42" name="Dirsek Bağlayıcısı 38">
            <a:extLst>
              <a:ext uri="{FF2B5EF4-FFF2-40B4-BE49-F238E27FC236}">
                <a16:creationId xmlns="" xmlns:a16="http://schemas.microsoft.com/office/drawing/2014/main" id="{4667BDBB-9D23-418A-8FC4-E6898AF7F582}"/>
              </a:ext>
            </a:extLst>
          </p:cNvPr>
          <p:cNvCxnSpPr/>
          <p:nvPr/>
        </p:nvCxnSpPr>
        <p:spPr>
          <a:xfrm>
            <a:off x="9350519" y="5632255"/>
            <a:ext cx="859956" cy="368352"/>
          </a:xfrm>
          <a:prstGeom prst="bentConnector3">
            <a:avLst>
              <a:gd name="adj1" fmla="val 462"/>
            </a:avLst>
          </a:prstGeom>
          <a:ln w="2222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Dirsek Bağlayıcısı 36">
            <a:extLst>
              <a:ext uri="{FF2B5EF4-FFF2-40B4-BE49-F238E27FC236}">
                <a16:creationId xmlns="" xmlns:a16="http://schemas.microsoft.com/office/drawing/2014/main" id="{34304092-66D3-4069-BB8F-3A714BD031F3}"/>
              </a:ext>
            </a:extLst>
          </p:cNvPr>
          <p:cNvCxnSpPr/>
          <p:nvPr/>
        </p:nvCxnSpPr>
        <p:spPr>
          <a:xfrm>
            <a:off x="5933984" y="4700014"/>
            <a:ext cx="916327" cy="360521"/>
          </a:xfrm>
          <a:prstGeom prst="bentConnector3">
            <a:avLst>
              <a:gd name="adj1" fmla="val 2143"/>
            </a:avLst>
          </a:prstGeom>
          <a:ln w="2222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Dirsek Bağlayıcısı 33">
            <a:extLst>
              <a:ext uri="{FF2B5EF4-FFF2-40B4-BE49-F238E27FC236}">
                <a16:creationId xmlns="" xmlns:a16="http://schemas.microsoft.com/office/drawing/2014/main" id="{E6EBEF10-7CF7-4295-A73E-C8CA75AB349B}"/>
              </a:ext>
            </a:extLst>
          </p:cNvPr>
          <p:cNvCxnSpPr/>
          <p:nvPr/>
        </p:nvCxnSpPr>
        <p:spPr>
          <a:xfrm rot="16200000" flipH="1">
            <a:off x="2696868" y="3444423"/>
            <a:ext cx="421373" cy="1106176"/>
          </a:xfrm>
          <a:prstGeom prst="bentConnector2">
            <a:avLst/>
          </a:prstGeom>
          <a:ln w="22225">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nvGrpSpPr>
          <p:cNvPr id="45" name="Grup 44">
            <a:extLst>
              <a:ext uri="{FF2B5EF4-FFF2-40B4-BE49-F238E27FC236}">
                <a16:creationId xmlns="" xmlns:a16="http://schemas.microsoft.com/office/drawing/2014/main" id="{59EA1015-6D53-4326-9B64-14D205751D65}"/>
              </a:ext>
            </a:extLst>
          </p:cNvPr>
          <p:cNvGrpSpPr/>
          <p:nvPr/>
        </p:nvGrpSpPr>
        <p:grpSpPr>
          <a:xfrm>
            <a:off x="1863433" y="2042024"/>
            <a:ext cx="1432043" cy="1806772"/>
            <a:chOff x="1380066" y="1961352"/>
            <a:chExt cx="2016000" cy="2047629"/>
          </a:xfrm>
        </p:grpSpPr>
        <p:sp>
          <p:nvSpPr>
            <p:cNvPr id="46" name="Dikdörtgen 45">
              <a:extLst>
                <a:ext uri="{FF2B5EF4-FFF2-40B4-BE49-F238E27FC236}">
                  <a16:creationId xmlns="" xmlns:a16="http://schemas.microsoft.com/office/drawing/2014/main" id="{D4FBA1E6-A1A1-4A98-A323-A12DB17A7D2E}"/>
                </a:ext>
              </a:extLst>
            </p:cNvPr>
            <p:cNvSpPr/>
            <p:nvPr/>
          </p:nvSpPr>
          <p:spPr>
            <a:xfrm>
              <a:off x="1380066" y="2755920"/>
              <a:ext cx="2016000" cy="125306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579">
                <a:solidFill>
                  <a:schemeClr val="tx1"/>
                </a:solidFill>
              </a:endParaRPr>
            </a:p>
          </p:txBody>
        </p:sp>
        <p:sp>
          <p:nvSpPr>
            <p:cNvPr id="47" name="Yamuk 46">
              <a:extLst>
                <a:ext uri="{FF2B5EF4-FFF2-40B4-BE49-F238E27FC236}">
                  <a16:creationId xmlns="" xmlns:a16="http://schemas.microsoft.com/office/drawing/2014/main" id="{529CA39B-9EF8-4FF3-BB2A-AA7DADB20891}"/>
                </a:ext>
              </a:extLst>
            </p:cNvPr>
            <p:cNvSpPr/>
            <p:nvPr/>
          </p:nvSpPr>
          <p:spPr>
            <a:xfrm>
              <a:off x="1380066" y="1961352"/>
              <a:ext cx="2015067" cy="443181"/>
            </a:xfrm>
            <a:prstGeom prst="trapezoid">
              <a:avLst>
                <a:gd name="adj" fmla="val 10287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579">
                <a:solidFill>
                  <a:schemeClr val="tx1"/>
                </a:solidFill>
              </a:endParaRPr>
            </a:p>
          </p:txBody>
        </p:sp>
        <p:sp>
          <p:nvSpPr>
            <p:cNvPr id="48" name="Dikdörtgen 47">
              <a:extLst>
                <a:ext uri="{FF2B5EF4-FFF2-40B4-BE49-F238E27FC236}">
                  <a16:creationId xmlns="" xmlns:a16="http://schemas.microsoft.com/office/drawing/2014/main" id="{97D91488-263F-47A3-88A1-5315D8B0B958}"/>
                </a:ext>
              </a:extLst>
            </p:cNvPr>
            <p:cNvSpPr/>
            <p:nvPr/>
          </p:nvSpPr>
          <p:spPr>
            <a:xfrm>
              <a:off x="1380066" y="2399491"/>
              <a:ext cx="2016000" cy="12530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579">
                <a:solidFill>
                  <a:schemeClr val="tx1"/>
                </a:solidFill>
              </a:endParaRPr>
            </a:p>
          </p:txBody>
        </p:sp>
      </p:grpSp>
      <p:sp>
        <p:nvSpPr>
          <p:cNvPr id="49" name="Metin kutusu 48">
            <a:extLst>
              <a:ext uri="{FF2B5EF4-FFF2-40B4-BE49-F238E27FC236}">
                <a16:creationId xmlns="" xmlns:a16="http://schemas.microsoft.com/office/drawing/2014/main" id="{AB3BD1F0-2AFE-4EE7-B93B-A5054BD09B28}"/>
              </a:ext>
            </a:extLst>
          </p:cNvPr>
          <p:cNvSpPr txBox="1"/>
          <p:nvPr/>
        </p:nvSpPr>
        <p:spPr>
          <a:xfrm>
            <a:off x="1967419" y="2152520"/>
            <a:ext cx="1266223" cy="1307409"/>
          </a:xfrm>
          <a:prstGeom prst="rect">
            <a:avLst/>
          </a:prstGeom>
          <a:noFill/>
        </p:spPr>
        <p:txBody>
          <a:bodyPr wrap="square" rtlCol="0">
            <a:spAutoFit/>
          </a:bodyPr>
          <a:lstStyle/>
          <a:p>
            <a:pPr algn="ctr"/>
            <a:r>
              <a:rPr lang="tr-TR" sz="1579" dirty="0">
                <a:solidFill>
                  <a:schemeClr val="bg1"/>
                </a:solidFill>
              </a:rPr>
              <a:t>5018 sayılı Kamu Mali Yönetim ve Kontrol Kanunu</a:t>
            </a:r>
          </a:p>
        </p:txBody>
      </p:sp>
      <p:grpSp>
        <p:nvGrpSpPr>
          <p:cNvPr id="50" name="Grup 49">
            <a:extLst>
              <a:ext uri="{FF2B5EF4-FFF2-40B4-BE49-F238E27FC236}">
                <a16:creationId xmlns="" xmlns:a16="http://schemas.microsoft.com/office/drawing/2014/main" id="{D1E7F30D-336E-4DFF-A112-1307B3B19197}"/>
              </a:ext>
            </a:extLst>
          </p:cNvPr>
          <p:cNvGrpSpPr/>
          <p:nvPr/>
        </p:nvGrpSpPr>
        <p:grpSpPr>
          <a:xfrm>
            <a:off x="3522748" y="2513093"/>
            <a:ext cx="1482449" cy="1806772"/>
            <a:chOff x="1380066" y="1961352"/>
            <a:chExt cx="2016000" cy="2047629"/>
          </a:xfrm>
        </p:grpSpPr>
        <p:sp>
          <p:nvSpPr>
            <p:cNvPr id="51" name="Dikdörtgen 50">
              <a:extLst>
                <a:ext uri="{FF2B5EF4-FFF2-40B4-BE49-F238E27FC236}">
                  <a16:creationId xmlns="" xmlns:a16="http://schemas.microsoft.com/office/drawing/2014/main" id="{AB8F3D72-D86C-4AD2-82CC-CA7FDB181E37}"/>
                </a:ext>
              </a:extLst>
            </p:cNvPr>
            <p:cNvSpPr/>
            <p:nvPr/>
          </p:nvSpPr>
          <p:spPr>
            <a:xfrm>
              <a:off x="1380066" y="2755920"/>
              <a:ext cx="2016000" cy="125306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579"/>
            </a:p>
          </p:txBody>
        </p:sp>
        <p:sp>
          <p:nvSpPr>
            <p:cNvPr id="52" name="Yamuk 51">
              <a:extLst>
                <a:ext uri="{FF2B5EF4-FFF2-40B4-BE49-F238E27FC236}">
                  <a16:creationId xmlns="" xmlns:a16="http://schemas.microsoft.com/office/drawing/2014/main" id="{FB13BC2A-85DE-4A76-AF20-8D0C4CBC09A0}"/>
                </a:ext>
              </a:extLst>
            </p:cNvPr>
            <p:cNvSpPr/>
            <p:nvPr/>
          </p:nvSpPr>
          <p:spPr>
            <a:xfrm>
              <a:off x="1380066" y="1961352"/>
              <a:ext cx="2015067" cy="443181"/>
            </a:xfrm>
            <a:prstGeom prst="trapezoid">
              <a:avLst>
                <a:gd name="adj" fmla="val 10287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579"/>
            </a:p>
          </p:txBody>
        </p:sp>
        <p:sp>
          <p:nvSpPr>
            <p:cNvPr id="53" name="Dikdörtgen 52">
              <a:extLst>
                <a:ext uri="{FF2B5EF4-FFF2-40B4-BE49-F238E27FC236}">
                  <a16:creationId xmlns="" xmlns:a16="http://schemas.microsoft.com/office/drawing/2014/main" id="{551B6CED-4FB0-4D37-95AF-2F0D146E2D72}"/>
                </a:ext>
              </a:extLst>
            </p:cNvPr>
            <p:cNvSpPr/>
            <p:nvPr/>
          </p:nvSpPr>
          <p:spPr>
            <a:xfrm>
              <a:off x="1380066" y="2399491"/>
              <a:ext cx="2016000" cy="12530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579"/>
            </a:p>
          </p:txBody>
        </p:sp>
      </p:grpSp>
      <p:grpSp>
        <p:nvGrpSpPr>
          <p:cNvPr id="54" name="Grup 53">
            <a:extLst>
              <a:ext uri="{FF2B5EF4-FFF2-40B4-BE49-F238E27FC236}">
                <a16:creationId xmlns="" xmlns:a16="http://schemas.microsoft.com/office/drawing/2014/main" id="{023F5F5C-1911-4F92-A5F6-42831B9F7D20}"/>
              </a:ext>
            </a:extLst>
          </p:cNvPr>
          <p:cNvGrpSpPr/>
          <p:nvPr/>
        </p:nvGrpSpPr>
        <p:grpSpPr>
          <a:xfrm>
            <a:off x="5244707" y="2963693"/>
            <a:ext cx="1380851" cy="1806772"/>
            <a:chOff x="1380066" y="1961352"/>
            <a:chExt cx="2016000" cy="2047629"/>
          </a:xfrm>
        </p:grpSpPr>
        <p:sp>
          <p:nvSpPr>
            <p:cNvPr id="55" name="Dikdörtgen 54">
              <a:extLst>
                <a:ext uri="{FF2B5EF4-FFF2-40B4-BE49-F238E27FC236}">
                  <a16:creationId xmlns="" xmlns:a16="http://schemas.microsoft.com/office/drawing/2014/main" id="{9F52AE56-BF29-4B79-BB97-C3334EB78702}"/>
                </a:ext>
              </a:extLst>
            </p:cNvPr>
            <p:cNvSpPr/>
            <p:nvPr/>
          </p:nvSpPr>
          <p:spPr>
            <a:xfrm>
              <a:off x="1380066" y="2755920"/>
              <a:ext cx="2016000" cy="125306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579"/>
            </a:p>
          </p:txBody>
        </p:sp>
        <p:sp>
          <p:nvSpPr>
            <p:cNvPr id="56" name="Yamuk 55">
              <a:extLst>
                <a:ext uri="{FF2B5EF4-FFF2-40B4-BE49-F238E27FC236}">
                  <a16:creationId xmlns="" xmlns:a16="http://schemas.microsoft.com/office/drawing/2014/main" id="{9E94627F-52E9-4F56-8838-EDA61C089B25}"/>
                </a:ext>
              </a:extLst>
            </p:cNvPr>
            <p:cNvSpPr/>
            <p:nvPr/>
          </p:nvSpPr>
          <p:spPr>
            <a:xfrm>
              <a:off x="1380066" y="1961352"/>
              <a:ext cx="2015067" cy="443181"/>
            </a:xfrm>
            <a:prstGeom prst="trapezoid">
              <a:avLst>
                <a:gd name="adj" fmla="val 10287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579"/>
            </a:p>
          </p:txBody>
        </p:sp>
        <p:sp>
          <p:nvSpPr>
            <p:cNvPr id="57" name="Dikdörtgen 56">
              <a:extLst>
                <a:ext uri="{FF2B5EF4-FFF2-40B4-BE49-F238E27FC236}">
                  <a16:creationId xmlns="" xmlns:a16="http://schemas.microsoft.com/office/drawing/2014/main" id="{FE25BFDE-1E87-41A1-96B3-4B0806C14057}"/>
                </a:ext>
              </a:extLst>
            </p:cNvPr>
            <p:cNvSpPr/>
            <p:nvPr/>
          </p:nvSpPr>
          <p:spPr>
            <a:xfrm>
              <a:off x="1380066" y="2399491"/>
              <a:ext cx="2016000" cy="12530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579"/>
            </a:p>
          </p:txBody>
        </p:sp>
      </p:grpSp>
      <p:grpSp>
        <p:nvGrpSpPr>
          <p:cNvPr id="58" name="Grup 57">
            <a:extLst>
              <a:ext uri="{FF2B5EF4-FFF2-40B4-BE49-F238E27FC236}">
                <a16:creationId xmlns="" xmlns:a16="http://schemas.microsoft.com/office/drawing/2014/main" id="{88F8C282-F16B-4BCC-91FB-E217304E3F76}"/>
              </a:ext>
            </a:extLst>
          </p:cNvPr>
          <p:cNvGrpSpPr/>
          <p:nvPr/>
        </p:nvGrpSpPr>
        <p:grpSpPr>
          <a:xfrm>
            <a:off x="6878971" y="3373736"/>
            <a:ext cx="1490667" cy="1806772"/>
            <a:chOff x="1380066" y="1961352"/>
            <a:chExt cx="2016000" cy="2047629"/>
          </a:xfrm>
        </p:grpSpPr>
        <p:sp>
          <p:nvSpPr>
            <p:cNvPr id="59" name="Dikdörtgen 58">
              <a:extLst>
                <a:ext uri="{FF2B5EF4-FFF2-40B4-BE49-F238E27FC236}">
                  <a16:creationId xmlns="" xmlns:a16="http://schemas.microsoft.com/office/drawing/2014/main" id="{42C85E43-36A9-4F4E-93FB-9F5864C7C9F8}"/>
                </a:ext>
              </a:extLst>
            </p:cNvPr>
            <p:cNvSpPr/>
            <p:nvPr/>
          </p:nvSpPr>
          <p:spPr>
            <a:xfrm>
              <a:off x="1380066" y="2755920"/>
              <a:ext cx="2016000" cy="125306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579"/>
            </a:p>
          </p:txBody>
        </p:sp>
        <p:sp>
          <p:nvSpPr>
            <p:cNvPr id="60" name="Yamuk 59">
              <a:extLst>
                <a:ext uri="{FF2B5EF4-FFF2-40B4-BE49-F238E27FC236}">
                  <a16:creationId xmlns="" xmlns:a16="http://schemas.microsoft.com/office/drawing/2014/main" id="{F32D65AA-ACF9-410D-9CCA-25A14745E347}"/>
                </a:ext>
              </a:extLst>
            </p:cNvPr>
            <p:cNvSpPr/>
            <p:nvPr/>
          </p:nvSpPr>
          <p:spPr>
            <a:xfrm>
              <a:off x="1380066" y="1961352"/>
              <a:ext cx="2015067" cy="443181"/>
            </a:xfrm>
            <a:prstGeom prst="trapezoid">
              <a:avLst>
                <a:gd name="adj" fmla="val 10287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579"/>
            </a:p>
          </p:txBody>
        </p:sp>
        <p:sp>
          <p:nvSpPr>
            <p:cNvPr id="61" name="Dikdörtgen 60">
              <a:extLst>
                <a:ext uri="{FF2B5EF4-FFF2-40B4-BE49-F238E27FC236}">
                  <a16:creationId xmlns="" xmlns:a16="http://schemas.microsoft.com/office/drawing/2014/main" id="{DC356CF1-889D-4DD0-A648-B96BC505BAAE}"/>
                </a:ext>
              </a:extLst>
            </p:cNvPr>
            <p:cNvSpPr/>
            <p:nvPr/>
          </p:nvSpPr>
          <p:spPr>
            <a:xfrm>
              <a:off x="1380066" y="2399491"/>
              <a:ext cx="2016000" cy="12530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579"/>
            </a:p>
          </p:txBody>
        </p:sp>
      </p:grpSp>
      <p:grpSp>
        <p:nvGrpSpPr>
          <p:cNvPr id="62" name="Grup 61">
            <a:extLst>
              <a:ext uri="{FF2B5EF4-FFF2-40B4-BE49-F238E27FC236}">
                <a16:creationId xmlns="" xmlns:a16="http://schemas.microsoft.com/office/drawing/2014/main" id="{1CDBB342-3099-41A1-B45F-11DEAD9CDA29}"/>
              </a:ext>
            </a:extLst>
          </p:cNvPr>
          <p:cNvGrpSpPr/>
          <p:nvPr/>
        </p:nvGrpSpPr>
        <p:grpSpPr>
          <a:xfrm>
            <a:off x="8587556" y="3840849"/>
            <a:ext cx="1402963" cy="1806772"/>
            <a:chOff x="1380066" y="1961352"/>
            <a:chExt cx="2016000" cy="2047629"/>
          </a:xfrm>
        </p:grpSpPr>
        <p:sp>
          <p:nvSpPr>
            <p:cNvPr id="63" name="Dikdörtgen 62">
              <a:extLst>
                <a:ext uri="{FF2B5EF4-FFF2-40B4-BE49-F238E27FC236}">
                  <a16:creationId xmlns="" xmlns:a16="http://schemas.microsoft.com/office/drawing/2014/main" id="{1CBA088C-975E-4953-802A-3AE5C2B6B222}"/>
                </a:ext>
              </a:extLst>
            </p:cNvPr>
            <p:cNvSpPr/>
            <p:nvPr/>
          </p:nvSpPr>
          <p:spPr>
            <a:xfrm>
              <a:off x="1380066" y="2755920"/>
              <a:ext cx="2016000" cy="125306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579"/>
            </a:p>
          </p:txBody>
        </p:sp>
        <p:sp>
          <p:nvSpPr>
            <p:cNvPr id="64" name="Yamuk 63">
              <a:extLst>
                <a:ext uri="{FF2B5EF4-FFF2-40B4-BE49-F238E27FC236}">
                  <a16:creationId xmlns="" xmlns:a16="http://schemas.microsoft.com/office/drawing/2014/main" id="{8159F11D-B21C-400E-91AE-0E9AABC9B88A}"/>
                </a:ext>
              </a:extLst>
            </p:cNvPr>
            <p:cNvSpPr/>
            <p:nvPr/>
          </p:nvSpPr>
          <p:spPr>
            <a:xfrm>
              <a:off x="1380066" y="1961352"/>
              <a:ext cx="2015067" cy="443181"/>
            </a:xfrm>
            <a:prstGeom prst="trapezoid">
              <a:avLst>
                <a:gd name="adj" fmla="val 10287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579"/>
            </a:p>
          </p:txBody>
        </p:sp>
        <p:sp>
          <p:nvSpPr>
            <p:cNvPr id="65" name="Dikdörtgen 64">
              <a:extLst>
                <a:ext uri="{FF2B5EF4-FFF2-40B4-BE49-F238E27FC236}">
                  <a16:creationId xmlns="" xmlns:a16="http://schemas.microsoft.com/office/drawing/2014/main" id="{4DC54E4E-E568-4A15-921C-8015873C108F}"/>
                </a:ext>
              </a:extLst>
            </p:cNvPr>
            <p:cNvSpPr/>
            <p:nvPr/>
          </p:nvSpPr>
          <p:spPr>
            <a:xfrm>
              <a:off x="1380066" y="2399491"/>
              <a:ext cx="2016000" cy="12530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579"/>
            </a:p>
          </p:txBody>
        </p:sp>
      </p:grpSp>
      <p:sp>
        <p:nvSpPr>
          <p:cNvPr id="66" name="Metin kutusu 65">
            <a:extLst>
              <a:ext uri="{FF2B5EF4-FFF2-40B4-BE49-F238E27FC236}">
                <a16:creationId xmlns="" xmlns:a16="http://schemas.microsoft.com/office/drawing/2014/main" id="{B8BA7B08-41D3-4B22-B011-B4A01F77D25A}"/>
              </a:ext>
            </a:extLst>
          </p:cNvPr>
          <p:cNvSpPr txBox="1"/>
          <p:nvPr/>
        </p:nvSpPr>
        <p:spPr>
          <a:xfrm>
            <a:off x="3723769" y="2593540"/>
            <a:ext cx="1155846" cy="1307409"/>
          </a:xfrm>
          <a:prstGeom prst="rect">
            <a:avLst/>
          </a:prstGeom>
          <a:noFill/>
        </p:spPr>
        <p:txBody>
          <a:bodyPr wrap="square" rtlCol="0">
            <a:spAutoFit/>
          </a:bodyPr>
          <a:lstStyle/>
          <a:p>
            <a:pPr algn="ctr"/>
            <a:r>
              <a:rPr lang="tr-TR" sz="1579" dirty="0">
                <a:solidFill>
                  <a:schemeClr val="bg1"/>
                </a:solidFill>
              </a:rPr>
              <a:t>İç Kontrol ve Ön Mali Kontrole İlişkin Usul ve Esaslar</a:t>
            </a:r>
          </a:p>
        </p:txBody>
      </p:sp>
      <p:sp>
        <p:nvSpPr>
          <p:cNvPr id="67" name="Metin kutusu 66">
            <a:extLst>
              <a:ext uri="{FF2B5EF4-FFF2-40B4-BE49-F238E27FC236}">
                <a16:creationId xmlns="" xmlns:a16="http://schemas.microsoft.com/office/drawing/2014/main" id="{03BEE6B8-B1DD-40BD-80D6-C20B7F341B98}"/>
              </a:ext>
            </a:extLst>
          </p:cNvPr>
          <p:cNvSpPr txBox="1"/>
          <p:nvPr/>
        </p:nvSpPr>
        <p:spPr>
          <a:xfrm>
            <a:off x="5288177" y="3143293"/>
            <a:ext cx="1286429" cy="1064394"/>
          </a:xfrm>
          <a:prstGeom prst="rect">
            <a:avLst/>
          </a:prstGeom>
          <a:noFill/>
        </p:spPr>
        <p:txBody>
          <a:bodyPr wrap="square" rtlCol="0">
            <a:spAutoFit/>
          </a:bodyPr>
          <a:lstStyle/>
          <a:p>
            <a:pPr algn="ctr"/>
            <a:r>
              <a:rPr lang="tr-TR" sz="1579" dirty="0">
                <a:solidFill>
                  <a:schemeClr val="bg1"/>
                </a:solidFill>
              </a:rPr>
              <a:t>Kamu İç Kontrol Standartları Tebliğ</a:t>
            </a:r>
          </a:p>
        </p:txBody>
      </p:sp>
      <p:sp>
        <p:nvSpPr>
          <p:cNvPr id="68" name="Metin kutusu 67">
            <a:extLst>
              <a:ext uri="{FF2B5EF4-FFF2-40B4-BE49-F238E27FC236}">
                <a16:creationId xmlns="" xmlns:a16="http://schemas.microsoft.com/office/drawing/2014/main" id="{B3065974-CA94-4EC2-92CE-01ACD49C513E}"/>
              </a:ext>
            </a:extLst>
          </p:cNvPr>
          <p:cNvSpPr txBox="1"/>
          <p:nvPr/>
        </p:nvSpPr>
        <p:spPr>
          <a:xfrm>
            <a:off x="6942184" y="3485101"/>
            <a:ext cx="1322787" cy="1307409"/>
          </a:xfrm>
          <a:prstGeom prst="rect">
            <a:avLst/>
          </a:prstGeom>
          <a:noFill/>
        </p:spPr>
        <p:txBody>
          <a:bodyPr wrap="square" rtlCol="0">
            <a:spAutoFit/>
          </a:bodyPr>
          <a:lstStyle/>
          <a:p>
            <a:pPr algn="ctr"/>
            <a:r>
              <a:rPr lang="tr-TR" sz="1579" dirty="0">
                <a:solidFill>
                  <a:schemeClr val="bg1"/>
                </a:solidFill>
                <a:latin typeface="Times New Roman" panose="02020603050405020304" pitchFamily="18" charset="0"/>
                <a:cs typeface="Times New Roman" panose="02020603050405020304" pitchFamily="18" charset="0"/>
              </a:rPr>
              <a:t>Kamu İç Kontrol Standartlarına Uyum Eylem Planı Rehberi</a:t>
            </a:r>
          </a:p>
        </p:txBody>
      </p:sp>
      <p:sp>
        <p:nvSpPr>
          <p:cNvPr id="69" name="Metin kutusu 68">
            <a:extLst>
              <a:ext uri="{FF2B5EF4-FFF2-40B4-BE49-F238E27FC236}">
                <a16:creationId xmlns="" xmlns:a16="http://schemas.microsoft.com/office/drawing/2014/main" id="{BDA412B2-F802-4EFE-8F3A-F8099AAEC46F}"/>
              </a:ext>
            </a:extLst>
          </p:cNvPr>
          <p:cNvSpPr txBox="1"/>
          <p:nvPr/>
        </p:nvSpPr>
        <p:spPr>
          <a:xfrm>
            <a:off x="10298480" y="4245914"/>
            <a:ext cx="1296666" cy="1387688"/>
          </a:xfrm>
          <a:prstGeom prst="rect">
            <a:avLst/>
          </a:prstGeom>
          <a:noFill/>
        </p:spPr>
        <p:txBody>
          <a:bodyPr wrap="square" rtlCol="0">
            <a:spAutoFit/>
          </a:bodyPr>
          <a:lstStyle/>
          <a:p>
            <a:pPr algn="ctr"/>
            <a:r>
              <a:rPr lang="tr-TR" sz="1403" dirty="0">
                <a:solidFill>
                  <a:schemeClr val="bg1"/>
                </a:solidFill>
              </a:rPr>
              <a:t>Maliye Bakanlığı Kamu İç Kontrol Standartlarına Uyum Genelgesi</a:t>
            </a:r>
          </a:p>
        </p:txBody>
      </p:sp>
      <p:sp>
        <p:nvSpPr>
          <p:cNvPr id="70" name="Metin kutusu 69">
            <a:extLst>
              <a:ext uri="{FF2B5EF4-FFF2-40B4-BE49-F238E27FC236}">
                <a16:creationId xmlns="" xmlns:a16="http://schemas.microsoft.com/office/drawing/2014/main" id="{D11500C9-5FDE-4638-8CEC-A81BA28093C4}"/>
              </a:ext>
            </a:extLst>
          </p:cNvPr>
          <p:cNvSpPr txBox="1"/>
          <p:nvPr/>
        </p:nvSpPr>
        <p:spPr>
          <a:xfrm>
            <a:off x="10254236" y="5630196"/>
            <a:ext cx="1364912" cy="335348"/>
          </a:xfrm>
          <a:prstGeom prst="rect">
            <a:avLst/>
          </a:prstGeom>
          <a:noFill/>
        </p:spPr>
        <p:txBody>
          <a:bodyPr wrap="square" rtlCol="0">
            <a:spAutoFit/>
          </a:bodyPr>
          <a:lstStyle/>
          <a:p>
            <a:r>
              <a:rPr lang="tr-TR" sz="1579" dirty="0">
                <a:solidFill>
                  <a:schemeClr val="bg1"/>
                </a:solidFill>
              </a:rPr>
              <a:t>  02.12.2013</a:t>
            </a:r>
          </a:p>
        </p:txBody>
      </p:sp>
      <p:grpSp>
        <p:nvGrpSpPr>
          <p:cNvPr id="71" name="Grup 70">
            <a:extLst>
              <a:ext uri="{FF2B5EF4-FFF2-40B4-BE49-F238E27FC236}">
                <a16:creationId xmlns="" xmlns:a16="http://schemas.microsoft.com/office/drawing/2014/main" id="{E5CEC5B6-11E0-49DA-8845-7E4654277682}"/>
              </a:ext>
            </a:extLst>
          </p:cNvPr>
          <p:cNvGrpSpPr/>
          <p:nvPr/>
        </p:nvGrpSpPr>
        <p:grpSpPr>
          <a:xfrm>
            <a:off x="10258150" y="4363173"/>
            <a:ext cx="1459814" cy="1806772"/>
            <a:chOff x="1380066" y="1961352"/>
            <a:chExt cx="2016000" cy="2047629"/>
          </a:xfrm>
        </p:grpSpPr>
        <p:sp>
          <p:nvSpPr>
            <p:cNvPr id="72" name="Dikdörtgen 71">
              <a:extLst>
                <a:ext uri="{FF2B5EF4-FFF2-40B4-BE49-F238E27FC236}">
                  <a16:creationId xmlns="" xmlns:a16="http://schemas.microsoft.com/office/drawing/2014/main" id="{1FFEC9D6-DDB1-4DB4-A020-D4D1CB350DB5}"/>
                </a:ext>
              </a:extLst>
            </p:cNvPr>
            <p:cNvSpPr/>
            <p:nvPr/>
          </p:nvSpPr>
          <p:spPr>
            <a:xfrm>
              <a:off x="1380066" y="2755920"/>
              <a:ext cx="2016000" cy="125306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579"/>
            </a:p>
          </p:txBody>
        </p:sp>
        <p:sp>
          <p:nvSpPr>
            <p:cNvPr id="73" name="Yamuk 72">
              <a:extLst>
                <a:ext uri="{FF2B5EF4-FFF2-40B4-BE49-F238E27FC236}">
                  <a16:creationId xmlns="" xmlns:a16="http://schemas.microsoft.com/office/drawing/2014/main" id="{BE08AFF9-B67A-4F55-80B9-01C8AAF458AC}"/>
                </a:ext>
              </a:extLst>
            </p:cNvPr>
            <p:cNvSpPr/>
            <p:nvPr/>
          </p:nvSpPr>
          <p:spPr>
            <a:xfrm>
              <a:off x="1380066" y="1961352"/>
              <a:ext cx="2015067" cy="443181"/>
            </a:xfrm>
            <a:prstGeom prst="trapezoid">
              <a:avLst>
                <a:gd name="adj" fmla="val 10287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579"/>
            </a:p>
          </p:txBody>
        </p:sp>
        <p:sp>
          <p:nvSpPr>
            <p:cNvPr id="74" name="Dikdörtgen 73">
              <a:extLst>
                <a:ext uri="{FF2B5EF4-FFF2-40B4-BE49-F238E27FC236}">
                  <a16:creationId xmlns="" xmlns:a16="http://schemas.microsoft.com/office/drawing/2014/main" id="{8ED484DC-52FF-4680-AF4F-5D25CE184FFB}"/>
                </a:ext>
              </a:extLst>
            </p:cNvPr>
            <p:cNvSpPr/>
            <p:nvPr/>
          </p:nvSpPr>
          <p:spPr>
            <a:xfrm>
              <a:off x="1380066" y="2399491"/>
              <a:ext cx="2016000" cy="12530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579"/>
            </a:p>
          </p:txBody>
        </p:sp>
      </p:grpSp>
      <p:cxnSp>
        <p:nvCxnSpPr>
          <p:cNvPr id="75" name="Dirsek Bağlayıcısı 54">
            <a:extLst>
              <a:ext uri="{FF2B5EF4-FFF2-40B4-BE49-F238E27FC236}">
                <a16:creationId xmlns="" xmlns:a16="http://schemas.microsoft.com/office/drawing/2014/main" id="{D0963867-2092-4519-9B03-3DCE8E95816F}"/>
              </a:ext>
            </a:extLst>
          </p:cNvPr>
          <p:cNvCxnSpPr>
            <a:stCxn id="51" idx="2"/>
          </p:cNvCxnSpPr>
          <p:nvPr/>
        </p:nvCxnSpPr>
        <p:spPr>
          <a:xfrm rot="16200000" flipH="1">
            <a:off x="4558840" y="4024998"/>
            <a:ext cx="343230" cy="932964"/>
          </a:xfrm>
          <a:prstGeom prst="bentConnector2">
            <a:avLst/>
          </a:prstGeom>
          <a:ln w="2222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76" name="Dirsek Bağlayıcısı 60">
            <a:extLst>
              <a:ext uri="{FF2B5EF4-FFF2-40B4-BE49-F238E27FC236}">
                <a16:creationId xmlns="" xmlns:a16="http://schemas.microsoft.com/office/drawing/2014/main" id="{37F9AF15-BA42-4C31-92A3-C60AD2912B7E}"/>
              </a:ext>
            </a:extLst>
          </p:cNvPr>
          <p:cNvCxnSpPr/>
          <p:nvPr/>
        </p:nvCxnSpPr>
        <p:spPr>
          <a:xfrm>
            <a:off x="7656446" y="5167250"/>
            <a:ext cx="859956" cy="368352"/>
          </a:xfrm>
          <a:prstGeom prst="bentConnector3">
            <a:avLst>
              <a:gd name="adj1" fmla="val 462"/>
            </a:avLst>
          </a:prstGeom>
          <a:ln w="2222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77" name="Metin kutusu 76">
            <a:extLst>
              <a:ext uri="{FF2B5EF4-FFF2-40B4-BE49-F238E27FC236}">
                <a16:creationId xmlns="" xmlns:a16="http://schemas.microsoft.com/office/drawing/2014/main" id="{2C218C59-5B5E-421E-8F91-FEE0053B81D4}"/>
              </a:ext>
            </a:extLst>
          </p:cNvPr>
          <p:cNvSpPr txBox="1"/>
          <p:nvPr/>
        </p:nvSpPr>
        <p:spPr>
          <a:xfrm>
            <a:off x="10599662" y="4855717"/>
            <a:ext cx="952242" cy="1064394"/>
          </a:xfrm>
          <a:prstGeom prst="rect">
            <a:avLst/>
          </a:prstGeom>
          <a:noFill/>
        </p:spPr>
        <p:txBody>
          <a:bodyPr wrap="square" rtlCol="0">
            <a:spAutoFit/>
          </a:bodyPr>
          <a:lstStyle/>
          <a:p>
            <a:r>
              <a:rPr lang="tr-TR" sz="1579" dirty="0">
                <a:solidFill>
                  <a:schemeClr val="bg1"/>
                </a:solidFill>
                <a:latin typeface="Times New Roman" panose="02020603050405020304" pitchFamily="18" charset="0"/>
                <a:cs typeface="Times New Roman" panose="02020603050405020304" pitchFamily="18" charset="0"/>
              </a:rPr>
              <a:t>Kamu İç Kontrol Rehberi</a:t>
            </a:r>
          </a:p>
          <a:p>
            <a:endParaRPr lang="tr-TR" sz="1579" dirty="0"/>
          </a:p>
        </p:txBody>
      </p:sp>
      <p:sp>
        <p:nvSpPr>
          <p:cNvPr id="78" name="Metin kutusu 77">
            <a:extLst>
              <a:ext uri="{FF2B5EF4-FFF2-40B4-BE49-F238E27FC236}">
                <a16:creationId xmlns="" xmlns:a16="http://schemas.microsoft.com/office/drawing/2014/main" id="{6C82BD4B-BCE1-4DEE-9B7C-C4F05D88F6E7}"/>
              </a:ext>
            </a:extLst>
          </p:cNvPr>
          <p:cNvSpPr txBox="1"/>
          <p:nvPr/>
        </p:nvSpPr>
        <p:spPr>
          <a:xfrm>
            <a:off x="2035119" y="3527351"/>
            <a:ext cx="1259693" cy="335348"/>
          </a:xfrm>
          <a:prstGeom prst="rect">
            <a:avLst/>
          </a:prstGeom>
          <a:noFill/>
        </p:spPr>
        <p:txBody>
          <a:bodyPr wrap="square" rtlCol="0">
            <a:spAutoFit/>
          </a:bodyPr>
          <a:lstStyle/>
          <a:p>
            <a:r>
              <a:rPr lang="tr-TR" sz="1579" dirty="0">
                <a:solidFill>
                  <a:schemeClr val="bg1"/>
                </a:solidFill>
              </a:rPr>
              <a:t>10.12.2003</a:t>
            </a:r>
          </a:p>
        </p:txBody>
      </p:sp>
      <p:sp>
        <p:nvSpPr>
          <p:cNvPr id="79" name="Metin kutusu 78">
            <a:extLst>
              <a:ext uri="{FF2B5EF4-FFF2-40B4-BE49-F238E27FC236}">
                <a16:creationId xmlns="" xmlns:a16="http://schemas.microsoft.com/office/drawing/2014/main" id="{0DE3A79C-1170-4B10-AF18-7B1BA77371B2}"/>
              </a:ext>
            </a:extLst>
          </p:cNvPr>
          <p:cNvSpPr txBox="1"/>
          <p:nvPr/>
        </p:nvSpPr>
        <p:spPr>
          <a:xfrm>
            <a:off x="3723217" y="3998419"/>
            <a:ext cx="1330726" cy="335348"/>
          </a:xfrm>
          <a:prstGeom prst="rect">
            <a:avLst/>
          </a:prstGeom>
          <a:noFill/>
        </p:spPr>
        <p:txBody>
          <a:bodyPr wrap="square" rtlCol="0">
            <a:spAutoFit/>
          </a:bodyPr>
          <a:lstStyle/>
          <a:p>
            <a:r>
              <a:rPr lang="tr-TR" sz="1579" dirty="0">
                <a:solidFill>
                  <a:schemeClr val="bg1"/>
                </a:solidFill>
              </a:rPr>
              <a:t>31.12.2005</a:t>
            </a:r>
          </a:p>
        </p:txBody>
      </p:sp>
      <p:sp>
        <p:nvSpPr>
          <p:cNvPr id="80" name="Metin kutusu 79">
            <a:extLst>
              <a:ext uri="{FF2B5EF4-FFF2-40B4-BE49-F238E27FC236}">
                <a16:creationId xmlns="" xmlns:a16="http://schemas.microsoft.com/office/drawing/2014/main" id="{E5B03D43-3EBC-4B5B-AD1C-46F0C9A8F801}"/>
              </a:ext>
            </a:extLst>
          </p:cNvPr>
          <p:cNvSpPr txBox="1"/>
          <p:nvPr/>
        </p:nvSpPr>
        <p:spPr>
          <a:xfrm>
            <a:off x="5436447" y="4439228"/>
            <a:ext cx="1399282" cy="335348"/>
          </a:xfrm>
          <a:prstGeom prst="rect">
            <a:avLst/>
          </a:prstGeom>
          <a:noFill/>
        </p:spPr>
        <p:txBody>
          <a:bodyPr wrap="square" rtlCol="0">
            <a:spAutoFit/>
          </a:bodyPr>
          <a:lstStyle/>
          <a:p>
            <a:r>
              <a:rPr lang="tr-TR" sz="1579" dirty="0">
                <a:solidFill>
                  <a:schemeClr val="bg1"/>
                </a:solidFill>
              </a:rPr>
              <a:t>26.12.2007</a:t>
            </a:r>
          </a:p>
        </p:txBody>
      </p:sp>
      <p:sp>
        <p:nvSpPr>
          <p:cNvPr id="81" name="Metin kutusu 80">
            <a:extLst>
              <a:ext uri="{FF2B5EF4-FFF2-40B4-BE49-F238E27FC236}">
                <a16:creationId xmlns="" xmlns:a16="http://schemas.microsoft.com/office/drawing/2014/main" id="{07FBF7C0-1621-4B8D-AC30-AC0C908A78D8}"/>
              </a:ext>
            </a:extLst>
          </p:cNvPr>
          <p:cNvSpPr txBox="1"/>
          <p:nvPr/>
        </p:nvSpPr>
        <p:spPr>
          <a:xfrm>
            <a:off x="7009702" y="4850349"/>
            <a:ext cx="1255270" cy="335348"/>
          </a:xfrm>
          <a:prstGeom prst="rect">
            <a:avLst/>
          </a:prstGeom>
          <a:noFill/>
        </p:spPr>
        <p:txBody>
          <a:bodyPr wrap="square" rtlCol="0">
            <a:spAutoFit/>
          </a:bodyPr>
          <a:lstStyle/>
          <a:p>
            <a:r>
              <a:rPr lang="tr-TR" sz="1579" dirty="0">
                <a:solidFill>
                  <a:schemeClr val="bg1"/>
                </a:solidFill>
              </a:rPr>
              <a:t>  04.02.2009</a:t>
            </a:r>
          </a:p>
        </p:txBody>
      </p:sp>
      <p:sp>
        <p:nvSpPr>
          <p:cNvPr id="82" name="Metin kutusu 81">
            <a:extLst>
              <a:ext uri="{FF2B5EF4-FFF2-40B4-BE49-F238E27FC236}">
                <a16:creationId xmlns="" xmlns:a16="http://schemas.microsoft.com/office/drawing/2014/main" id="{A7A647A6-9802-46CA-858D-328164618235}"/>
              </a:ext>
            </a:extLst>
          </p:cNvPr>
          <p:cNvSpPr txBox="1"/>
          <p:nvPr/>
        </p:nvSpPr>
        <p:spPr>
          <a:xfrm>
            <a:off x="10356817" y="5841615"/>
            <a:ext cx="1341762" cy="335348"/>
          </a:xfrm>
          <a:prstGeom prst="rect">
            <a:avLst/>
          </a:prstGeom>
          <a:noFill/>
        </p:spPr>
        <p:txBody>
          <a:bodyPr wrap="square" rtlCol="0">
            <a:spAutoFit/>
          </a:bodyPr>
          <a:lstStyle/>
          <a:p>
            <a:r>
              <a:rPr lang="tr-TR" sz="1579" dirty="0"/>
              <a:t>  </a:t>
            </a:r>
            <a:r>
              <a:rPr lang="tr-TR" sz="1579" dirty="0">
                <a:solidFill>
                  <a:schemeClr val="bg1"/>
                </a:solidFill>
              </a:rPr>
              <a:t>07.02.2014</a:t>
            </a:r>
          </a:p>
        </p:txBody>
      </p:sp>
      <p:sp>
        <p:nvSpPr>
          <p:cNvPr id="83" name="Metin kutusu 82">
            <a:extLst>
              <a:ext uri="{FF2B5EF4-FFF2-40B4-BE49-F238E27FC236}">
                <a16:creationId xmlns="" xmlns:a16="http://schemas.microsoft.com/office/drawing/2014/main" id="{982AB672-46A5-4243-A647-31B9F79FEAEB}"/>
              </a:ext>
            </a:extLst>
          </p:cNvPr>
          <p:cNvSpPr txBox="1"/>
          <p:nvPr/>
        </p:nvSpPr>
        <p:spPr>
          <a:xfrm>
            <a:off x="8630822" y="3936282"/>
            <a:ext cx="1399378" cy="1387688"/>
          </a:xfrm>
          <a:prstGeom prst="rect">
            <a:avLst/>
          </a:prstGeom>
          <a:noFill/>
        </p:spPr>
        <p:txBody>
          <a:bodyPr wrap="square" rtlCol="0">
            <a:spAutoFit/>
          </a:bodyPr>
          <a:lstStyle/>
          <a:p>
            <a:pPr algn="ctr"/>
            <a:r>
              <a:rPr lang="tr-TR" sz="1403" dirty="0">
                <a:solidFill>
                  <a:schemeClr val="bg1"/>
                </a:solidFill>
              </a:rPr>
              <a:t>Maliye Bakanlığı Kamu İç Kontrol Standartlarına Uyum Genelgesi</a:t>
            </a:r>
          </a:p>
        </p:txBody>
      </p:sp>
      <p:sp>
        <p:nvSpPr>
          <p:cNvPr id="84" name="Metin kutusu 83">
            <a:extLst>
              <a:ext uri="{FF2B5EF4-FFF2-40B4-BE49-F238E27FC236}">
                <a16:creationId xmlns="" xmlns:a16="http://schemas.microsoft.com/office/drawing/2014/main" id="{1A691829-8DD6-420C-BFC8-7326E059D30C}"/>
              </a:ext>
            </a:extLst>
          </p:cNvPr>
          <p:cNvSpPr txBox="1"/>
          <p:nvPr/>
        </p:nvSpPr>
        <p:spPr>
          <a:xfrm>
            <a:off x="8668568" y="5318671"/>
            <a:ext cx="1362169" cy="335348"/>
          </a:xfrm>
          <a:prstGeom prst="rect">
            <a:avLst/>
          </a:prstGeom>
          <a:noFill/>
        </p:spPr>
        <p:txBody>
          <a:bodyPr wrap="square" rtlCol="0">
            <a:spAutoFit/>
          </a:bodyPr>
          <a:lstStyle/>
          <a:p>
            <a:r>
              <a:rPr lang="tr-TR" sz="1579" dirty="0">
                <a:solidFill>
                  <a:schemeClr val="bg1"/>
                </a:solidFill>
              </a:rPr>
              <a:t>  02.12.2013  </a:t>
            </a:r>
          </a:p>
        </p:txBody>
      </p:sp>
      <p:sp>
        <p:nvSpPr>
          <p:cNvPr id="85" name="object 2">
            <a:extLst>
              <a:ext uri="{FF2B5EF4-FFF2-40B4-BE49-F238E27FC236}">
                <a16:creationId xmlns="" xmlns:a16="http://schemas.microsoft.com/office/drawing/2014/main" id="{413C878B-DDE8-4A9C-A5AE-93051474DB74}"/>
              </a:ext>
            </a:extLst>
          </p:cNvPr>
          <p:cNvSpPr/>
          <p:nvPr/>
        </p:nvSpPr>
        <p:spPr>
          <a:xfrm>
            <a:off x="10380013" y="1295425"/>
            <a:ext cx="1391539" cy="2123708"/>
          </a:xfrm>
          <a:prstGeom prst="rect">
            <a:avLst/>
          </a:prstGeom>
          <a:blipFill>
            <a:blip r:embed="rId3" cstate="print"/>
            <a:stretch>
              <a:fillRect/>
            </a:stretch>
          </a:blipFill>
        </p:spPr>
        <p:txBody>
          <a:bodyPr wrap="square" lIns="0" tIns="0" rIns="0" bIns="0" rtlCol="0"/>
          <a:lstStyle/>
          <a:p>
            <a:endParaRPr sz="1984"/>
          </a:p>
        </p:txBody>
      </p:sp>
    </p:spTree>
    <p:extLst>
      <p:ext uri="{BB962C8B-B14F-4D97-AF65-F5344CB8AC3E}">
        <p14:creationId xmlns:p14="http://schemas.microsoft.com/office/powerpoint/2010/main" val="181697376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dirty="0">
                <a:solidFill>
                  <a:srgbClr val="C00000"/>
                </a:solidFill>
                <a:latin typeface="Times New Roman" panose="02020603050405020304" pitchFamily="18" charset="0"/>
                <a:cs typeface="Times New Roman" panose="02020603050405020304" pitchFamily="18" charset="0"/>
              </a:rPr>
              <a:t>İÇ KONTROLÜN TANIMI</a:t>
            </a:r>
            <a:endParaRPr sz="2800" b="1" dirty="0">
              <a:solidFill>
                <a:srgbClr val="FF0000"/>
              </a:solidFill>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4" name="object 7">
            <a:extLst>
              <a:ext uri="{FF2B5EF4-FFF2-40B4-BE49-F238E27FC236}">
                <a16:creationId xmlns="" xmlns:a16="http://schemas.microsoft.com/office/drawing/2014/main" id="{1DE71EC1-E07B-4AB6-8007-B1EB99BD13AF}"/>
              </a:ext>
            </a:extLst>
          </p:cNvPr>
          <p:cNvSpPr txBox="1"/>
          <p:nvPr/>
        </p:nvSpPr>
        <p:spPr>
          <a:xfrm>
            <a:off x="1064207" y="1996611"/>
            <a:ext cx="10077925" cy="3972395"/>
          </a:xfrm>
          <a:prstGeom prst="rect">
            <a:avLst/>
          </a:prstGeom>
        </p:spPr>
        <p:txBody>
          <a:bodyPr vert="horz" wrap="square" lIns="0" tIns="11137" rIns="0" bIns="0" rtlCol="0">
            <a:spAutoFit/>
          </a:bodyPr>
          <a:lstStyle/>
          <a:p>
            <a:pPr marL="11138">
              <a:lnSpc>
                <a:spcPct val="150000"/>
              </a:lnSpc>
              <a:tabLst>
                <a:tab pos="5656383" algn="l"/>
              </a:tabLst>
            </a:pPr>
            <a:r>
              <a:rPr lang="tr-TR" sz="2200" b="1" dirty="0">
                <a:latin typeface="Times New Roman" panose="02020603050405020304" pitchFamily="18" charset="0"/>
                <a:cs typeface="Times New Roman" panose="02020603050405020304" pitchFamily="18" charset="0"/>
              </a:rPr>
              <a:t>5018 </a:t>
            </a:r>
            <a:r>
              <a:rPr lang="tr-TR" sz="2200" b="1" dirty="0" err="1">
                <a:latin typeface="Times New Roman" panose="02020603050405020304" pitchFamily="18" charset="0"/>
                <a:cs typeface="Times New Roman" panose="02020603050405020304" pitchFamily="18" charset="0"/>
              </a:rPr>
              <a:t>nolu</a:t>
            </a:r>
            <a:r>
              <a:rPr lang="tr-TR" sz="2200" b="1" dirty="0">
                <a:latin typeface="Times New Roman" panose="02020603050405020304" pitchFamily="18" charset="0"/>
                <a:cs typeface="Times New Roman" panose="02020603050405020304" pitchFamily="18" charset="0"/>
              </a:rPr>
              <a:t> Kamu Malî Yönetimi ve Kontrol Kanunu </a:t>
            </a:r>
          </a:p>
          <a:p>
            <a:pPr marL="11138" algn="just">
              <a:lnSpc>
                <a:spcPct val="150000"/>
              </a:lnSpc>
              <a:tabLst>
                <a:tab pos="5656383" algn="l"/>
              </a:tabLst>
            </a:pPr>
            <a:r>
              <a:rPr lang="tr-TR" sz="2100" b="1" dirty="0">
                <a:latin typeface="Times New Roman" panose="02020603050405020304" pitchFamily="18" charset="0"/>
                <a:cs typeface="Times New Roman" panose="02020603050405020304" pitchFamily="18" charset="0"/>
              </a:rPr>
              <a:t>Madde 55- </a:t>
            </a:r>
            <a:r>
              <a:rPr lang="tr-TR" sz="2100" dirty="0">
                <a:latin typeface="Times New Roman" panose="02020603050405020304" pitchFamily="18" charset="0"/>
                <a:cs typeface="Times New Roman" panose="02020603050405020304" pitchFamily="18" charset="0"/>
              </a:rPr>
              <a:t>İç kontrol; idarenin  amaçlarına, belirlenmiş politikalara ve mevzuata uygun olarak faaliyetlerin etkili, ekonomik ve verimli bir şekilde yürütülmesini, varlık ve kaynakların korunmasını, muhasebe kayıtlarının doğru ve tam olarak tutulmasını, malî bilgi ve yönetim bilgisinin zamanında ve güvenilir olarak üretilmesini sağlamak üzere idare tarafından oluşturulan organizasyon, yöntem ve süreçle iç denetimi kapsayan malî ve diğer kontroller bütünüdür.</a:t>
            </a:r>
          </a:p>
          <a:p>
            <a:pPr marL="11138">
              <a:lnSpc>
                <a:spcPct val="150000"/>
              </a:lnSpc>
              <a:tabLst>
                <a:tab pos="5656383" algn="l"/>
              </a:tabLst>
            </a:pPr>
            <a:endParaRP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908946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dirty="0">
                <a:solidFill>
                  <a:srgbClr val="C00000"/>
                </a:solidFill>
                <a:latin typeface="Times New Roman" panose="02020603050405020304" pitchFamily="18" charset="0"/>
                <a:cs typeface="Times New Roman" panose="02020603050405020304" pitchFamily="18" charset="0"/>
              </a:rPr>
              <a:t>İÇ KONTROLÜN AMACI</a:t>
            </a:r>
            <a:endParaRPr sz="2800" b="1" dirty="0">
              <a:solidFill>
                <a:srgbClr val="FF0000"/>
              </a:solidFill>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4" name="object 7">
            <a:extLst>
              <a:ext uri="{FF2B5EF4-FFF2-40B4-BE49-F238E27FC236}">
                <a16:creationId xmlns="" xmlns:a16="http://schemas.microsoft.com/office/drawing/2014/main" id="{2A45A61B-7C50-42C6-B1AC-D9F7667B2D2A}"/>
              </a:ext>
            </a:extLst>
          </p:cNvPr>
          <p:cNvSpPr txBox="1"/>
          <p:nvPr/>
        </p:nvSpPr>
        <p:spPr>
          <a:xfrm>
            <a:off x="1069553" y="2001042"/>
            <a:ext cx="10826113" cy="4520942"/>
          </a:xfrm>
          <a:prstGeom prst="rect">
            <a:avLst/>
          </a:prstGeom>
        </p:spPr>
        <p:txBody>
          <a:bodyPr vert="horz" wrap="square" lIns="0" tIns="11137" rIns="0" bIns="0" rtlCol="0">
            <a:spAutoFit/>
          </a:bodyPr>
          <a:lstStyle/>
          <a:p>
            <a:pPr marL="11138" algn="just">
              <a:lnSpc>
                <a:spcPct val="150000"/>
              </a:lnSpc>
              <a:tabLst>
                <a:tab pos="5656383" algn="l"/>
              </a:tabLst>
            </a:pPr>
            <a:r>
              <a:rPr lang="tr-TR" sz="2200" b="1" dirty="0">
                <a:latin typeface="Times New Roman" panose="02020603050405020304" pitchFamily="18" charset="0"/>
                <a:cs typeface="Times New Roman" panose="02020603050405020304" pitchFamily="18" charset="0"/>
              </a:rPr>
              <a:t>5018 </a:t>
            </a:r>
            <a:r>
              <a:rPr lang="tr-TR" sz="2200" b="1" dirty="0" err="1">
                <a:latin typeface="Times New Roman" panose="02020603050405020304" pitchFamily="18" charset="0"/>
                <a:cs typeface="Times New Roman" panose="02020603050405020304" pitchFamily="18" charset="0"/>
              </a:rPr>
              <a:t>nolu</a:t>
            </a:r>
            <a:r>
              <a:rPr lang="tr-TR" sz="2200" b="1" dirty="0">
                <a:latin typeface="Times New Roman" panose="02020603050405020304" pitchFamily="18" charset="0"/>
                <a:cs typeface="Times New Roman" panose="02020603050405020304" pitchFamily="18" charset="0"/>
              </a:rPr>
              <a:t> Kamu Malî Yönetimi ve Kontrol Kanunu </a:t>
            </a:r>
          </a:p>
          <a:p>
            <a:pPr marL="11138" algn="just">
              <a:lnSpc>
                <a:spcPct val="150000"/>
              </a:lnSpc>
              <a:tabLst>
                <a:tab pos="5656383" algn="l"/>
              </a:tabLst>
            </a:pPr>
            <a:r>
              <a:rPr lang="tr-TR" sz="2100" b="1" dirty="0">
                <a:latin typeface="Times New Roman" panose="02020603050405020304" pitchFamily="18" charset="0"/>
                <a:cs typeface="Times New Roman" panose="02020603050405020304" pitchFamily="18" charset="0"/>
              </a:rPr>
              <a:t>Madde 56- </a:t>
            </a:r>
            <a:r>
              <a:rPr lang="tr-TR" sz="2100" dirty="0">
                <a:latin typeface="Times New Roman" panose="02020603050405020304" pitchFamily="18" charset="0"/>
                <a:cs typeface="Times New Roman" panose="02020603050405020304" pitchFamily="18" charset="0"/>
              </a:rPr>
              <a:t>İç kontrolün amacı;</a:t>
            </a:r>
          </a:p>
          <a:p>
            <a:pPr marL="11138" algn="just">
              <a:lnSpc>
                <a:spcPct val="150000"/>
              </a:lnSpc>
              <a:tabLst>
                <a:tab pos="5656383" algn="l"/>
              </a:tabLst>
            </a:pPr>
            <a:r>
              <a:rPr lang="tr-TR" sz="2100" dirty="0">
                <a:latin typeface="Times New Roman" panose="02020603050405020304" pitchFamily="18" charset="0"/>
                <a:cs typeface="Times New Roman" panose="02020603050405020304" pitchFamily="18" charset="0"/>
              </a:rPr>
              <a:t>a) Kamu gelir, gider, varlık ve yükümlülüklerinin etkili, ekonomik ve verimli bir </a:t>
            </a:r>
            <a:r>
              <a:rPr lang="tr-TR" sz="2100" dirty="0" smtClean="0">
                <a:latin typeface="Times New Roman" panose="02020603050405020304" pitchFamily="18" charset="0"/>
                <a:cs typeface="Times New Roman" panose="02020603050405020304" pitchFamily="18" charset="0"/>
              </a:rPr>
              <a:t>şekilde yönetilmesini</a:t>
            </a:r>
            <a:r>
              <a:rPr lang="tr-TR" sz="2100" dirty="0">
                <a:latin typeface="Times New Roman" panose="02020603050405020304" pitchFamily="18" charset="0"/>
                <a:cs typeface="Times New Roman" panose="02020603050405020304" pitchFamily="18" charset="0"/>
              </a:rPr>
              <a:t>,</a:t>
            </a:r>
          </a:p>
          <a:p>
            <a:pPr marL="11138" algn="just">
              <a:lnSpc>
                <a:spcPct val="150000"/>
              </a:lnSpc>
              <a:tabLst>
                <a:tab pos="5656383" algn="l"/>
              </a:tabLst>
            </a:pPr>
            <a:r>
              <a:rPr lang="tr-TR" sz="2100" dirty="0">
                <a:latin typeface="Times New Roman" panose="02020603050405020304" pitchFamily="18" charset="0"/>
                <a:cs typeface="Times New Roman" panose="02020603050405020304" pitchFamily="18" charset="0"/>
              </a:rPr>
              <a:t>b) Kamu idarelerinin kanunlara ve diğer düzenlemelere uygun olarak </a:t>
            </a:r>
            <a:r>
              <a:rPr lang="tr-TR" sz="2100" dirty="0" smtClean="0">
                <a:latin typeface="Times New Roman" panose="02020603050405020304" pitchFamily="18" charset="0"/>
                <a:cs typeface="Times New Roman" panose="02020603050405020304" pitchFamily="18" charset="0"/>
              </a:rPr>
              <a:t>faaliyet göstermesini</a:t>
            </a:r>
            <a:r>
              <a:rPr lang="tr-TR" sz="2100" dirty="0">
                <a:latin typeface="Times New Roman" panose="02020603050405020304" pitchFamily="18" charset="0"/>
                <a:cs typeface="Times New Roman" panose="02020603050405020304" pitchFamily="18" charset="0"/>
              </a:rPr>
              <a:t>,</a:t>
            </a:r>
          </a:p>
          <a:p>
            <a:pPr marL="11138" algn="just">
              <a:lnSpc>
                <a:spcPct val="150000"/>
              </a:lnSpc>
              <a:tabLst>
                <a:tab pos="5656383" algn="l"/>
              </a:tabLst>
            </a:pPr>
            <a:r>
              <a:rPr lang="tr-TR" sz="2100" dirty="0">
                <a:latin typeface="Times New Roman" panose="02020603050405020304" pitchFamily="18" charset="0"/>
                <a:cs typeface="Times New Roman" panose="02020603050405020304" pitchFamily="18" charset="0"/>
              </a:rPr>
              <a:t>c) Her türlü malî karar ve işlemlerde usulsüzlük ve yolsuzluğun önlenmesini,</a:t>
            </a:r>
          </a:p>
          <a:p>
            <a:pPr marL="11138" algn="just">
              <a:lnSpc>
                <a:spcPct val="150000"/>
              </a:lnSpc>
              <a:tabLst>
                <a:tab pos="5656383" algn="l"/>
              </a:tabLst>
            </a:pPr>
            <a:r>
              <a:rPr lang="tr-TR" sz="2100" dirty="0">
                <a:latin typeface="Times New Roman" panose="02020603050405020304" pitchFamily="18" charset="0"/>
                <a:cs typeface="Times New Roman" panose="02020603050405020304" pitchFamily="18" charset="0"/>
              </a:rPr>
              <a:t>d) Karar oluşturmak ve izlemek için düzenli, zamanında ve güvenilir rapor ve </a:t>
            </a:r>
            <a:r>
              <a:rPr lang="tr-TR" sz="2100" dirty="0" smtClean="0">
                <a:latin typeface="Times New Roman" panose="02020603050405020304" pitchFamily="18" charset="0"/>
                <a:cs typeface="Times New Roman" panose="02020603050405020304" pitchFamily="18" charset="0"/>
              </a:rPr>
              <a:t>bilgi edinilmesini</a:t>
            </a:r>
            <a:r>
              <a:rPr lang="tr-TR" sz="2100" dirty="0">
                <a:latin typeface="Times New Roman" panose="02020603050405020304" pitchFamily="18" charset="0"/>
                <a:cs typeface="Times New Roman" panose="02020603050405020304" pitchFamily="18" charset="0"/>
              </a:rPr>
              <a:t>,</a:t>
            </a:r>
          </a:p>
          <a:p>
            <a:pPr marL="11138" algn="just">
              <a:lnSpc>
                <a:spcPct val="150000"/>
              </a:lnSpc>
              <a:tabLst>
                <a:tab pos="5656383" algn="l"/>
              </a:tabLst>
            </a:pPr>
            <a:r>
              <a:rPr lang="tr-TR" sz="2100" dirty="0">
                <a:latin typeface="Times New Roman" panose="02020603050405020304" pitchFamily="18" charset="0"/>
                <a:cs typeface="Times New Roman" panose="02020603050405020304" pitchFamily="18" charset="0"/>
              </a:rPr>
              <a:t>e) (Değişik: 22/12/2005-5436/10 </a:t>
            </a:r>
            <a:r>
              <a:rPr lang="tr-TR" sz="2100" dirty="0" err="1">
                <a:latin typeface="Times New Roman" panose="02020603050405020304" pitchFamily="18" charset="0"/>
                <a:cs typeface="Times New Roman" panose="02020603050405020304" pitchFamily="18" charset="0"/>
              </a:rPr>
              <a:t>md.</a:t>
            </a:r>
            <a:r>
              <a:rPr lang="tr-TR" sz="2100" dirty="0">
                <a:latin typeface="Times New Roman" panose="02020603050405020304" pitchFamily="18" charset="0"/>
                <a:cs typeface="Times New Roman" panose="02020603050405020304" pitchFamily="18" charset="0"/>
              </a:rPr>
              <a:t>) Varlıkların kötüye kullanılması ve </a:t>
            </a:r>
            <a:r>
              <a:rPr lang="tr-TR" sz="2100" dirty="0" smtClean="0">
                <a:latin typeface="Times New Roman" panose="02020603050405020304" pitchFamily="18" charset="0"/>
                <a:cs typeface="Times New Roman" panose="02020603050405020304" pitchFamily="18" charset="0"/>
              </a:rPr>
              <a:t>israfını önlemek </a:t>
            </a:r>
            <a:r>
              <a:rPr lang="tr-TR" sz="2100" dirty="0">
                <a:latin typeface="Times New Roman" panose="02020603050405020304" pitchFamily="18" charset="0"/>
                <a:cs typeface="Times New Roman" panose="02020603050405020304" pitchFamily="18" charset="0"/>
              </a:rPr>
              <a:t>ve kayıplara karşı korunmasını sağlamaktır. </a:t>
            </a:r>
            <a:endParaRPr sz="2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060822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dirty="0">
                <a:solidFill>
                  <a:srgbClr val="C00000"/>
                </a:solidFill>
                <a:latin typeface="Times New Roman" panose="02020603050405020304" pitchFamily="18" charset="0"/>
                <a:cs typeface="Times New Roman" panose="02020603050405020304" pitchFamily="18" charset="0"/>
              </a:rPr>
              <a:t>İÇ KONTROLÜN YAPISI VE İŞLEYİŞİ</a:t>
            </a:r>
            <a:endParaRPr sz="2800" b="1" dirty="0">
              <a:solidFill>
                <a:srgbClr val="FF0000"/>
              </a:solidFill>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4" name="object 7">
            <a:extLst>
              <a:ext uri="{FF2B5EF4-FFF2-40B4-BE49-F238E27FC236}">
                <a16:creationId xmlns="" xmlns:a16="http://schemas.microsoft.com/office/drawing/2014/main" id="{EDC403C2-9656-4AEE-9FAE-6484E50C5D3F}"/>
              </a:ext>
            </a:extLst>
          </p:cNvPr>
          <p:cNvSpPr txBox="1"/>
          <p:nvPr/>
        </p:nvSpPr>
        <p:spPr>
          <a:xfrm>
            <a:off x="1069554" y="1997802"/>
            <a:ext cx="10817646" cy="4397062"/>
          </a:xfrm>
          <a:prstGeom prst="rect">
            <a:avLst/>
          </a:prstGeom>
        </p:spPr>
        <p:txBody>
          <a:bodyPr vert="horz" wrap="square" lIns="0" tIns="11137" rIns="0" bIns="0" rtlCol="0">
            <a:spAutoFit/>
          </a:bodyPr>
          <a:lstStyle/>
          <a:p>
            <a:pPr marL="11138">
              <a:lnSpc>
                <a:spcPct val="150000"/>
              </a:lnSpc>
              <a:tabLst>
                <a:tab pos="5656383" algn="l"/>
              </a:tabLst>
            </a:pPr>
            <a:r>
              <a:rPr lang="tr-TR" sz="2200" b="1" dirty="0">
                <a:latin typeface="Times New Roman" panose="02020603050405020304" pitchFamily="18" charset="0"/>
                <a:cs typeface="Times New Roman" panose="02020603050405020304" pitchFamily="18" charset="0"/>
              </a:rPr>
              <a:t>5018 </a:t>
            </a:r>
            <a:r>
              <a:rPr lang="tr-TR" sz="2200" b="1" dirty="0" err="1">
                <a:latin typeface="Times New Roman" panose="02020603050405020304" pitchFamily="18" charset="0"/>
                <a:cs typeface="Times New Roman" panose="02020603050405020304" pitchFamily="18" charset="0"/>
              </a:rPr>
              <a:t>nolu</a:t>
            </a:r>
            <a:r>
              <a:rPr lang="tr-TR" sz="2200" b="1" dirty="0">
                <a:latin typeface="Times New Roman" panose="02020603050405020304" pitchFamily="18" charset="0"/>
                <a:cs typeface="Times New Roman" panose="02020603050405020304" pitchFamily="18" charset="0"/>
              </a:rPr>
              <a:t> Kamu Malî Yönetimi ve Kontrol Kanunu </a:t>
            </a:r>
          </a:p>
          <a:p>
            <a:pPr marL="11138">
              <a:lnSpc>
                <a:spcPct val="150000"/>
              </a:lnSpc>
              <a:tabLst>
                <a:tab pos="5656383" algn="l"/>
              </a:tabLst>
            </a:pPr>
            <a:r>
              <a:rPr lang="tr-TR" sz="2100" b="1" dirty="0">
                <a:latin typeface="Times New Roman" panose="02020603050405020304" pitchFamily="18" charset="0"/>
                <a:cs typeface="Times New Roman" panose="02020603050405020304" pitchFamily="18" charset="0"/>
              </a:rPr>
              <a:t>Madde 57-</a:t>
            </a:r>
            <a:r>
              <a:rPr lang="tr-TR" sz="2100" dirty="0">
                <a:latin typeface="Times New Roman" panose="02020603050405020304" pitchFamily="18" charset="0"/>
                <a:cs typeface="Times New Roman" panose="02020603050405020304" pitchFamily="18" charset="0"/>
              </a:rPr>
              <a:t> Kamu idarelerinin malî yönetim ve kontrol sistemleri; harcama birimleri, muhasebe ve malî hizmetler ile ön malî kontrol ve iç denetimden oluşur.</a:t>
            </a:r>
          </a:p>
          <a:p>
            <a:pPr marL="11138">
              <a:lnSpc>
                <a:spcPct val="150000"/>
              </a:lnSpc>
              <a:tabLst>
                <a:tab pos="5656383" algn="l"/>
              </a:tabLst>
            </a:pPr>
            <a:r>
              <a:rPr lang="tr-TR" sz="2100" dirty="0">
                <a:latin typeface="Times New Roman" panose="02020603050405020304" pitchFamily="18" charset="0"/>
                <a:cs typeface="Times New Roman" panose="02020603050405020304" pitchFamily="18" charset="0"/>
              </a:rPr>
              <a:t>Yeterli ve etkili bir kontrol sisteminin oluşturulabilmesi için; mesleki değerlere ve dürüst</a:t>
            </a:r>
          </a:p>
          <a:p>
            <a:pPr marL="11138" algn="just">
              <a:lnSpc>
                <a:spcPct val="150000"/>
              </a:lnSpc>
              <a:tabLst>
                <a:tab pos="5656383" algn="l"/>
              </a:tabLst>
            </a:pPr>
            <a:r>
              <a:rPr lang="tr-TR" sz="2100" dirty="0">
                <a:latin typeface="Times New Roman" panose="02020603050405020304" pitchFamily="18" charset="0"/>
                <a:cs typeface="Times New Roman" panose="02020603050405020304" pitchFamily="18" charset="0"/>
              </a:rPr>
              <a:t>yönetim anlayışına sahip olunması, malî yetki ve sorumlulukların bilgili ve yeterli yöneticilerle personele verilmesi, belirlenmiş standartlara uyulmasının sağlanması, mevzuata aykırı faaliyetlerin önlenmesi ve kapsamlı bir yönetim anlayışı ile uygun bir çalışma ortamının ve saydamlığın sağlanması bakımından ilgili idarelerin üst yöneticileri ile diğer yöneticileri tarafından görev, yetki ve sorumluluklar göz önünde bulundurulmak suretiyle gerekli önlemler alınır. </a:t>
            </a:r>
            <a:endParaRPr sz="2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054101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dirty="0">
                <a:solidFill>
                  <a:srgbClr val="C00000"/>
                </a:solidFill>
                <a:latin typeface="Times New Roman" panose="02020603050405020304" pitchFamily="18" charset="0"/>
                <a:cs typeface="Times New Roman" panose="02020603050405020304" pitchFamily="18" charset="0"/>
              </a:rPr>
              <a:t>İÇ KONTROL STANDARTLARI</a:t>
            </a:r>
            <a:endParaRPr sz="2800" b="1" dirty="0">
              <a:solidFill>
                <a:srgbClr val="FF0000"/>
              </a:solidFill>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4" name="object 3">
            <a:extLst>
              <a:ext uri="{FF2B5EF4-FFF2-40B4-BE49-F238E27FC236}">
                <a16:creationId xmlns="" xmlns:a16="http://schemas.microsoft.com/office/drawing/2014/main" id="{BCD38E97-8B09-4CD9-B098-105231644C37}"/>
              </a:ext>
            </a:extLst>
          </p:cNvPr>
          <p:cNvSpPr txBox="1"/>
          <p:nvPr/>
        </p:nvSpPr>
        <p:spPr>
          <a:xfrm>
            <a:off x="1064303" y="1997599"/>
            <a:ext cx="10475764" cy="3470862"/>
          </a:xfrm>
          <a:prstGeom prst="rect">
            <a:avLst/>
          </a:prstGeom>
        </p:spPr>
        <p:txBody>
          <a:bodyPr vert="horz" wrap="square" lIns="0" tIns="54015" rIns="0" bIns="0" rtlCol="0">
            <a:spAutoFit/>
          </a:bodyPr>
          <a:lstStyle/>
          <a:p>
            <a:pPr marL="11138" marR="94114">
              <a:lnSpc>
                <a:spcPct val="150000"/>
              </a:lnSpc>
              <a:tabLst>
                <a:tab pos="211620" algn="l"/>
              </a:tabLst>
            </a:pPr>
            <a:r>
              <a:rPr lang="tr-TR" sz="2200" b="1" dirty="0">
                <a:latin typeface="Times New Roman" panose="02020603050405020304" pitchFamily="18" charset="0"/>
                <a:cs typeface="Times New Roman" panose="02020603050405020304" pitchFamily="18" charset="0"/>
              </a:rPr>
              <a:t>İç Kontrol ve Ön Malî Kontrole İlişkin Usul ve Esaslar</a:t>
            </a:r>
          </a:p>
          <a:p>
            <a:pPr marL="11138" marR="94114" algn="just">
              <a:lnSpc>
                <a:spcPct val="150000"/>
              </a:lnSpc>
              <a:tabLst>
                <a:tab pos="211620" algn="l"/>
              </a:tabLst>
            </a:pPr>
            <a:r>
              <a:rPr lang="tr-TR" sz="2100" b="1" dirty="0">
                <a:latin typeface="Times New Roman" panose="02020603050405020304" pitchFamily="18" charset="0"/>
                <a:cs typeface="Times New Roman" panose="02020603050405020304" pitchFamily="18" charset="0"/>
              </a:rPr>
              <a:t>Madde 5- </a:t>
            </a:r>
            <a:r>
              <a:rPr lang="tr-TR" sz="2100" dirty="0">
                <a:latin typeface="Times New Roman" panose="02020603050405020304" pitchFamily="18" charset="0"/>
                <a:cs typeface="Times New Roman" panose="02020603050405020304" pitchFamily="18" charset="0"/>
              </a:rPr>
              <a:t>İç kontrol standartları, merkezi uyumlaştırma görevi çerçevesinde Bakanlık tarafından belirlenir ve yayımlanır. İdareler, malî ve malî olmayan tüm işlemlerinde bu standartlara uymakla ve gereğini yerine getirmekle yükümlüdür.</a:t>
            </a:r>
          </a:p>
          <a:p>
            <a:pPr marL="11138" marR="94114" algn="just">
              <a:lnSpc>
                <a:spcPct val="150000"/>
              </a:lnSpc>
              <a:tabLst>
                <a:tab pos="211620" algn="l"/>
              </a:tabLst>
            </a:pPr>
            <a:endParaRPr lang="tr-TR" sz="2100" dirty="0">
              <a:latin typeface="Times New Roman" panose="02020603050405020304" pitchFamily="18" charset="0"/>
              <a:cs typeface="Times New Roman" panose="02020603050405020304" pitchFamily="18" charset="0"/>
            </a:endParaRPr>
          </a:p>
          <a:p>
            <a:pPr marL="11138" marR="94114" algn="just">
              <a:lnSpc>
                <a:spcPct val="150000"/>
              </a:lnSpc>
              <a:tabLst>
                <a:tab pos="211620" algn="l"/>
              </a:tabLst>
            </a:pPr>
            <a:r>
              <a:rPr lang="tr-TR" sz="2100" dirty="0">
                <a:latin typeface="Times New Roman" panose="02020603050405020304" pitchFamily="18" charset="0"/>
                <a:cs typeface="Times New Roman" panose="02020603050405020304" pitchFamily="18" charset="0"/>
              </a:rPr>
              <a:t>Kanuna ve iç kontrol standartlarına aykırı olmamak koşuluyla, idarelerce görev alanları çerçevesinde her türlü yöntem, süreç ve özellikli işlemlere ilişkin standartlar belirlenebilir. </a:t>
            </a:r>
            <a:endParaRPr sz="2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252714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dirty="0">
                <a:solidFill>
                  <a:srgbClr val="C00000"/>
                </a:solidFill>
                <a:latin typeface="Times New Roman" panose="02020603050405020304" pitchFamily="18" charset="0"/>
                <a:cs typeface="Times New Roman" panose="02020603050405020304" pitchFamily="18" charset="0"/>
              </a:rPr>
              <a:t>İÇ KONTROLÜN TEMEL İLKELERİ </a:t>
            </a:r>
            <a:endParaRPr sz="2800" b="1" dirty="0">
              <a:solidFill>
                <a:srgbClr val="FF0000"/>
              </a:solidFill>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4" name="object 3">
            <a:extLst>
              <a:ext uri="{FF2B5EF4-FFF2-40B4-BE49-F238E27FC236}">
                <a16:creationId xmlns="" xmlns:a16="http://schemas.microsoft.com/office/drawing/2014/main" id="{65F8CBEF-688B-4597-8B5A-894394A2E841}"/>
              </a:ext>
            </a:extLst>
          </p:cNvPr>
          <p:cNvSpPr txBox="1"/>
          <p:nvPr/>
        </p:nvSpPr>
        <p:spPr>
          <a:xfrm>
            <a:off x="1062920" y="1996839"/>
            <a:ext cx="10786179" cy="4440359"/>
          </a:xfrm>
          <a:prstGeom prst="rect">
            <a:avLst/>
          </a:prstGeom>
        </p:spPr>
        <p:txBody>
          <a:bodyPr vert="horz" wrap="square" lIns="0" tIns="54015" rIns="0" bIns="0" rtlCol="0">
            <a:spAutoFit/>
          </a:bodyPr>
          <a:lstStyle/>
          <a:p>
            <a:pPr marL="11138" marR="94114">
              <a:lnSpc>
                <a:spcPct val="150000"/>
              </a:lnSpc>
              <a:tabLst>
                <a:tab pos="211620" algn="l"/>
              </a:tabLst>
            </a:pPr>
            <a:r>
              <a:rPr lang="tr-TR" sz="2200" b="1" dirty="0">
                <a:latin typeface="Times New Roman" panose="02020603050405020304" pitchFamily="18" charset="0"/>
                <a:cs typeface="Times New Roman" panose="02020603050405020304" pitchFamily="18" charset="0"/>
              </a:rPr>
              <a:t>İç Kontrol ve Ön Malî Kontrole İlişkin Usul ve Esaslar</a:t>
            </a:r>
          </a:p>
          <a:p>
            <a:pPr marL="11138" marR="94114">
              <a:lnSpc>
                <a:spcPct val="150000"/>
              </a:lnSpc>
              <a:tabLst>
                <a:tab pos="211620" algn="l"/>
              </a:tabLst>
            </a:pPr>
            <a:r>
              <a:rPr lang="tr-TR" sz="2100" b="1" dirty="0">
                <a:latin typeface="Times New Roman" panose="02020603050405020304" pitchFamily="18" charset="0"/>
                <a:cs typeface="Times New Roman" panose="02020603050405020304" pitchFamily="18" charset="0"/>
              </a:rPr>
              <a:t>Madde 6- </a:t>
            </a:r>
            <a:r>
              <a:rPr lang="tr-TR" sz="2100" dirty="0">
                <a:latin typeface="Times New Roman" panose="02020603050405020304" pitchFamily="18" charset="0"/>
                <a:cs typeface="Times New Roman" panose="02020603050405020304" pitchFamily="18" charset="0"/>
              </a:rPr>
              <a:t>İç kontrolün temel ilkeleri şunlardır:</a:t>
            </a:r>
          </a:p>
          <a:p>
            <a:pPr marL="468338" marR="94114" indent="-457200">
              <a:lnSpc>
                <a:spcPct val="150000"/>
              </a:lnSpc>
              <a:buFont typeface="+mj-lt"/>
              <a:buAutoNum type="alphaLcPeriod"/>
              <a:tabLst>
                <a:tab pos="211620" algn="l"/>
              </a:tabLst>
            </a:pPr>
            <a:r>
              <a:rPr lang="tr-TR" sz="2100" dirty="0">
                <a:latin typeface="Times New Roman" panose="02020603050405020304" pitchFamily="18" charset="0"/>
                <a:cs typeface="Times New Roman" panose="02020603050405020304" pitchFamily="18" charset="0"/>
              </a:rPr>
              <a:t>İç kontrol faaliyetleri idarenin yönetim sorumluluğu çerçevesinde yürütülür.</a:t>
            </a:r>
          </a:p>
          <a:p>
            <a:pPr marL="468338" marR="94114" indent="-457200">
              <a:lnSpc>
                <a:spcPct val="150000"/>
              </a:lnSpc>
              <a:buFont typeface="+mj-lt"/>
              <a:buAutoNum type="alphaLcPeriod"/>
              <a:tabLst>
                <a:tab pos="211620" algn="l"/>
              </a:tabLst>
            </a:pPr>
            <a:r>
              <a:rPr lang="tr-TR" sz="2100" dirty="0">
                <a:latin typeface="Times New Roman" panose="02020603050405020304" pitchFamily="18" charset="0"/>
                <a:cs typeface="Times New Roman" panose="02020603050405020304" pitchFamily="18" charset="0"/>
              </a:rPr>
              <a:t>İç kontrol faaliyet ve düzenlemelerinde öncelikle riskli alanlar dikkate alınır.</a:t>
            </a:r>
          </a:p>
          <a:p>
            <a:pPr marL="468338" marR="94114" indent="-457200">
              <a:lnSpc>
                <a:spcPct val="150000"/>
              </a:lnSpc>
              <a:buFont typeface="+mj-lt"/>
              <a:buAutoNum type="alphaLcPeriod"/>
              <a:tabLst>
                <a:tab pos="211620" algn="l"/>
              </a:tabLst>
            </a:pPr>
            <a:r>
              <a:rPr lang="tr-TR" sz="2100" dirty="0">
                <a:latin typeface="Times New Roman" panose="02020603050405020304" pitchFamily="18" charset="0"/>
                <a:cs typeface="Times New Roman" panose="02020603050405020304" pitchFamily="18" charset="0"/>
              </a:rPr>
              <a:t>İç kontrole ilişkin sorumluluk, işlem sürecinde yer alan bütün görevlileri kapsar.</a:t>
            </a:r>
          </a:p>
          <a:p>
            <a:pPr marL="468338" marR="94114" indent="-457200">
              <a:lnSpc>
                <a:spcPct val="150000"/>
              </a:lnSpc>
              <a:buFont typeface="+mj-lt"/>
              <a:buAutoNum type="alphaLcPeriod"/>
              <a:tabLst>
                <a:tab pos="211620" algn="l"/>
              </a:tabLst>
            </a:pPr>
            <a:r>
              <a:rPr lang="tr-TR" sz="2100" dirty="0">
                <a:latin typeface="Times New Roman" panose="02020603050405020304" pitchFamily="18" charset="0"/>
                <a:cs typeface="Times New Roman" panose="02020603050405020304" pitchFamily="18" charset="0"/>
              </a:rPr>
              <a:t>İç kontrol malî ve malî olmayan tüm işlemleri kapsar.</a:t>
            </a:r>
          </a:p>
          <a:p>
            <a:pPr marL="468338" marR="94114" indent="-457200">
              <a:lnSpc>
                <a:spcPct val="150000"/>
              </a:lnSpc>
              <a:buFont typeface="+mj-lt"/>
              <a:buAutoNum type="alphaLcPeriod"/>
              <a:tabLst>
                <a:tab pos="211620" algn="l"/>
              </a:tabLst>
            </a:pPr>
            <a:r>
              <a:rPr lang="tr-TR" sz="2100" dirty="0">
                <a:latin typeface="Times New Roman" panose="02020603050405020304" pitchFamily="18" charset="0"/>
                <a:cs typeface="Times New Roman" panose="02020603050405020304" pitchFamily="18" charset="0"/>
              </a:rPr>
              <a:t>İç kontrol sistemi yılda en az bir kez değerlendirilir ve alınması gereken önlemler belirlenir.</a:t>
            </a:r>
          </a:p>
          <a:p>
            <a:pPr marL="468338" marR="94114" indent="-457200">
              <a:lnSpc>
                <a:spcPct val="150000"/>
              </a:lnSpc>
              <a:buFont typeface="+mj-lt"/>
              <a:buAutoNum type="alphaLcPeriod"/>
              <a:tabLst>
                <a:tab pos="211620" algn="l"/>
              </a:tabLst>
            </a:pPr>
            <a:r>
              <a:rPr lang="tr-TR" sz="2100" dirty="0">
                <a:latin typeface="Times New Roman" panose="02020603050405020304" pitchFamily="18" charset="0"/>
                <a:cs typeface="Times New Roman" panose="02020603050405020304" pitchFamily="18" charset="0"/>
              </a:rPr>
              <a:t>İç kontrol düzenleme ve uygulamalarında mevzuata uygunluk, saydamlık, hesap verebilirlik ve ekonomiklik, etkinlik, etkililik gibi iyi malî yönetim ilkeleri esas alınır.</a:t>
            </a:r>
            <a:endParaRPr sz="2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075530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b="1" dirty="0">
                <a:solidFill>
                  <a:srgbClr val="C00000"/>
                </a:solidFill>
                <a:latin typeface="Times New Roman" panose="02020603050405020304" pitchFamily="18" charset="0"/>
                <a:cs typeface="Times New Roman" panose="02020603050405020304" pitchFamily="18" charset="0"/>
              </a:rPr>
              <a:t>İÇ KONTROL NE DEĞİLDİR?</a:t>
            </a:r>
            <a:endParaRPr sz="2800" b="1" dirty="0">
              <a:solidFill>
                <a:srgbClr val="FF0000"/>
              </a:solidFill>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4" name="object 13">
            <a:extLst>
              <a:ext uri="{FF2B5EF4-FFF2-40B4-BE49-F238E27FC236}">
                <a16:creationId xmlns="" xmlns:a16="http://schemas.microsoft.com/office/drawing/2014/main" id="{5BBE8E75-815F-4F5D-A6FB-681825894005}"/>
              </a:ext>
            </a:extLst>
          </p:cNvPr>
          <p:cNvSpPr txBox="1"/>
          <p:nvPr/>
        </p:nvSpPr>
        <p:spPr>
          <a:xfrm>
            <a:off x="1069241" y="1999394"/>
            <a:ext cx="10817959" cy="4373979"/>
          </a:xfrm>
          <a:prstGeom prst="rect">
            <a:avLst/>
          </a:prstGeom>
        </p:spPr>
        <p:txBody>
          <a:bodyPr vert="horz" wrap="square" lIns="0" tIns="11137" rIns="0" bIns="0" rtlCol="0">
            <a:spAutoFit/>
          </a:bodyPr>
          <a:lstStyle/>
          <a:p>
            <a:pPr marL="293688" marR="163170" indent="-293688">
              <a:lnSpc>
                <a:spcPct val="150000"/>
              </a:lnSpc>
              <a:buFont typeface="Arial" panose="020B0604020202020204" pitchFamily="34" charset="0"/>
              <a:buChar char="•"/>
            </a:pPr>
            <a:r>
              <a:rPr sz="2100" dirty="0">
                <a:latin typeface="Times New Roman" panose="02020603050405020304" pitchFamily="18" charset="0"/>
                <a:cs typeface="Times New Roman" panose="02020603050405020304" pitchFamily="18" charset="0"/>
              </a:rPr>
              <a:t>İç kontrol; Evrakların Kontrolü değildir. Ne kadar “kontrol” sahibi  olduğumuzla </a:t>
            </a:r>
            <a:r>
              <a:rPr sz="2100" dirty="0" err="1">
                <a:latin typeface="Times New Roman" panose="02020603050405020304" pitchFamily="18" charset="0"/>
                <a:cs typeface="Times New Roman" panose="02020603050405020304" pitchFamily="18" charset="0"/>
              </a:rPr>
              <a:t>ilgilidir</a:t>
            </a:r>
            <a:r>
              <a:rPr sz="2100" dirty="0">
                <a:latin typeface="Times New Roman" panose="02020603050405020304" pitchFamily="18" charset="0"/>
                <a:cs typeface="Times New Roman" panose="02020603050405020304" pitchFamily="18" charset="0"/>
              </a:rPr>
              <a:t>.</a:t>
            </a:r>
          </a:p>
          <a:p>
            <a:pPr marL="293688" marR="138110" indent="-293688">
              <a:lnSpc>
                <a:spcPct val="150000"/>
              </a:lnSpc>
              <a:buFont typeface="Arial" panose="020B0604020202020204" pitchFamily="34" charset="0"/>
              <a:buChar char="•"/>
            </a:pPr>
            <a:r>
              <a:rPr sz="2100" dirty="0">
                <a:latin typeface="Times New Roman" panose="02020603050405020304" pitchFamily="18" charset="0"/>
                <a:cs typeface="Times New Roman" panose="02020603050405020304" pitchFamily="18" charset="0"/>
              </a:rPr>
              <a:t>İç kontrol sadece belirli evrakların, kişilerin veya olayların kontrol  edilmesi demek </a:t>
            </a:r>
            <a:r>
              <a:rPr sz="2100" dirty="0" err="1">
                <a:latin typeface="Times New Roman" panose="02020603050405020304" pitchFamily="18" charset="0"/>
                <a:cs typeface="Times New Roman" panose="02020603050405020304" pitchFamily="18" charset="0"/>
              </a:rPr>
              <a:t>değildir</a:t>
            </a:r>
            <a:r>
              <a:rPr sz="2100" dirty="0">
                <a:latin typeface="Times New Roman" panose="02020603050405020304" pitchFamily="18" charset="0"/>
                <a:cs typeface="Times New Roman" panose="02020603050405020304" pitchFamily="18" charset="0"/>
              </a:rPr>
              <a:t>.</a:t>
            </a:r>
          </a:p>
          <a:p>
            <a:pPr marL="293688" marR="4455" indent="-293688">
              <a:lnSpc>
                <a:spcPct val="150000"/>
              </a:lnSpc>
              <a:buFont typeface="Arial" panose="020B0604020202020204" pitchFamily="34" charset="0"/>
              <a:buChar char="•"/>
              <a:tabLst>
                <a:tab pos="1467418" algn="l"/>
              </a:tabLst>
            </a:pPr>
            <a:r>
              <a:rPr sz="2100" dirty="0">
                <a:latin typeface="Times New Roman" panose="02020603050405020304" pitchFamily="18" charset="0"/>
                <a:cs typeface="Times New Roman" panose="02020603050405020304" pitchFamily="18" charset="0"/>
              </a:rPr>
              <a:t>İç kontrol, varılmak istenen hedefe doğru gidip </a:t>
            </a:r>
            <a:r>
              <a:rPr sz="2100" dirty="0" err="1">
                <a:latin typeface="Times New Roman" panose="02020603050405020304" pitchFamily="18" charset="0"/>
                <a:cs typeface="Times New Roman" panose="02020603050405020304" pitchFamily="18" charset="0"/>
              </a:rPr>
              <a:t>gitmediğimiz</a:t>
            </a:r>
            <a:r>
              <a:rPr sz="2100" dirty="0">
                <a:latin typeface="Times New Roman" panose="02020603050405020304" pitchFamily="18" charset="0"/>
                <a:cs typeface="Times New Roman" panose="02020603050405020304" pitchFamily="18" charset="0"/>
              </a:rPr>
              <a:t> </a:t>
            </a:r>
            <a:r>
              <a:rPr lang="tr-TR" sz="2100" dirty="0">
                <a:latin typeface="Times New Roman" panose="02020603050405020304" pitchFamily="18" charset="0"/>
                <a:cs typeface="Times New Roman" panose="02020603050405020304" pitchFamily="18" charset="0"/>
              </a:rPr>
              <a:t> </a:t>
            </a:r>
            <a:r>
              <a:rPr sz="2100" dirty="0" err="1">
                <a:latin typeface="Times New Roman" panose="02020603050405020304" pitchFamily="18" charset="0"/>
                <a:cs typeface="Times New Roman" panose="02020603050405020304" pitchFamily="18" charset="0"/>
              </a:rPr>
              <a:t>ve</a:t>
            </a:r>
            <a:r>
              <a:rPr sz="2100" dirty="0">
                <a:latin typeface="Times New Roman" panose="02020603050405020304" pitchFamily="18" charset="0"/>
                <a:cs typeface="Times New Roman" panose="02020603050405020304" pitchFamily="18" charset="0"/>
              </a:rPr>
              <a:t> </a:t>
            </a:r>
            <a:r>
              <a:rPr sz="2100" dirty="0" err="1">
                <a:latin typeface="Times New Roman" panose="02020603050405020304" pitchFamily="18" charset="0"/>
                <a:cs typeface="Times New Roman" panose="02020603050405020304" pitchFamily="18" charset="0"/>
              </a:rPr>
              <a:t>bu</a:t>
            </a:r>
            <a:r>
              <a:rPr lang="tr-TR" sz="2100" dirty="0">
                <a:latin typeface="Times New Roman" panose="02020603050405020304" pitchFamily="18" charset="0"/>
                <a:cs typeface="Times New Roman" panose="02020603050405020304" pitchFamily="18" charset="0"/>
              </a:rPr>
              <a:t> </a:t>
            </a:r>
            <a:r>
              <a:rPr sz="2100" dirty="0" err="1">
                <a:latin typeface="Times New Roman" panose="02020603050405020304" pitchFamily="18" charset="0"/>
                <a:cs typeface="Times New Roman" panose="02020603050405020304" pitchFamily="18" charset="0"/>
              </a:rPr>
              <a:t>amaçla</a:t>
            </a:r>
            <a:r>
              <a:rPr sz="2100" dirty="0">
                <a:latin typeface="Times New Roman" panose="02020603050405020304" pitchFamily="18" charset="0"/>
                <a:cs typeface="Times New Roman" panose="02020603050405020304" pitchFamily="18" charset="0"/>
              </a:rPr>
              <a:t> </a:t>
            </a:r>
            <a:r>
              <a:rPr sz="2100" dirty="0" err="1">
                <a:latin typeface="Times New Roman" panose="02020603050405020304" pitchFamily="18" charset="0"/>
                <a:cs typeface="Times New Roman" panose="02020603050405020304" pitchFamily="18" charset="0"/>
              </a:rPr>
              <a:t>yapılan</a:t>
            </a:r>
            <a:r>
              <a:rPr lang="tr-TR" sz="2100" dirty="0">
                <a:latin typeface="Times New Roman" panose="02020603050405020304" pitchFamily="18" charset="0"/>
                <a:cs typeface="Times New Roman" panose="02020603050405020304" pitchFamily="18" charset="0"/>
              </a:rPr>
              <a:t> </a:t>
            </a:r>
            <a:r>
              <a:rPr sz="2100" dirty="0" err="1">
                <a:latin typeface="Times New Roman" panose="02020603050405020304" pitchFamily="18" charset="0"/>
                <a:cs typeface="Times New Roman" panose="02020603050405020304" pitchFamily="18" charset="0"/>
              </a:rPr>
              <a:t>faaliyetlerde</a:t>
            </a:r>
            <a:r>
              <a:rPr sz="2100" dirty="0">
                <a:latin typeface="Times New Roman" panose="02020603050405020304" pitchFamily="18" charset="0"/>
                <a:cs typeface="Times New Roman" panose="02020603050405020304" pitchFamily="18" charset="0"/>
              </a:rPr>
              <a:t> ne kadar “kontrol” sahibi olduğumuzla  </a:t>
            </a:r>
            <a:r>
              <a:rPr sz="2100" dirty="0" err="1">
                <a:latin typeface="Times New Roman" panose="02020603050405020304" pitchFamily="18" charset="0"/>
                <a:cs typeface="Times New Roman" panose="02020603050405020304" pitchFamily="18" charset="0"/>
              </a:rPr>
              <a:t>ilgilidir</a:t>
            </a:r>
            <a:r>
              <a:rPr sz="2100" dirty="0">
                <a:latin typeface="Times New Roman" panose="02020603050405020304" pitchFamily="18" charset="0"/>
                <a:cs typeface="Times New Roman" panose="02020603050405020304" pitchFamily="18" charset="0"/>
              </a:rPr>
              <a:t>.</a:t>
            </a:r>
          </a:p>
          <a:p>
            <a:pPr marL="293688" indent="-293688">
              <a:lnSpc>
                <a:spcPct val="150000"/>
              </a:lnSpc>
              <a:buFont typeface="Arial" panose="020B0604020202020204" pitchFamily="34" charset="0"/>
              <a:buChar char="•"/>
            </a:pPr>
            <a:r>
              <a:rPr sz="2100" dirty="0">
                <a:latin typeface="Times New Roman" panose="02020603050405020304" pitchFamily="18" charset="0"/>
                <a:cs typeface="Times New Roman" panose="02020603050405020304" pitchFamily="18" charset="0"/>
              </a:rPr>
              <a:t>İç kontrol; Amaç değildir. İdareyi hedeflerine </a:t>
            </a:r>
            <a:r>
              <a:rPr sz="2100" dirty="0" err="1">
                <a:latin typeface="Times New Roman" panose="02020603050405020304" pitchFamily="18" charset="0"/>
                <a:cs typeface="Times New Roman" panose="02020603050405020304" pitchFamily="18" charset="0"/>
              </a:rPr>
              <a:t>ulaştırma</a:t>
            </a:r>
            <a:r>
              <a:rPr sz="2100" dirty="0">
                <a:latin typeface="Times New Roman" panose="02020603050405020304" pitchFamily="18" charset="0"/>
                <a:cs typeface="Times New Roman" panose="02020603050405020304" pitchFamily="18" charset="0"/>
              </a:rPr>
              <a:t> </a:t>
            </a:r>
            <a:r>
              <a:rPr sz="2100" dirty="0" err="1">
                <a:latin typeface="Times New Roman" panose="02020603050405020304" pitchFamily="18" charset="0"/>
                <a:cs typeface="Times New Roman" panose="02020603050405020304" pitchFamily="18" charset="0"/>
              </a:rPr>
              <a:t>amacı</a:t>
            </a:r>
            <a:r>
              <a:rPr lang="tr-TR" sz="2100" dirty="0">
                <a:latin typeface="Times New Roman" panose="02020603050405020304" pitchFamily="18" charset="0"/>
                <a:cs typeface="Times New Roman" panose="02020603050405020304" pitchFamily="18" charset="0"/>
              </a:rPr>
              <a:t> </a:t>
            </a:r>
            <a:r>
              <a:rPr sz="2100" dirty="0" err="1">
                <a:latin typeface="Times New Roman" panose="02020603050405020304" pitchFamily="18" charset="0"/>
                <a:cs typeface="Times New Roman" panose="02020603050405020304" pitchFamily="18" charset="0"/>
              </a:rPr>
              <a:t>taşıyan</a:t>
            </a:r>
            <a:r>
              <a:rPr sz="2100" dirty="0">
                <a:latin typeface="Times New Roman" panose="02020603050405020304" pitchFamily="18" charset="0"/>
                <a:cs typeface="Times New Roman" panose="02020603050405020304" pitchFamily="18" charset="0"/>
              </a:rPr>
              <a:t> bir yönetim aracıdır. Ancak hedefleri </a:t>
            </a:r>
            <a:r>
              <a:rPr sz="2100" dirty="0" err="1">
                <a:latin typeface="Times New Roman" panose="02020603050405020304" pitchFamily="18" charset="0"/>
                <a:cs typeface="Times New Roman" panose="02020603050405020304" pitchFamily="18" charset="0"/>
              </a:rPr>
              <a:t>belirlemez</a:t>
            </a:r>
            <a:r>
              <a:rPr sz="2100" dirty="0">
                <a:latin typeface="Times New Roman" panose="02020603050405020304" pitchFamily="18" charset="0"/>
                <a:cs typeface="Times New Roman" panose="02020603050405020304" pitchFamily="18" charset="0"/>
              </a:rPr>
              <a:t>.</a:t>
            </a:r>
          </a:p>
          <a:p>
            <a:pPr marL="293688" indent="-293688">
              <a:lnSpc>
                <a:spcPct val="150000"/>
              </a:lnSpc>
              <a:buFont typeface="Arial" panose="020B0604020202020204" pitchFamily="34" charset="0"/>
              <a:buChar char="•"/>
            </a:pPr>
            <a:r>
              <a:rPr sz="2100" dirty="0">
                <a:latin typeface="Times New Roman" panose="02020603050405020304" pitchFamily="18" charset="0"/>
                <a:cs typeface="Times New Roman" panose="02020603050405020304" pitchFamily="18" charset="0"/>
              </a:rPr>
              <a:t>Belirlenmiş hedeflere ulaşabilmek için makul güvence sağlar. </a:t>
            </a:r>
            <a:r>
              <a:rPr sz="2100" dirty="0" err="1">
                <a:latin typeface="Times New Roman" panose="02020603050405020304" pitchFamily="18" charset="0"/>
                <a:cs typeface="Times New Roman" panose="02020603050405020304" pitchFamily="18" charset="0"/>
              </a:rPr>
              <a:t>İç</a:t>
            </a:r>
            <a:r>
              <a:rPr lang="tr-TR" sz="2100" dirty="0">
                <a:latin typeface="Times New Roman" panose="02020603050405020304" pitchFamily="18" charset="0"/>
                <a:cs typeface="Times New Roman" panose="02020603050405020304" pitchFamily="18" charset="0"/>
              </a:rPr>
              <a:t> </a:t>
            </a:r>
            <a:r>
              <a:rPr sz="2100" dirty="0" err="1">
                <a:latin typeface="Times New Roman" panose="02020603050405020304" pitchFamily="18" charset="0"/>
                <a:cs typeface="Times New Roman" panose="02020603050405020304" pitchFamily="18" charset="0"/>
              </a:rPr>
              <a:t>kontrol</a:t>
            </a:r>
            <a:r>
              <a:rPr sz="2100" dirty="0">
                <a:latin typeface="Times New Roman" panose="02020603050405020304" pitchFamily="18" charset="0"/>
                <a:cs typeface="Times New Roman" panose="02020603050405020304" pitchFamily="18" charset="0"/>
              </a:rPr>
              <a:t>; statik bir sistem </a:t>
            </a:r>
            <a:r>
              <a:rPr sz="2100" dirty="0" err="1">
                <a:latin typeface="Times New Roman" panose="02020603050405020304" pitchFamily="18" charset="0"/>
                <a:cs typeface="Times New Roman" panose="02020603050405020304" pitchFamily="18" charset="0"/>
              </a:rPr>
              <a:t>değildir</a:t>
            </a:r>
            <a:r>
              <a:rPr sz="2100" dirty="0">
                <a:latin typeface="Times New Roman" panose="02020603050405020304" pitchFamily="18" charset="0"/>
                <a:cs typeface="Times New Roman" panose="02020603050405020304" pitchFamily="18" charset="0"/>
              </a:rPr>
              <a:t>.</a:t>
            </a:r>
          </a:p>
          <a:p>
            <a:pPr marL="293688" indent="-293688">
              <a:lnSpc>
                <a:spcPct val="150000"/>
              </a:lnSpc>
              <a:buFont typeface="Arial" panose="020B0604020202020204" pitchFamily="34" charset="0"/>
              <a:buChar char="•"/>
            </a:pPr>
            <a:r>
              <a:rPr sz="2100" dirty="0">
                <a:latin typeface="Times New Roman" panose="02020603050405020304" pitchFamily="18" charset="0"/>
                <a:cs typeface="Times New Roman" panose="02020603050405020304" pitchFamily="18" charset="0"/>
              </a:rPr>
              <a:t>Sürekli gözden geçirilmesi ve geliştirilmesi </a:t>
            </a:r>
            <a:r>
              <a:rPr sz="2100" dirty="0" err="1">
                <a:latin typeface="Times New Roman" panose="02020603050405020304" pitchFamily="18" charset="0"/>
                <a:cs typeface="Times New Roman" panose="02020603050405020304" pitchFamily="18" charset="0"/>
              </a:rPr>
              <a:t>gerekir</a:t>
            </a:r>
            <a:r>
              <a:rPr sz="2100" dirty="0">
                <a:latin typeface="Times New Roman" panose="02020603050405020304" pitchFamily="18" charset="0"/>
                <a:cs typeface="Times New Roman" panose="02020603050405020304" pitchFamily="18" charset="0"/>
              </a:rPr>
              <a:t>.</a:t>
            </a:r>
          </a:p>
          <a:p>
            <a:pPr marL="293688" indent="-293688">
              <a:lnSpc>
                <a:spcPct val="150000"/>
              </a:lnSpc>
              <a:buFont typeface="Arial" panose="020B0604020202020204" pitchFamily="34" charset="0"/>
              <a:buChar char="•"/>
            </a:pPr>
            <a:r>
              <a:rPr sz="2100" dirty="0">
                <a:latin typeface="Times New Roman" panose="02020603050405020304" pitchFamily="18" charset="0"/>
                <a:cs typeface="Times New Roman" panose="02020603050405020304" pitchFamily="18" charset="0"/>
              </a:rPr>
              <a:t>Belirlenmiş hedeflere ulaşabilmek için makul güvence sağlar.</a:t>
            </a:r>
          </a:p>
        </p:txBody>
      </p:sp>
    </p:spTree>
    <p:extLst>
      <p:ext uri="{BB962C8B-B14F-4D97-AF65-F5344CB8AC3E}">
        <p14:creationId xmlns:p14="http://schemas.microsoft.com/office/powerpoint/2010/main" val="86056197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b="1" dirty="0">
                <a:solidFill>
                  <a:srgbClr val="C00000"/>
                </a:solidFill>
                <a:latin typeface="Times New Roman" panose="02020603050405020304" pitchFamily="18" charset="0"/>
                <a:cs typeface="Times New Roman" panose="02020603050405020304" pitchFamily="18" charset="0"/>
              </a:rPr>
              <a:t>İÇ KONTROL NE FAYDA SAĞLAR?</a:t>
            </a:r>
            <a:endParaRPr sz="2800" b="1" dirty="0">
              <a:solidFill>
                <a:srgbClr val="FF0000"/>
              </a:solidFill>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4" name="object 13">
            <a:extLst>
              <a:ext uri="{FF2B5EF4-FFF2-40B4-BE49-F238E27FC236}">
                <a16:creationId xmlns="" xmlns:a16="http://schemas.microsoft.com/office/drawing/2014/main" id="{FFC50DFF-29D7-4F17-9B67-5CBFEC02F431}"/>
              </a:ext>
            </a:extLst>
          </p:cNvPr>
          <p:cNvSpPr txBox="1"/>
          <p:nvPr/>
        </p:nvSpPr>
        <p:spPr>
          <a:xfrm>
            <a:off x="1064952" y="1997075"/>
            <a:ext cx="9507798" cy="3889230"/>
          </a:xfrm>
          <a:prstGeom prst="rect">
            <a:avLst/>
          </a:prstGeom>
        </p:spPr>
        <p:txBody>
          <a:bodyPr vert="horz" wrap="square" lIns="0" tIns="11137" rIns="0" bIns="0" rtlCol="0">
            <a:spAutoFit/>
          </a:bodyPr>
          <a:lstStyle/>
          <a:p>
            <a:pPr marL="296888" indent="-285750">
              <a:lnSpc>
                <a:spcPct val="150000"/>
              </a:lnSpc>
              <a:buFont typeface="Arial" panose="020B0604020202020204" pitchFamily="34" charset="0"/>
              <a:buChar char="•"/>
            </a:pPr>
            <a:r>
              <a:rPr lang="tr-TR" sz="2100" spc="-75" dirty="0">
                <a:latin typeface="Times New Roman" panose="02020603050405020304" pitchFamily="18" charset="0"/>
                <a:cs typeface="Times New Roman" panose="02020603050405020304" pitchFamily="18" charset="0"/>
              </a:rPr>
              <a:t>Yönetimi </a:t>
            </a:r>
            <a:r>
              <a:rPr lang="tr-TR" sz="2100" spc="-110" dirty="0">
                <a:latin typeface="Times New Roman" panose="02020603050405020304" pitchFamily="18" charset="0"/>
                <a:cs typeface="Times New Roman" panose="02020603050405020304" pitchFamily="18" charset="0"/>
              </a:rPr>
              <a:t>dış </a:t>
            </a:r>
            <a:r>
              <a:rPr lang="tr-TR" sz="2100" spc="-48" dirty="0">
                <a:latin typeface="Times New Roman" panose="02020603050405020304" pitchFamily="18" charset="0"/>
                <a:cs typeface="Times New Roman" panose="02020603050405020304" pitchFamily="18" charset="0"/>
              </a:rPr>
              <a:t>denetime </a:t>
            </a:r>
            <a:r>
              <a:rPr lang="tr-TR" sz="2100" spc="-88" dirty="0">
                <a:latin typeface="Times New Roman" panose="02020603050405020304" pitchFamily="18" charset="0"/>
                <a:cs typeface="Times New Roman" panose="02020603050405020304" pitchFamily="18" charset="0"/>
              </a:rPr>
              <a:t>hazır </a:t>
            </a:r>
            <a:r>
              <a:rPr lang="tr-TR" sz="2100" spc="-79" dirty="0">
                <a:latin typeface="Times New Roman" panose="02020603050405020304" pitchFamily="18" charset="0"/>
                <a:cs typeface="Times New Roman" panose="02020603050405020304" pitchFamily="18" charset="0"/>
              </a:rPr>
              <a:t>kılar, </a:t>
            </a:r>
            <a:r>
              <a:rPr lang="tr-TR" sz="2100" spc="-110" dirty="0">
                <a:latin typeface="Times New Roman" panose="02020603050405020304" pitchFamily="18" charset="0"/>
                <a:cs typeface="Times New Roman" panose="02020603050405020304" pitchFamily="18" charset="0"/>
              </a:rPr>
              <a:t>hesap </a:t>
            </a:r>
            <a:r>
              <a:rPr lang="tr-TR" sz="2100" spc="-31" dirty="0">
                <a:latin typeface="Times New Roman" panose="02020603050405020304" pitchFamily="18" charset="0"/>
                <a:cs typeface="Times New Roman" panose="02020603050405020304" pitchFamily="18" charset="0"/>
              </a:rPr>
              <a:t>verebilirliği</a:t>
            </a:r>
            <a:r>
              <a:rPr lang="tr-TR" sz="2100" spc="-153" dirty="0">
                <a:latin typeface="Times New Roman" panose="02020603050405020304" pitchFamily="18" charset="0"/>
                <a:cs typeface="Times New Roman" panose="02020603050405020304" pitchFamily="18" charset="0"/>
              </a:rPr>
              <a:t> </a:t>
            </a:r>
            <a:r>
              <a:rPr lang="tr-TR" sz="2100" spc="-57" dirty="0">
                <a:latin typeface="Times New Roman" panose="02020603050405020304" pitchFamily="18" charset="0"/>
                <a:cs typeface="Times New Roman" panose="02020603050405020304" pitchFamily="18" charset="0"/>
              </a:rPr>
              <a:t>güçlendirir.</a:t>
            </a:r>
            <a:endParaRPr lang="tr-TR" sz="2100" dirty="0">
              <a:latin typeface="Times New Roman" panose="02020603050405020304" pitchFamily="18" charset="0"/>
              <a:cs typeface="Times New Roman" panose="02020603050405020304" pitchFamily="18" charset="0"/>
            </a:endParaRPr>
          </a:p>
          <a:p>
            <a:pPr marL="296888" marR="382587" indent="-285750">
              <a:lnSpc>
                <a:spcPct val="150000"/>
              </a:lnSpc>
              <a:buFont typeface="Arial" panose="020B0604020202020204" pitchFamily="34" charset="0"/>
              <a:buChar char="•"/>
            </a:pPr>
            <a:r>
              <a:rPr lang="tr-TR" sz="2100" spc="-145" dirty="0">
                <a:latin typeface="Times New Roman" panose="02020603050405020304" pitchFamily="18" charset="0"/>
                <a:cs typeface="Times New Roman" panose="02020603050405020304" pitchFamily="18" charset="0"/>
              </a:rPr>
              <a:t>Yeni </a:t>
            </a:r>
            <a:r>
              <a:rPr lang="tr-TR" sz="2100" spc="-44" dirty="0">
                <a:latin typeface="Times New Roman" panose="02020603050405020304" pitchFamily="18" charset="0"/>
                <a:cs typeface="Times New Roman" panose="02020603050405020304" pitchFamily="18" charset="0"/>
              </a:rPr>
              <a:t>yönetici </a:t>
            </a:r>
            <a:r>
              <a:rPr lang="tr-TR" sz="2100" spc="-105" dirty="0">
                <a:latin typeface="Times New Roman" panose="02020603050405020304" pitchFamily="18" charset="0"/>
                <a:cs typeface="Times New Roman" panose="02020603050405020304" pitchFamily="18" charset="0"/>
              </a:rPr>
              <a:t>ve </a:t>
            </a:r>
            <a:r>
              <a:rPr lang="tr-TR" sz="2100" spc="-61" dirty="0">
                <a:latin typeface="Times New Roman" panose="02020603050405020304" pitchFamily="18" charset="0"/>
                <a:cs typeface="Times New Roman" panose="02020603050405020304" pitchFamily="18" charset="0"/>
              </a:rPr>
              <a:t>personelin </a:t>
            </a:r>
            <a:r>
              <a:rPr lang="tr-TR" sz="2100" spc="-88" dirty="0">
                <a:latin typeface="Times New Roman" panose="02020603050405020304" pitchFamily="18" charset="0"/>
                <a:cs typeface="Times New Roman" panose="02020603050405020304" pitchFamily="18" charset="0"/>
              </a:rPr>
              <a:t>adaptasyon </a:t>
            </a:r>
            <a:r>
              <a:rPr lang="tr-TR" sz="2100" spc="-105" dirty="0">
                <a:latin typeface="Times New Roman" panose="02020603050405020304" pitchFamily="18" charset="0"/>
                <a:cs typeface="Times New Roman" panose="02020603050405020304" pitchFamily="18" charset="0"/>
              </a:rPr>
              <a:t>ve </a:t>
            </a:r>
            <a:r>
              <a:rPr lang="tr-TR" sz="2100" spc="-48" dirty="0">
                <a:latin typeface="Times New Roman" panose="02020603050405020304" pitchFamily="18" charset="0"/>
                <a:cs typeface="Times New Roman" panose="02020603050405020304" pitchFamily="18" charset="0"/>
              </a:rPr>
              <a:t>verim</a:t>
            </a:r>
            <a:r>
              <a:rPr lang="tr-TR" sz="2100" spc="-153" dirty="0">
                <a:latin typeface="Times New Roman" panose="02020603050405020304" pitchFamily="18" charset="0"/>
                <a:cs typeface="Times New Roman" panose="02020603050405020304" pitchFamily="18" charset="0"/>
              </a:rPr>
              <a:t> </a:t>
            </a:r>
            <a:r>
              <a:rPr lang="tr-TR" sz="2100" spc="-57" dirty="0">
                <a:latin typeface="Times New Roman" panose="02020603050405020304" pitchFamily="18" charset="0"/>
                <a:cs typeface="Times New Roman" panose="02020603050405020304" pitchFamily="18" charset="0"/>
              </a:rPr>
              <a:t>alınabilme  </a:t>
            </a:r>
            <a:r>
              <a:rPr lang="tr-TR" sz="2100" spc="-70" dirty="0">
                <a:latin typeface="Times New Roman" panose="02020603050405020304" pitchFamily="18" charset="0"/>
                <a:cs typeface="Times New Roman" panose="02020603050405020304" pitchFamily="18" charset="0"/>
              </a:rPr>
              <a:t>süresini</a:t>
            </a:r>
            <a:r>
              <a:rPr lang="tr-TR" sz="2100" spc="-105" dirty="0">
                <a:latin typeface="Times New Roman" panose="02020603050405020304" pitchFamily="18" charset="0"/>
                <a:cs typeface="Times New Roman" panose="02020603050405020304" pitchFamily="18" charset="0"/>
              </a:rPr>
              <a:t> </a:t>
            </a:r>
            <a:r>
              <a:rPr lang="tr-TR" sz="2100" spc="-75" dirty="0">
                <a:latin typeface="Times New Roman" panose="02020603050405020304" pitchFamily="18" charset="0"/>
                <a:cs typeface="Times New Roman" panose="02020603050405020304" pitchFamily="18" charset="0"/>
              </a:rPr>
              <a:t>kısaltır.</a:t>
            </a:r>
            <a:endParaRPr lang="tr-TR" sz="2100" dirty="0">
              <a:latin typeface="Times New Roman" panose="02020603050405020304" pitchFamily="18" charset="0"/>
              <a:cs typeface="Times New Roman" panose="02020603050405020304" pitchFamily="18" charset="0"/>
            </a:endParaRPr>
          </a:p>
          <a:p>
            <a:pPr marL="296888" indent="-285750">
              <a:lnSpc>
                <a:spcPct val="150000"/>
              </a:lnSpc>
              <a:buFont typeface="Arial" panose="020B0604020202020204" pitchFamily="34" charset="0"/>
              <a:buChar char="•"/>
            </a:pPr>
            <a:r>
              <a:rPr lang="tr-TR" sz="2100" spc="-96" dirty="0">
                <a:latin typeface="Times New Roman" panose="02020603050405020304" pitchFamily="18" charset="0"/>
                <a:cs typeface="Times New Roman" panose="02020603050405020304" pitchFamily="18" charset="0"/>
              </a:rPr>
              <a:t>Kurumsallaşma </a:t>
            </a:r>
            <a:r>
              <a:rPr lang="tr-TR" sz="2100" spc="-105" dirty="0">
                <a:latin typeface="Times New Roman" panose="02020603050405020304" pitchFamily="18" charset="0"/>
                <a:cs typeface="Times New Roman" panose="02020603050405020304" pitchFamily="18" charset="0"/>
              </a:rPr>
              <a:t>ve </a:t>
            </a:r>
            <a:r>
              <a:rPr lang="tr-TR" sz="2100" spc="-70" dirty="0">
                <a:latin typeface="Times New Roman" panose="02020603050405020304" pitchFamily="18" charset="0"/>
                <a:cs typeface="Times New Roman" panose="02020603050405020304" pitchFamily="18" charset="0"/>
              </a:rPr>
              <a:t>kurumsal </a:t>
            </a:r>
            <a:r>
              <a:rPr lang="tr-TR" sz="2100" spc="-35" dirty="0">
                <a:latin typeface="Times New Roman" panose="02020603050405020304" pitchFamily="18" charset="0"/>
                <a:cs typeface="Times New Roman" panose="02020603050405020304" pitchFamily="18" charset="0"/>
              </a:rPr>
              <a:t>yönetimi</a:t>
            </a:r>
            <a:r>
              <a:rPr lang="tr-TR" sz="2100" spc="-100" dirty="0">
                <a:latin typeface="Times New Roman" panose="02020603050405020304" pitchFamily="18" charset="0"/>
                <a:cs typeface="Times New Roman" panose="02020603050405020304" pitchFamily="18" charset="0"/>
              </a:rPr>
              <a:t> </a:t>
            </a:r>
            <a:r>
              <a:rPr lang="tr-TR" sz="2100" spc="-70" dirty="0">
                <a:latin typeface="Times New Roman" panose="02020603050405020304" pitchFamily="18" charset="0"/>
                <a:cs typeface="Times New Roman" panose="02020603050405020304" pitchFamily="18" charset="0"/>
              </a:rPr>
              <a:t>güçlendirir.</a:t>
            </a:r>
            <a:endParaRPr lang="tr-TR" sz="2100" dirty="0">
              <a:latin typeface="Times New Roman" panose="02020603050405020304" pitchFamily="18" charset="0"/>
              <a:cs typeface="Times New Roman" panose="02020603050405020304" pitchFamily="18" charset="0"/>
            </a:endParaRPr>
          </a:p>
          <a:p>
            <a:pPr marL="296888" indent="-285750">
              <a:lnSpc>
                <a:spcPct val="150000"/>
              </a:lnSpc>
              <a:buFont typeface="Arial" panose="020B0604020202020204" pitchFamily="34" charset="0"/>
              <a:buChar char="•"/>
            </a:pPr>
            <a:r>
              <a:rPr lang="tr-TR" sz="2100" spc="-79" dirty="0">
                <a:latin typeface="Times New Roman" panose="02020603050405020304" pitchFamily="18" charset="0"/>
                <a:cs typeface="Times New Roman" panose="02020603050405020304" pitchFamily="18" charset="0"/>
              </a:rPr>
              <a:t>Risklerin </a:t>
            </a:r>
            <a:r>
              <a:rPr lang="tr-TR" sz="2100" spc="-110" dirty="0">
                <a:latin typeface="Times New Roman" panose="02020603050405020304" pitchFamily="18" charset="0"/>
                <a:cs typeface="Times New Roman" panose="02020603050405020304" pitchFamily="18" charset="0"/>
              </a:rPr>
              <a:t>kayıp </a:t>
            </a:r>
            <a:r>
              <a:rPr lang="tr-TR" sz="2100" spc="-92" dirty="0">
                <a:latin typeface="Times New Roman" panose="02020603050405020304" pitchFamily="18" charset="0"/>
                <a:cs typeface="Times New Roman" panose="02020603050405020304" pitchFamily="18" charset="0"/>
              </a:rPr>
              <a:t>gerçekleşmeden </a:t>
            </a:r>
            <a:r>
              <a:rPr lang="tr-TR" sz="2100" spc="-57" dirty="0">
                <a:latin typeface="Times New Roman" panose="02020603050405020304" pitchFamily="18" charset="0"/>
                <a:cs typeface="Times New Roman" panose="02020603050405020304" pitchFamily="18" charset="0"/>
              </a:rPr>
              <a:t>önlenmesini </a:t>
            </a:r>
            <a:r>
              <a:rPr lang="tr-TR" sz="2100" spc="-118" dirty="0">
                <a:latin typeface="Times New Roman" panose="02020603050405020304" pitchFamily="18" charset="0"/>
                <a:cs typeface="Times New Roman" panose="02020603050405020304" pitchFamily="18" charset="0"/>
              </a:rPr>
              <a:t>sağlar.</a:t>
            </a:r>
            <a:r>
              <a:rPr lang="tr-TR" sz="2100" spc="-61" dirty="0">
                <a:latin typeface="Times New Roman" panose="02020603050405020304" pitchFamily="18" charset="0"/>
                <a:cs typeface="Times New Roman" panose="02020603050405020304" pitchFamily="18" charset="0"/>
              </a:rPr>
              <a:t> </a:t>
            </a:r>
          </a:p>
          <a:p>
            <a:pPr marL="296888" indent="-285750">
              <a:lnSpc>
                <a:spcPct val="150000"/>
              </a:lnSpc>
              <a:buFont typeface="Arial" panose="020B0604020202020204" pitchFamily="34" charset="0"/>
              <a:buChar char="•"/>
            </a:pPr>
            <a:r>
              <a:rPr lang="tr-TR" sz="2100" spc="-88" dirty="0">
                <a:latin typeface="Times New Roman" panose="02020603050405020304" pitchFamily="18" charset="0"/>
                <a:cs typeface="Times New Roman" panose="02020603050405020304" pitchFamily="18" charset="0"/>
              </a:rPr>
              <a:t>Kurum</a:t>
            </a:r>
            <a:r>
              <a:rPr lang="tr-TR" sz="2100" dirty="0">
                <a:latin typeface="Times New Roman" panose="02020603050405020304" pitchFamily="18" charset="0"/>
                <a:cs typeface="Times New Roman" panose="02020603050405020304" pitchFamily="18" charset="0"/>
              </a:rPr>
              <a:t> </a:t>
            </a:r>
            <a:r>
              <a:rPr lang="tr-TR" sz="2100" spc="-70" dirty="0">
                <a:latin typeface="Times New Roman" panose="02020603050405020304" pitchFamily="18" charset="0"/>
                <a:cs typeface="Times New Roman" panose="02020603050405020304" pitchFamily="18" charset="0"/>
              </a:rPr>
              <a:t>genelinde </a:t>
            </a:r>
            <a:r>
              <a:rPr lang="tr-TR" sz="2100" spc="-88" dirty="0">
                <a:latin typeface="Times New Roman" panose="02020603050405020304" pitchFamily="18" charset="0"/>
                <a:cs typeface="Times New Roman" panose="02020603050405020304" pitchFamily="18" charset="0"/>
              </a:rPr>
              <a:t>görev </a:t>
            </a:r>
            <a:r>
              <a:rPr lang="tr-TR" sz="2100" spc="-105" dirty="0">
                <a:latin typeface="Times New Roman" panose="02020603050405020304" pitchFamily="18" charset="0"/>
                <a:cs typeface="Times New Roman" panose="02020603050405020304" pitchFamily="18" charset="0"/>
              </a:rPr>
              <a:t>ve </a:t>
            </a:r>
            <a:r>
              <a:rPr lang="tr-TR" sz="2100" spc="-48" dirty="0">
                <a:latin typeface="Times New Roman" panose="02020603050405020304" pitchFamily="18" charset="0"/>
                <a:cs typeface="Times New Roman" panose="02020603050405020304" pitchFamily="18" charset="0"/>
              </a:rPr>
              <a:t>sorumlulukları</a:t>
            </a:r>
            <a:r>
              <a:rPr lang="tr-TR" sz="2100" spc="-123" dirty="0">
                <a:latin typeface="Times New Roman" panose="02020603050405020304" pitchFamily="18" charset="0"/>
                <a:cs typeface="Times New Roman" panose="02020603050405020304" pitchFamily="18" charset="0"/>
              </a:rPr>
              <a:t> </a:t>
            </a:r>
            <a:r>
              <a:rPr lang="tr-TR" sz="2100" spc="-35" dirty="0">
                <a:latin typeface="Times New Roman" panose="02020603050405020304" pitchFamily="18" charset="0"/>
                <a:cs typeface="Times New Roman" panose="02020603050405020304" pitchFamily="18" charset="0"/>
              </a:rPr>
              <a:t>netleştirir.</a:t>
            </a:r>
            <a:endParaRPr lang="tr-TR" sz="2100" dirty="0">
              <a:latin typeface="Times New Roman" panose="02020603050405020304" pitchFamily="18" charset="0"/>
              <a:cs typeface="Times New Roman" panose="02020603050405020304" pitchFamily="18" charset="0"/>
            </a:endParaRPr>
          </a:p>
          <a:p>
            <a:pPr marL="296888" indent="-285750">
              <a:lnSpc>
                <a:spcPct val="150000"/>
              </a:lnSpc>
              <a:buFont typeface="Arial" panose="020B0604020202020204" pitchFamily="34" charset="0"/>
              <a:buChar char="•"/>
            </a:pPr>
            <a:r>
              <a:rPr lang="tr-TR" sz="2100" spc="-123" dirty="0">
                <a:latin typeface="Times New Roman" panose="02020603050405020304" pitchFamily="18" charset="0"/>
                <a:cs typeface="Times New Roman" panose="02020603050405020304" pitchFamily="18" charset="0"/>
              </a:rPr>
              <a:t>İş </a:t>
            </a:r>
            <a:r>
              <a:rPr lang="tr-TR" sz="2100" spc="-83" dirty="0">
                <a:latin typeface="Times New Roman" panose="02020603050405020304" pitchFamily="18" charset="0"/>
                <a:cs typeface="Times New Roman" panose="02020603050405020304" pitchFamily="18" charset="0"/>
              </a:rPr>
              <a:t>akışlarını </a:t>
            </a:r>
            <a:r>
              <a:rPr lang="tr-TR" sz="2100" spc="-105" dirty="0">
                <a:latin typeface="Times New Roman" panose="02020603050405020304" pitchFamily="18" charset="0"/>
                <a:cs typeface="Times New Roman" panose="02020603050405020304" pitchFamily="18" charset="0"/>
              </a:rPr>
              <a:t>ve </a:t>
            </a:r>
            <a:r>
              <a:rPr lang="tr-TR" sz="2100" spc="-92" dirty="0">
                <a:latin typeface="Times New Roman" panose="02020603050405020304" pitchFamily="18" charset="0"/>
                <a:cs typeface="Times New Roman" panose="02020603050405020304" pitchFamily="18" charset="0"/>
              </a:rPr>
              <a:t>iş </a:t>
            </a:r>
            <a:r>
              <a:rPr lang="tr-TR" sz="2100" spc="-114" dirty="0">
                <a:latin typeface="Times New Roman" panose="02020603050405020304" pitchFamily="18" charset="0"/>
                <a:cs typeface="Times New Roman" panose="02020603050405020304" pitchFamily="18" charset="0"/>
              </a:rPr>
              <a:t>yapışı </a:t>
            </a:r>
            <a:r>
              <a:rPr lang="tr-TR" sz="2100" spc="-79" dirty="0">
                <a:latin typeface="Times New Roman" panose="02020603050405020304" pitchFamily="18" charset="0"/>
                <a:cs typeface="Times New Roman" panose="02020603050405020304" pitchFamily="18" charset="0"/>
              </a:rPr>
              <a:t>standardize </a:t>
            </a:r>
            <a:r>
              <a:rPr lang="tr-TR" sz="2100" spc="-88" dirty="0">
                <a:latin typeface="Times New Roman" panose="02020603050405020304" pitchFamily="18" charset="0"/>
                <a:cs typeface="Times New Roman" panose="02020603050405020304" pitchFamily="18" charset="0"/>
              </a:rPr>
              <a:t>eder,</a:t>
            </a:r>
            <a:r>
              <a:rPr lang="tr-TR" sz="2100" spc="-35" dirty="0">
                <a:latin typeface="Times New Roman" panose="02020603050405020304" pitchFamily="18" charset="0"/>
                <a:cs typeface="Times New Roman" panose="02020603050405020304" pitchFamily="18" charset="0"/>
              </a:rPr>
              <a:t> </a:t>
            </a:r>
            <a:r>
              <a:rPr lang="tr-TR" sz="2100" spc="-75" dirty="0">
                <a:latin typeface="Times New Roman" panose="02020603050405020304" pitchFamily="18" charset="0"/>
                <a:cs typeface="Times New Roman" panose="02020603050405020304" pitchFamily="18" charset="0"/>
              </a:rPr>
              <a:t>uygulamaları</a:t>
            </a:r>
            <a:r>
              <a:rPr lang="tr-TR" sz="2100" dirty="0">
                <a:latin typeface="Times New Roman" panose="02020603050405020304" pitchFamily="18" charset="0"/>
                <a:cs typeface="Times New Roman" panose="02020603050405020304" pitchFamily="18" charset="0"/>
              </a:rPr>
              <a:t> </a:t>
            </a:r>
            <a:r>
              <a:rPr lang="tr-TR" sz="2100" spc="-53" dirty="0">
                <a:latin typeface="Times New Roman" panose="02020603050405020304" pitchFamily="18" charset="0"/>
                <a:cs typeface="Times New Roman" panose="02020603050405020304" pitchFamily="18" charset="0"/>
              </a:rPr>
              <a:t>standartlara</a:t>
            </a:r>
            <a:r>
              <a:rPr lang="tr-TR" sz="2100" spc="-105" dirty="0">
                <a:latin typeface="Times New Roman" panose="02020603050405020304" pitchFamily="18" charset="0"/>
                <a:cs typeface="Times New Roman" panose="02020603050405020304" pitchFamily="18" charset="0"/>
              </a:rPr>
              <a:t> </a:t>
            </a:r>
            <a:r>
              <a:rPr lang="tr-TR" sz="2100" spc="-96" dirty="0">
                <a:latin typeface="Times New Roman" panose="02020603050405020304" pitchFamily="18" charset="0"/>
                <a:cs typeface="Times New Roman" panose="02020603050405020304" pitchFamily="18" charset="0"/>
              </a:rPr>
              <a:t>bağlar.</a:t>
            </a:r>
            <a:endParaRPr lang="tr-TR" sz="2100" dirty="0">
              <a:latin typeface="Times New Roman" panose="02020603050405020304" pitchFamily="18" charset="0"/>
              <a:cs typeface="Times New Roman" panose="02020603050405020304" pitchFamily="18" charset="0"/>
            </a:endParaRPr>
          </a:p>
          <a:p>
            <a:pPr marL="296888" indent="-285750" algn="just">
              <a:lnSpc>
                <a:spcPct val="150000"/>
              </a:lnSpc>
              <a:buFont typeface="Arial" panose="020B0604020202020204" pitchFamily="34" charset="0"/>
              <a:buChar char="•"/>
            </a:pPr>
            <a:r>
              <a:rPr lang="tr-TR" sz="2100" spc="-88" dirty="0">
                <a:latin typeface="Times New Roman" panose="02020603050405020304" pitchFamily="18" charset="0"/>
                <a:cs typeface="Times New Roman" panose="02020603050405020304" pitchFamily="18" charset="0"/>
              </a:rPr>
              <a:t>Üst </a:t>
            </a:r>
            <a:r>
              <a:rPr lang="tr-TR" sz="2100" spc="-35" dirty="0">
                <a:latin typeface="Times New Roman" panose="02020603050405020304" pitchFamily="18" charset="0"/>
                <a:cs typeface="Times New Roman" panose="02020603050405020304" pitchFamily="18" charset="0"/>
              </a:rPr>
              <a:t>yönetimin </a:t>
            </a:r>
            <a:r>
              <a:rPr lang="tr-TR" sz="2100" spc="-48" dirty="0">
                <a:latin typeface="Times New Roman" panose="02020603050405020304" pitchFamily="18" charset="0"/>
                <a:cs typeface="Times New Roman" panose="02020603050405020304" pitchFamily="18" charset="0"/>
              </a:rPr>
              <a:t>kurum </a:t>
            </a:r>
            <a:r>
              <a:rPr lang="tr-TR" sz="2100" spc="-66" dirty="0">
                <a:latin typeface="Times New Roman" panose="02020603050405020304" pitchFamily="18" charset="0"/>
                <a:cs typeface="Times New Roman" panose="02020603050405020304" pitchFamily="18" charset="0"/>
              </a:rPr>
              <a:t>performansını izlemesini </a:t>
            </a:r>
            <a:r>
              <a:rPr lang="tr-TR" sz="2100" spc="-105" dirty="0">
                <a:latin typeface="Times New Roman" panose="02020603050405020304" pitchFamily="18" charset="0"/>
                <a:cs typeface="Times New Roman" panose="02020603050405020304" pitchFamily="18" charset="0"/>
              </a:rPr>
              <a:t>ve</a:t>
            </a:r>
            <a:r>
              <a:rPr lang="tr-TR" sz="2100" spc="-267" dirty="0">
                <a:latin typeface="Times New Roman" panose="02020603050405020304" pitchFamily="18" charset="0"/>
                <a:cs typeface="Times New Roman" panose="02020603050405020304" pitchFamily="18" charset="0"/>
              </a:rPr>
              <a:t> </a:t>
            </a:r>
            <a:r>
              <a:rPr lang="tr-TR" sz="2100" spc="-88" dirty="0">
                <a:latin typeface="Times New Roman" panose="02020603050405020304" pitchFamily="18" charset="0"/>
                <a:cs typeface="Times New Roman" panose="02020603050405020304" pitchFamily="18" charset="0"/>
              </a:rPr>
              <a:t>düşük</a:t>
            </a:r>
            <a:r>
              <a:rPr lang="tr-TR" sz="2100" dirty="0">
                <a:latin typeface="Times New Roman" panose="02020603050405020304" pitchFamily="18" charset="0"/>
                <a:cs typeface="Times New Roman" panose="02020603050405020304" pitchFamily="18" charset="0"/>
              </a:rPr>
              <a:t> </a:t>
            </a:r>
            <a:r>
              <a:rPr lang="tr-TR" sz="2100" spc="-61" dirty="0">
                <a:latin typeface="Times New Roman" panose="02020603050405020304" pitchFamily="18" charset="0"/>
                <a:cs typeface="Times New Roman" panose="02020603050405020304" pitchFamily="18" charset="0"/>
              </a:rPr>
              <a:t>performansın </a:t>
            </a:r>
            <a:r>
              <a:rPr lang="tr-TR" sz="2100" spc="-39" dirty="0">
                <a:latin typeface="Times New Roman" panose="02020603050405020304" pitchFamily="18" charset="0"/>
                <a:cs typeface="Times New Roman" panose="02020603050405020304" pitchFamily="18" charset="0"/>
              </a:rPr>
              <a:t>nedenlerini </a:t>
            </a:r>
            <a:r>
              <a:rPr lang="tr-TR" sz="2100" spc="-92" dirty="0">
                <a:latin typeface="Times New Roman" panose="02020603050405020304" pitchFamily="18" charset="0"/>
                <a:cs typeface="Times New Roman" panose="02020603050405020304" pitchFamily="18" charset="0"/>
              </a:rPr>
              <a:t>sorgulamasını</a:t>
            </a:r>
            <a:r>
              <a:rPr lang="tr-TR" sz="2100" spc="-237" dirty="0">
                <a:latin typeface="Times New Roman" panose="02020603050405020304" pitchFamily="18" charset="0"/>
                <a:cs typeface="Times New Roman" panose="02020603050405020304" pitchFamily="18" charset="0"/>
              </a:rPr>
              <a:t> </a:t>
            </a:r>
            <a:r>
              <a:rPr lang="tr-TR" sz="2100" spc="-118" dirty="0">
                <a:latin typeface="Times New Roman" panose="02020603050405020304" pitchFamily="18" charset="0"/>
                <a:cs typeface="Times New Roman" panose="02020603050405020304" pitchFamily="18" charset="0"/>
              </a:rPr>
              <a:t>sağlar.</a:t>
            </a:r>
            <a:endParaRPr lang="tr-TR" sz="2100" dirty="0">
              <a:latin typeface="Times New Roman" panose="02020603050405020304" pitchFamily="18" charset="0"/>
              <a:cs typeface="Times New Roman" panose="02020603050405020304" pitchFamily="18" charset="0"/>
            </a:endParaRPr>
          </a:p>
        </p:txBody>
      </p:sp>
      <p:sp>
        <p:nvSpPr>
          <p:cNvPr id="6" name="object 2">
            <a:extLst>
              <a:ext uri="{FF2B5EF4-FFF2-40B4-BE49-F238E27FC236}">
                <a16:creationId xmlns="" xmlns:a16="http://schemas.microsoft.com/office/drawing/2014/main" id="{690FE6D5-A5E9-45EC-B8B8-CB51D473B9E5}"/>
              </a:ext>
            </a:extLst>
          </p:cNvPr>
          <p:cNvSpPr/>
          <p:nvPr/>
        </p:nvSpPr>
        <p:spPr>
          <a:xfrm>
            <a:off x="10332813" y="1327810"/>
            <a:ext cx="1391539" cy="2123708"/>
          </a:xfrm>
          <a:prstGeom prst="rect">
            <a:avLst/>
          </a:prstGeom>
          <a:blipFill>
            <a:blip r:embed="rId3" cstate="print"/>
            <a:stretch>
              <a:fillRect/>
            </a:stretch>
          </a:blipFill>
        </p:spPr>
        <p:txBody>
          <a:bodyPr wrap="square" lIns="0" tIns="0" rIns="0" bIns="0" rtlCol="0"/>
          <a:lstStyle/>
          <a:p>
            <a:endParaRPr sz="1984"/>
          </a:p>
        </p:txBody>
      </p:sp>
    </p:spTree>
    <p:extLst>
      <p:ext uri="{BB962C8B-B14F-4D97-AF65-F5344CB8AC3E}">
        <p14:creationId xmlns:p14="http://schemas.microsoft.com/office/powerpoint/2010/main" val="9344799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dirty="0">
                <a:solidFill>
                  <a:srgbClr val="C00000"/>
                </a:solidFill>
                <a:latin typeface="Times New Roman" panose="02020603050405020304" pitchFamily="18" charset="0"/>
                <a:cs typeface="Times New Roman" panose="02020603050405020304" pitchFamily="18" charset="0"/>
              </a:rPr>
              <a:t>İÇ KONTROLÜN UNSURLARI VE GENEL KOŞULLARI </a:t>
            </a:r>
            <a:endParaRPr sz="2800" b="1" dirty="0">
              <a:solidFill>
                <a:srgbClr val="FF0000"/>
              </a:solidFill>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4" name="object 3">
            <a:extLst>
              <a:ext uri="{FF2B5EF4-FFF2-40B4-BE49-F238E27FC236}">
                <a16:creationId xmlns="" xmlns:a16="http://schemas.microsoft.com/office/drawing/2014/main" id="{FD06E011-89E9-44DC-A449-B732DA5FB49B}"/>
              </a:ext>
            </a:extLst>
          </p:cNvPr>
          <p:cNvSpPr txBox="1"/>
          <p:nvPr/>
        </p:nvSpPr>
        <p:spPr>
          <a:xfrm>
            <a:off x="1069274" y="2004288"/>
            <a:ext cx="10960799" cy="4855857"/>
          </a:xfrm>
          <a:prstGeom prst="rect">
            <a:avLst/>
          </a:prstGeom>
        </p:spPr>
        <p:txBody>
          <a:bodyPr vert="horz" wrap="square" lIns="0" tIns="54015" rIns="0" bIns="0" rtlCol="0">
            <a:spAutoFit/>
          </a:bodyPr>
          <a:lstStyle/>
          <a:p>
            <a:pPr marL="11138" marR="94114">
              <a:lnSpc>
                <a:spcPct val="150000"/>
              </a:lnSpc>
              <a:tabLst>
                <a:tab pos="211620" algn="l"/>
              </a:tabLst>
            </a:pPr>
            <a:r>
              <a:rPr lang="tr-TR" sz="1600" b="1" dirty="0"/>
              <a:t>İç Kontrol ve Ön Malî Kontrole İlişkin Usul ve Esaslar</a:t>
            </a:r>
          </a:p>
          <a:p>
            <a:pPr marL="11138" marR="94114">
              <a:lnSpc>
                <a:spcPct val="150000"/>
              </a:lnSpc>
              <a:tabLst>
                <a:tab pos="211620" algn="l"/>
              </a:tabLst>
            </a:pPr>
            <a:r>
              <a:rPr lang="tr-TR" sz="1600" b="1" dirty="0"/>
              <a:t>Madde 7- </a:t>
            </a:r>
            <a:r>
              <a:rPr lang="tr-TR" sz="1600" dirty="0"/>
              <a:t>İç kontrolün unsurları ve genel koşulları şunlardır: </a:t>
            </a:r>
            <a:endParaRPr lang="tr-TR" sz="1600" b="1" dirty="0">
              <a:latin typeface="Times New Roman" panose="02020603050405020304" pitchFamily="18" charset="0"/>
              <a:cs typeface="Times New Roman" panose="02020603050405020304" pitchFamily="18" charset="0"/>
            </a:endParaRPr>
          </a:p>
          <a:p>
            <a:pPr marL="468338" marR="94114" indent="-457200">
              <a:lnSpc>
                <a:spcPct val="150000"/>
              </a:lnSpc>
              <a:buFont typeface="+mj-lt"/>
              <a:buAutoNum type="alphaLcPeriod"/>
              <a:tabLst>
                <a:tab pos="211620" algn="l"/>
              </a:tabLst>
            </a:pPr>
            <a:r>
              <a:rPr lang="tr-TR" sz="1600" b="1" dirty="0">
                <a:latin typeface="Times New Roman" panose="02020603050405020304" pitchFamily="18" charset="0"/>
                <a:cs typeface="Times New Roman" panose="02020603050405020304" pitchFamily="18" charset="0"/>
              </a:rPr>
              <a:t> Kontrol ortamı: </a:t>
            </a:r>
            <a:r>
              <a:rPr lang="tr-TR" sz="1600" dirty="0">
                <a:latin typeface="Times New Roman" panose="02020603050405020304" pitchFamily="18" charset="0"/>
                <a:cs typeface="Times New Roman" panose="02020603050405020304" pitchFamily="18" charset="0"/>
              </a:rPr>
              <a:t>İdarenin yöneticileri ve çalışanlarının iç kontrole olumlu bir bakış sağlaması, etik değerlere ve dürüst bir yönetim anlayışına sahip olması esastır. Performans esaslı yönetim anlayışı çerçevesinde görev, yetki ve sorumlulukların uzmanlığa önem verilerek bilgili ve yeterli kişilere verilmesi ve personelin performansının değerlendirilmesi sağlanır. İdarenin organizasyon yapısı ile personelin görev, yetki ve sorumlulukları açık bir şekilde belirlenir.</a:t>
            </a:r>
          </a:p>
          <a:p>
            <a:pPr marL="468338" marR="94114" indent="-457200">
              <a:lnSpc>
                <a:spcPct val="150000"/>
              </a:lnSpc>
              <a:buFont typeface="+mj-lt"/>
              <a:buAutoNum type="alphaLcPeriod"/>
              <a:tabLst>
                <a:tab pos="211620" algn="l"/>
              </a:tabLst>
            </a:pPr>
            <a:r>
              <a:rPr lang="tr-TR" sz="1600" b="1" dirty="0">
                <a:latin typeface="Times New Roman" panose="02020603050405020304" pitchFamily="18" charset="0"/>
                <a:cs typeface="Times New Roman" panose="02020603050405020304" pitchFamily="18" charset="0"/>
              </a:rPr>
              <a:t> Risk değerlendirmesi: </a:t>
            </a:r>
            <a:r>
              <a:rPr lang="tr-TR" sz="1600" dirty="0">
                <a:latin typeface="Times New Roman" panose="02020603050405020304" pitchFamily="18" charset="0"/>
                <a:cs typeface="Times New Roman" panose="02020603050405020304" pitchFamily="18" charset="0"/>
              </a:rPr>
              <a:t>Risk değerlendirmesi, mevcut koşullarda meydana gelen değişiklikler dikkate alınarak gerçekleştirilen ve süreklilik arz eden bir faaliyettir. İdare, stratejik planında ve performans programında belirlenen amaç ve hedeflerine ulaşmak için iç ve dış nedenlerden kaynaklanan riskleri değerlendirir.</a:t>
            </a:r>
          </a:p>
          <a:p>
            <a:pPr marL="468338" marR="94114" indent="-457200">
              <a:lnSpc>
                <a:spcPct val="150000"/>
              </a:lnSpc>
              <a:buFont typeface="+mj-lt"/>
              <a:buAutoNum type="alphaLcPeriod"/>
              <a:tabLst>
                <a:tab pos="211620" algn="l"/>
              </a:tabLst>
            </a:pPr>
            <a:r>
              <a:rPr lang="tr-TR" sz="1600" b="1" dirty="0">
                <a:latin typeface="Times New Roman" panose="02020603050405020304" pitchFamily="18" charset="0"/>
                <a:cs typeface="Times New Roman" panose="02020603050405020304" pitchFamily="18" charset="0"/>
              </a:rPr>
              <a:t> Kontrol faaliyetleri: </a:t>
            </a:r>
            <a:r>
              <a:rPr lang="tr-TR" sz="1600" dirty="0">
                <a:latin typeface="Times New Roman" panose="02020603050405020304" pitchFamily="18" charset="0"/>
                <a:cs typeface="Times New Roman" panose="02020603050405020304" pitchFamily="18" charset="0"/>
              </a:rPr>
              <a:t>Önleyici, tespit edici ve düzeltici her türlü kontrol faaliyeti belirlenir ve uygulanır.</a:t>
            </a:r>
          </a:p>
          <a:p>
            <a:pPr marL="468338" marR="94114" indent="-457200">
              <a:lnSpc>
                <a:spcPct val="150000"/>
              </a:lnSpc>
              <a:buFont typeface="+mj-lt"/>
              <a:buAutoNum type="alphaLcPeriod"/>
              <a:tabLst>
                <a:tab pos="211620" algn="l"/>
              </a:tabLst>
            </a:pPr>
            <a:r>
              <a:rPr lang="tr-TR" sz="1600" b="1" dirty="0">
                <a:latin typeface="Times New Roman" panose="02020603050405020304" pitchFamily="18" charset="0"/>
                <a:cs typeface="Times New Roman" panose="02020603050405020304" pitchFamily="18" charset="0"/>
              </a:rPr>
              <a:t>Bilgi ve iletişim: </a:t>
            </a:r>
            <a:r>
              <a:rPr lang="tr-TR" sz="1600" dirty="0">
                <a:latin typeface="Times New Roman" panose="02020603050405020304" pitchFamily="18" charset="0"/>
                <a:cs typeface="Times New Roman" panose="02020603050405020304" pitchFamily="18" charset="0"/>
              </a:rPr>
              <a:t>İdarenin ihtiyaç duyacağı her türlü bilgi uygun bir şekilde kaydedilir, tasnif edilir ve ilgililerin iç kontrol ile diğer sorumluluklarını yerine getirebilecekleri bir şekilde ve sürede iletilir.</a:t>
            </a:r>
          </a:p>
          <a:p>
            <a:pPr marL="468338" marR="94114" indent="-457200">
              <a:lnSpc>
                <a:spcPct val="150000"/>
              </a:lnSpc>
              <a:buFont typeface="+mj-lt"/>
              <a:buAutoNum type="alphaLcPeriod"/>
              <a:tabLst>
                <a:tab pos="211620" algn="l"/>
              </a:tabLst>
            </a:pPr>
            <a:r>
              <a:rPr lang="tr-TR" sz="1600" b="1" dirty="0">
                <a:latin typeface="Times New Roman" panose="02020603050405020304" pitchFamily="18" charset="0"/>
                <a:cs typeface="Times New Roman" panose="02020603050405020304" pitchFamily="18" charset="0"/>
              </a:rPr>
              <a:t>Gözetim: </a:t>
            </a:r>
            <a:r>
              <a:rPr lang="tr-TR" sz="1600" dirty="0">
                <a:latin typeface="Times New Roman" panose="02020603050405020304" pitchFamily="18" charset="0"/>
                <a:cs typeface="Times New Roman" panose="02020603050405020304" pitchFamily="18" charset="0"/>
              </a:rPr>
              <a:t>İç kontrol sistem ve faaliyetleri sürekli izlenir, gözden geçirilir ve değerlendirilir.</a:t>
            </a:r>
            <a:endParaRP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423985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descr="Ä°lgili resim">
            <a:extLst>
              <a:ext uri="{FF2B5EF4-FFF2-40B4-BE49-F238E27FC236}">
                <a16:creationId xmlns="" xmlns:a16="http://schemas.microsoft.com/office/drawing/2014/main" id="{99EFE8C3-F20E-4EB5-AA2D-D289425D1A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2214" y="1251497"/>
            <a:ext cx="7787571" cy="5313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231395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b="1" dirty="0">
                <a:solidFill>
                  <a:srgbClr val="C00000"/>
                </a:solidFill>
                <a:latin typeface="Times New Roman" panose="02020603050405020304" pitchFamily="18" charset="0"/>
                <a:cs typeface="Times New Roman" panose="02020603050405020304" pitchFamily="18" charset="0"/>
              </a:rPr>
              <a:t>KAMU İÇ KONTROL STANDARTLARI</a:t>
            </a:r>
            <a:endParaRPr sz="2800" b="1" dirty="0">
              <a:solidFill>
                <a:srgbClr val="FF0000"/>
              </a:solidFill>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4" name="object 21">
            <a:extLst>
              <a:ext uri="{FF2B5EF4-FFF2-40B4-BE49-F238E27FC236}">
                <a16:creationId xmlns="" xmlns:a16="http://schemas.microsoft.com/office/drawing/2014/main" id="{ED5EBD5E-6950-490C-B69F-59E81BB5857A}"/>
              </a:ext>
            </a:extLst>
          </p:cNvPr>
          <p:cNvSpPr/>
          <p:nvPr/>
        </p:nvSpPr>
        <p:spPr>
          <a:xfrm>
            <a:off x="858246" y="1270088"/>
            <a:ext cx="4811316" cy="5412730"/>
          </a:xfrm>
          <a:prstGeom prst="rect">
            <a:avLst/>
          </a:prstGeom>
          <a:blipFill>
            <a:blip r:embed="rId3" cstate="print"/>
            <a:stretch>
              <a:fillRect/>
            </a:stretch>
          </a:blipFill>
        </p:spPr>
        <p:txBody>
          <a:bodyPr wrap="square" lIns="0" tIns="0" rIns="0" bIns="0" rtlCol="0"/>
          <a:lstStyle/>
          <a:p>
            <a:endParaRPr sz="1579"/>
          </a:p>
        </p:txBody>
      </p:sp>
      <p:sp>
        <p:nvSpPr>
          <p:cNvPr id="7" name="object 3">
            <a:extLst>
              <a:ext uri="{FF2B5EF4-FFF2-40B4-BE49-F238E27FC236}">
                <a16:creationId xmlns="" xmlns:a16="http://schemas.microsoft.com/office/drawing/2014/main" id="{F33EB1B9-AC0B-47C8-8277-3E35695DE4B0}"/>
              </a:ext>
            </a:extLst>
          </p:cNvPr>
          <p:cNvSpPr/>
          <p:nvPr/>
        </p:nvSpPr>
        <p:spPr>
          <a:xfrm>
            <a:off x="6707316" y="4768101"/>
            <a:ext cx="4646484" cy="1387708"/>
          </a:xfrm>
          <a:custGeom>
            <a:avLst/>
            <a:gdLst/>
            <a:ahLst/>
            <a:cxnLst/>
            <a:rect l="l" t="t" r="r" b="b"/>
            <a:pathLst>
              <a:path w="5298440" h="1582420">
                <a:moveTo>
                  <a:pt x="5140197" y="0"/>
                </a:moveTo>
                <a:lnTo>
                  <a:pt x="158241" y="0"/>
                </a:lnTo>
                <a:lnTo>
                  <a:pt x="108232" y="8069"/>
                </a:lnTo>
                <a:lnTo>
                  <a:pt x="64794" y="30536"/>
                </a:lnTo>
                <a:lnTo>
                  <a:pt x="30536" y="64794"/>
                </a:lnTo>
                <a:lnTo>
                  <a:pt x="8069" y="108232"/>
                </a:lnTo>
                <a:lnTo>
                  <a:pt x="0" y="158242"/>
                </a:lnTo>
                <a:lnTo>
                  <a:pt x="0" y="1424178"/>
                </a:lnTo>
                <a:lnTo>
                  <a:pt x="8069" y="1474192"/>
                </a:lnTo>
                <a:lnTo>
                  <a:pt x="30536" y="1517631"/>
                </a:lnTo>
                <a:lnTo>
                  <a:pt x="64794" y="1551886"/>
                </a:lnTo>
                <a:lnTo>
                  <a:pt x="108232" y="1574352"/>
                </a:lnTo>
                <a:lnTo>
                  <a:pt x="158241" y="1582420"/>
                </a:lnTo>
                <a:lnTo>
                  <a:pt x="5140197" y="1582420"/>
                </a:lnTo>
                <a:lnTo>
                  <a:pt x="5190207" y="1574352"/>
                </a:lnTo>
                <a:lnTo>
                  <a:pt x="5233645" y="1551886"/>
                </a:lnTo>
                <a:lnTo>
                  <a:pt x="5267903" y="1517631"/>
                </a:lnTo>
                <a:lnTo>
                  <a:pt x="5290370" y="1474192"/>
                </a:lnTo>
                <a:lnTo>
                  <a:pt x="5298440" y="1424178"/>
                </a:lnTo>
                <a:lnTo>
                  <a:pt x="5298440" y="158242"/>
                </a:lnTo>
                <a:lnTo>
                  <a:pt x="5290370" y="108232"/>
                </a:lnTo>
                <a:lnTo>
                  <a:pt x="5267903" y="64794"/>
                </a:lnTo>
                <a:lnTo>
                  <a:pt x="5233645" y="30536"/>
                </a:lnTo>
                <a:lnTo>
                  <a:pt x="5190207" y="8069"/>
                </a:lnTo>
                <a:lnTo>
                  <a:pt x="5140197" y="0"/>
                </a:lnTo>
                <a:close/>
              </a:path>
            </a:pathLst>
          </a:custGeom>
          <a:solidFill>
            <a:srgbClr val="5B9BD4"/>
          </a:solidFill>
        </p:spPr>
        <p:txBody>
          <a:bodyPr wrap="square" lIns="0" tIns="0" rIns="0" bIns="0" rtlCol="0"/>
          <a:lstStyle/>
          <a:p>
            <a:endParaRPr sz="1579"/>
          </a:p>
        </p:txBody>
      </p:sp>
      <p:sp>
        <p:nvSpPr>
          <p:cNvPr id="9" name="object 4">
            <a:extLst>
              <a:ext uri="{FF2B5EF4-FFF2-40B4-BE49-F238E27FC236}">
                <a16:creationId xmlns="" xmlns:a16="http://schemas.microsoft.com/office/drawing/2014/main" id="{C32FE615-ACC6-4B63-B396-D70A757CF4F5}"/>
              </a:ext>
            </a:extLst>
          </p:cNvPr>
          <p:cNvSpPr/>
          <p:nvPr/>
        </p:nvSpPr>
        <p:spPr>
          <a:xfrm>
            <a:off x="6707316" y="4768101"/>
            <a:ext cx="4646484" cy="1387708"/>
          </a:xfrm>
          <a:custGeom>
            <a:avLst/>
            <a:gdLst/>
            <a:ahLst/>
            <a:cxnLst/>
            <a:rect l="l" t="t" r="r" b="b"/>
            <a:pathLst>
              <a:path w="5298440" h="1582420">
                <a:moveTo>
                  <a:pt x="0" y="158242"/>
                </a:moveTo>
                <a:lnTo>
                  <a:pt x="8069" y="108232"/>
                </a:lnTo>
                <a:lnTo>
                  <a:pt x="30536" y="64794"/>
                </a:lnTo>
                <a:lnTo>
                  <a:pt x="64794" y="30536"/>
                </a:lnTo>
                <a:lnTo>
                  <a:pt x="108232" y="8069"/>
                </a:lnTo>
                <a:lnTo>
                  <a:pt x="158241" y="0"/>
                </a:lnTo>
                <a:lnTo>
                  <a:pt x="5140197" y="0"/>
                </a:lnTo>
                <a:lnTo>
                  <a:pt x="5190207" y="8069"/>
                </a:lnTo>
                <a:lnTo>
                  <a:pt x="5233645" y="30536"/>
                </a:lnTo>
                <a:lnTo>
                  <a:pt x="5267903" y="64794"/>
                </a:lnTo>
                <a:lnTo>
                  <a:pt x="5290370" y="108232"/>
                </a:lnTo>
                <a:lnTo>
                  <a:pt x="5298440" y="158242"/>
                </a:lnTo>
                <a:lnTo>
                  <a:pt x="5298440" y="1424178"/>
                </a:lnTo>
                <a:lnTo>
                  <a:pt x="5290370" y="1474192"/>
                </a:lnTo>
                <a:lnTo>
                  <a:pt x="5267903" y="1517631"/>
                </a:lnTo>
                <a:lnTo>
                  <a:pt x="5233645" y="1551886"/>
                </a:lnTo>
                <a:lnTo>
                  <a:pt x="5190207" y="1574352"/>
                </a:lnTo>
                <a:lnTo>
                  <a:pt x="5140197" y="1582420"/>
                </a:lnTo>
                <a:lnTo>
                  <a:pt x="158241" y="1582420"/>
                </a:lnTo>
                <a:lnTo>
                  <a:pt x="108232" y="1574352"/>
                </a:lnTo>
                <a:lnTo>
                  <a:pt x="64794" y="1551886"/>
                </a:lnTo>
                <a:lnTo>
                  <a:pt x="30536" y="1517631"/>
                </a:lnTo>
                <a:lnTo>
                  <a:pt x="8069" y="1474192"/>
                </a:lnTo>
                <a:lnTo>
                  <a:pt x="0" y="1424178"/>
                </a:lnTo>
                <a:lnTo>
                  <a:pt x="0" y="158242"/>
                </a:lnTo>
                <a:close/>
              </a:path>
            </a:pathLst>
          </a:custGeom>
          <a:ln w="20320">
            <a:solidFill>
              <a:srgbClr val="FFFFFF"/>
            </a:solidFill>
          </a:ln>
        </p:spPr>
        <p:txBody>
          <a:bodyPr wrap="square" lIns="0" tIns="0" rIns="0" bIns="0" rtlCol="0"/>
          <a:lstStyle/>
          <a:p>
            <a:endParaRPr sz="1579"/>
          </a:p>
        </p:txBody>
      </p:sp>
      <p:sp>
        <p:nvSpPr>
          <p:cNvPr id="10" name="object 5">
            <a:extLst>
              <a:ext uri="{FF2B5EF4-FFF2-40B4-BE49-F238E27FC236}">
                <a16:creationId xmlns="" xmlns:a16="http://schemas.microsoft.com/office/drawing/2014/main" id="{FA4CAAB1-094C-4AD1-B666-B0E54D86F1A7}"/>
              </a:ext>
            </a:extLst>
          </p:cNvPr>
          <p:cNvSpPr txBox="1"/>
          <p:nvPr/>
        </p:nvSpPr>
        <p:spPr>
          <a:xfrm>
            <a:off x="6874154" y="4963913"/>
            <a:ext cx="4315706" cy="906282"/>
          </a:xfrm>
          <a:prstGeom prst="rect">
            <a:avLst/>
          </a:prstGeom>
        </p:spPr>
        <p:txBody>
          <a:bodyPr vert="horz" wrap="square" lIns="0" tIns="67381" rIns="0" bIns="0" rtlCol="0">
            <a:spAutoFit/>
          </a:bodyPr>
          <a:lstStyle/>
          <a:p>
            <a:pPr marL="1308703">
              <a:spcBef>
                <a:spcPts val="531"/>
              </a:spcBef>
            </a:pPr>
            <a:r>
              <a:rPr sz="1316" u="sng" spc="-320" dirty="0">
                <a:uFill>
                  <a:solidFill>
                    <a:srgbClr val="000000"/>
                  </a:solidFill>
                </a:uFill>
                <a:latin typeface="Times New Roman"/>
                <a:cs typeface="Times New Roman"/>
              </a:rPr>
              <a:t> </a:t>
            </a:r>
            <a:r>
              <a:rPr sz="1316" b="1" u="sng" spc="-105" dirty="0">
                <a:uFill>
                  <a:solidFill>
                    <a:srgbClr val="000000"/>
                  </a:solidFill>
                </a:uFill>
                <a:latin typeface="Arial"/>
                <a:cs typeface="Arial"/>
              </a:rPr>
              <a:t>Yönetim </a:t>
            </a:r>
            <a:r>
              <a:rPr sz="1316" b="1" u="sng" spc="-22" dirty="0">
                <a:uFill>
                  <a:solidFill>
                    <a:srgbClr val="000000"/>
                  </a:solidFill>
                </a:uFill>
                <a:latin typeface="Arial"/>
                <a:cs typeface="Arial"/>
              </a:rPr>
              <a:t>&amp;</a:t>
            </a:r>
            <a:r>
              <a:rPr sz="1316" b="1" u="sng" spc="-26" dirty="0">
                <a:uFill>
                  <a:solidFill>
                    <a:srgbClr val="000000"/>
                  </a:solidFill>
                </a:uFill>
                <a:latin typeface="Arial"/>
                <a:cs typeface="Arial"/>
              </a:rPr>
              <a:t> </a:t>
            </a:r>
            <a:r>
              <a:rPr sz="1316" b="1" u="sng" spc="-118" dirty="0">
                <a:uFill>
                  <a:solidFill>
                    <a:srgbClr val="000000"/>
                  </a:solidFill>
                </a:uFill>
                <a:latin typeface="Arial"/>
                <a:cs typeface="Arial"/>
              </a:rPr>
              <a:t>Organizasyon</a:t>
            </a:r>
            <a:endParaRPr sz="1316" dirty="0">
              <a:latin typeface="Arial"/>
              <a:cs typeface="Arial"/>
            </a:endParaRPr>
          </a:p>
          <a:p>
            <a:pPr marL="10581" marR="4455" algn="ctr">
              <a:lnSpc>
                <a:spcPct val="91700"/>
              </a:lnSpc>
              <a:spcBef>
                <a:spcPts val="570"/>
              </a:spcBef>
            </a:pPr>
            <a:r>
              <a:rPr sz="1316" spc="-48" dirty="0">
                <a:latin typeface="Arial"/>
                <a:cs typeface="Arial"/>
              </a:rPr>
              <a:t>Stratejik </a:t>
            </a:r>
            <a:r>
              <a:rPr sz="1316" spc="-53" dirty="0">
                <a:latin typeface="Arial"/>
                <a:cs typeface="Arial"/>
              </a:rPr>
              <a:t>hedefler, </a:t>
            </a:r>
            <a:r>
              <a:rPr sz="1316" spc="-79" dirty="0">
                <a:latin typeface="Arial"/>
                <a:cs typeface="Arial"/>
              </a:rPr>
              <a:t>organizasyon </a:t>
            </a:r>
            <a:r>
              <a:rPr sz="1316" spc="-83" dirty="0">
                <a:latin typeface="Arial"/>
                <a:cs typeface="Arial"/>
              </a:rPr>
              <a:t>yapısı, </a:t>
            </a:r>
            <a:r>
              <a:rPr sz="1316" spc="-70" dirty="0">
                <a:latin typeface="Arial"/>
                <a:cs typeface="Arial"/>
              </a:rPr>
              <a:t>süreçler, iş </a:t>
            </a:r>
            <a:r>
              <a:rPr sz="1316" spc="-66" dirty="0">
                <a:latin typeface="Arial"/>
                <a:cs typeface="Arial"/>
              </a:rPr>
              <a:t>akışları, </a:t>
            </a:r>
            <a:r>
              <a:rPr sz="1316" spc="-31" dirty="0">
                <a:latin typeface="Arial"/>
                <a:cs typeface="Arial"/>
              </a:rPr>
              <a:t>yetki-  </a:t>
            </a:r>
            <a:r>
              <a:rPr sz="1316" spc="-66" dirty="0">
                <a:latin typeface="Arial"/>
                <a:cs typeface="Arial"/>
              </a:rPr>
              <a:t>görev </a:t>
            </a:r>
            <a:r>
              <a:rPr sz="1316" spc="-39" dirty="0">
                <a:latin typeface="Arial"/>
                <a:cs typeface="Arial"/>
              </a:rPr>
              <a:t>tanımları, </a:t>
            </a:r>
            <a:r>
              <a:rPr sz="1316" spc="-18" dirty="0">
                <a:latin typeface="Arial"/>
                <a:cs typeface="Arial"/>
              </a:rPr>
              <a:t>etik </a:t>
            </a:r>
            <a:r>
              <a:rPr sz="1316" spc="-53" dirty="0">
                <a:latin typeface="Arial"/>
                <a:cs typeface="Arial"/>
              </a:rPr>
              <a:t>kurallar, </a:t>
            </a:r>
            <a:r>
              <a:rPr sz="1316" spc="-57" dirty="0">
                <a:latin typeface="Arial"/>
                <a:cs typeface="Arial"/>
              </a:rPr>
              <a:t>kurumsal </a:t>
            </a:r>
            <a:r>
              <a:rPr sz="1316" spc="-31" dirty="0">
                <a:latin typeface="Arial"/>
                <a:cs typeface="Arial"/>
              </a:rPr>
              <a:t>kültür, </a:t>
            </a:r>
            <a:r>
              <a:rPr sz="1316" spc="-114" dirty="0">
                <a:latin typeface="Arial"/>
                <a:cs typeface="Arial"/>
              </a:rPr>
              <a:t>İK </a:t>
            </a:r>
            <a:r>
              <a:rPr sz="1316" spc="-53" dirty="0">
                <a:latin typeface="Arial"/>
                <a:cs typeface="Arial"/>
              </a:rPr>
              <a:t>Yetkinliği,  </a:t>
            </a:r>
            <a:r>
              <a:rPr sz="1316" spc="-31" dirty="0">
                <a:latin typeface="Arial"/>
                <a:cs typeface="Arial"/>
              </a:rPr>
              <a:t>yönetimin </a:t>
            </a:r>
            <a:r>
              <a:rPr sz="1316" spc="-66" dirty="0">
                <a:latin typeface="Arial"/>
                <a:cs typeface="Arial"/>
              </a:rPr>
              <a:t>felsefesi </a:t>
            </a:r>
            <a:r>
              <a:rPr sz="1316" spc="-83" dirty="0">
                <a:latin typeface="Arial"/>
                <a:cs typeface="Arial"/>
              </a:rPr>
              <a:t>ve</a:t>
            </a:r>
            <a:r>
              <a:rPr sz="1316" spc="-70" dirty="0">
                <a:latin typeface="Arial"/>
                <a:cs typeface="Arial"/>
              </a:rPr>
              <a:t> </a:t>
            </a:r>
            <a:r>
              <a:rPr sz="1316" spc="-9" dirty="0">
                <a:latin typeface="Arial"/>
                <a:cs typeface="Arial"/>
              </a:rPr>
              <a:t>tutumu</a:t>
            </a:r>
            <a:endParaRPr sz="1316" dirty="0">
              <a:latin typeface="Arial"/>
              <a:cs typeface="Arial"/>
            </a:endParaRPr>
          </a:p>
        </p:txBody>
      </p:sp>
      <p:sp>
        <p:nvSpPr>
          <p:cNvPr id="11" name="object 6">
            <a:extLst>
              <a:ext uri="{FF2B5EF4-FFF2-40B4-BE49-F238E27FC236}">
                <a16:creationId xmlns="" xmlns:a16="http://schemas.microsoft.com/office/drawing/2014/main" id="{CC3DA85F-D2AC-4FCA-AC2C-94246E9F9556}"/>
              </a:ext>
            </a:extLst>
          </p:cNvPr>
          <p:cNvSpPr/>
          <p:nvPr/>
        </p:nvSpPr>
        <p:spPr>
          <a:xfrm>
            <a:off x="6711773" y="1825625"/>
            <a:ext cx="3000389" cy="1385481"/>
          </a:xfrm>
          <a:custGeom>
            <a:avLst/>
            <a:gdLst/>
            <a:ahLst/>
            <a:cxnLst/>
            <a:rect l="l" t="t" r="r" b="b"/>
            <a:pathLst>
              <a:path w="3421379" h="1579880">
                <a:moveTo>
                  <a:pt x="3263391" y="0"/>
                </a:moveTo>
                <a:lnTo>
                  <a:pt x="157987" y="0"/>
                </a:lnTo>
                <a:lnTo>
                  <a:pt x="108053" y="8054"/>
                </a:lnTo>
                <a:lnTo>
                  <a:pt x="64684" y="30484"/>
                </a:lnTo>
                <a:lnTo>
                  <a:pt x="30484" y="64684"/>
                </a:lnTo>
                <a:lnTo>
                  <a:pt x="8054" y="108053"/>
                </a:lnTo>
                <a:lnTo>
                  <a:pt x="0" y="157987"/>
                </a:lnTo>
                <a:lnTo>
                  <a:pt x="0" y="1421891"/>
                </a:lnTo>
                <a:lnTo>
                  <a:pt x="8054" y="1471826"/>
                </a:lnTo>
                <a:lnTo>
                  <a:pt x="30484" y="1515195"/>
                </a:lnTo>
                <a:lnTo>
                  <a:pt x="64684" y="1549395"/>
                </a:lnTo>
                <a:lnTo>
                  <a:pt x="108053" y="1571825"/>
                </a:lnTo>
                <a:lnTo>
                  <a:pt x="157987" y="1579879"/>
                </a:lnTo>
                <a:lnTo>
                  <a:pt x="3263391" y="1579879"/>
                </a:lnTo>
                <a:lnTo>
                  <a:pt x="3313326" y="1571825"/>
                </a:lnTo>
                <a:lnTo>
                  <a:pt x="3356695" y="1549395"/>
                </a:lnTo>
                <a:lnTo>
                  <a:pt x="3390895" y="1515195"/>
                </a:lnTo>
                <a:lnTo>
                  <a:pt x="3413325" y="1471826"/>
                </a:lnTo>
                <a:lnTo>
                  <a:pt x="3421380" y="1421891"/>
                </a:lnTo>
                <a:lnTo>
                  <a:pt x="3421380" y="157987"/>
                </a:lnTo>
                <a:lnTo>
                  <a:pt x="3413325" y="108053"/>
                </a:lnTo>
                <a:lnTo>
                  <a:pt x="3390895" y="64684"/>
                </a:lnTo>
                <a:lnTo>
                  <a:pt x="3356695" y="30484"/>
                </a:lnTo>
                <a:lnTo>
                  <a:pt x="3313326" y="8054"/>
                </a:lnTo>
                <a:lnTo>
                  <a:pt x="3263391" y="0"/>
                </a:lnTo>
                <a:close/>
              </a:path>
            </a:pathLst>
          </a:custGeom>
          <a:solidFill>
            <a:srgbClr val="EC7C30"/>
          </a:solidFill>
        </p:spPr>
        <p:txBody>
          <a:bodyPr wrap="square" lIns="0" tIns="0" rIns="0" bIns="0" rtlCol="0"/>
          <a:lstStyle/>
          <a:p>
            <a:endParaRPr sz="1579"/>
          </a:p>
        </p:txBody>
      </p:sp>
      <p:sp>
        <p:nvSpPr>
          <p:cNvPr id="12" name="object 7">
            <a:extLst>
              <a:ext uri="{FF2B5EF4-FFF2-40B4-BE49-F238E27FC236}">
                <a16:creationId xmlns="" xmlns:a16="http://schemas.microsoft.com/office/drawing/2014/main" id="{B8DA5003-70F8-4798-BCDE-00E90B458FB5}"/>
              </a:ext>
            </a:extLst>
          </p:cNvPr>
          <p:cNvSpPr/>
          <p:nvPr/>
        </p:nvSpPr>
        <p:spPr>
          <a:xfrm>
            <a:off x="6711773" y="1825625"/>
            <a:ext cx="3000389" cy="1385481"/>
          </a:xfrm>
          <a:custGeom>
            <a:avLst/>
            <a:gdLst/>
            <a:ahLst/>
            <a:cxnLst/>
            <a:rect l="l" t="t" r="r" b="b"/>
            <a:pathLst>
              <a:path w="3421379" h="1579880">
                <a:moveTo>
                  <a:pt x="0" y="157987"/>
                </a:moveTo>
                <a:lnTo>
                  <a:pt x="8054" y="108053"/>
                </a:lnTo>
                <a:lnTo>
                  <a:pt x="30484" y="64684"/>
                </a:lnTo>
                <a:lnTo>
                  <a:pt x="64684" y="30484"/>
                </a:lnTo>
                <a:lnTo>
                  <a:pt x="108053" y="8054"/>
                </a:lnTo>
                <a:lnTo>
                  <a:pt x="157987" y="0"/>
                </a:lnTo>
                <a:lnTo>
                  <a:pt x="3263391" y="0"/>
                </a:lnTo>
                <a:lnTo>
                  <a:pt x="3313326" y="8054"/>
                </a:lnTo>
                <a:lnTo>
                  <a:pt x="3356695" y="30484"/>
                </a:lnTo>
                <a:lnTo>
                  <a:pt x="3390895" y="64684"/>
                </a:lnTo>
                <a:lnTo>
                  <a:pt x="3413325" y="108053"/>
                </a:lnTo>
                <a:lnTo>
                  <a:pt x="3421380" y="157987"/>
                </a:lnTo>
                <a:lnTo>
                  <a:pt x="3421380" y="1421891"/>
                </a:lnTo>
                <a:lnTo>
                  <a:pt x="3413325" y="1471826"/>
                </a:lnTo>
                <a:lnTo>
                  <a:pt x="3390895" y="1515195"/>
                </a:lnTo>
                <a:lnTo>
                  <a:pt x="3356695" y="1549395"/>
                </a:lnTo>
                <a:lnTo>
                  <a:pt x="3313326" y="1571825"/>
                </a:lnTo>
                <a:lnTo>
                  <a:pt x="3263391" y="1579879"/>
                </a:lnTo>
                <a:lnTo>
                  <a:pt x="157987" y="1579879"/>
                </a:lnTo>
                <a:lnTo>
                  <a:pt x="108053" y="1571825"/>
                </a:lnTo>
                <a:lnTo>
                  <a:pt x="64684" y="1549395"/>
                </a:lnTo>
                <a:lnTo>
                  <a:pt x="30484" y="1515195"/>
                </a:lnTo>
                <a:lnTo>
                  <a:pt x="8054" y="1471826"/>
                </a:lnTo>
                <a:lnTo>
                  <a:pt x="0" y="1421891"/>
                </a:lnTo>
                <a:lnTo>
                  <a:pt x="0" y="157987"/>
                </a:lnTo>
                <a:close/>
              </a:path>
            </a:pathLst>
          </a:custGeom>
          <a:ln w="10160">
            <a:solidFill>
              <a:srgbClr val="FFFFFF"/>
            </a:solidFill>
            <a:prstDash val="sysDash"/>
          </a:ln>
        </p:spPr>
        <p:txBody>
          <a:bodyPr wrap="square" lIns="0" tIns="0" rIns="0" bIns="0" rtlCol="0"/>
          <a:lstStyle/>
          <a:p>
            <a:endParaRPr sz="1579"/>
          </a:p>
        </p:txBody>
      </p:sp>
      <p:sp>
        <p:nvSpPr>
          <p:cNvPr id="13" name="object 8">
            <a:extLst>
              <a:ext uri="{FF2B5EF4-FFF2-40B4-BE49-F238E27FC236}">
                <a16:creationId xmlns="" xmlns:a16="http://schemas.microsoft.com/office/drawing/2014/main" id="{8B7906EC-D0CE-44D8-BEA5-EF823FD4C942}"/>
              </a:ext>
            </a:extLst>
          </p:cNvPr>
          <p:cNvSpPr txBox="1"/>
          <p:nvPr/>
        </p:nvSpPr>
        <p:spPr>
          <a:xfrm>
            <a:off x="7440151" y="1949249"/>
            <a:ext cx="1541959" cy="1031330"/>
          </a:xfrm>
          <a:prstGeom prst="rect">
            <a:avLst/>
          </a:prstGeom>
        </p:spPr>
        <p:txBody>
          <a:bodyPr vert="horz" wrap="square" lIns="0" tIns="66824" rIns="0" bIns="0" rtlCol="0">
            <a:spAutoFit/>
          </a:bodyPr>
          <a:lstStyle/>
          <a:p>
            <a:pPr algn="ctr">
              <a:spcBef>
                <a:spcPts val="526"/>
              </a:spcBef>
            </a:pPr>
            <a:r>
              <a:rPr sz="1316" u="sng" spc="-320" dirty="0">
                <a:uFill>
                  <a:solidFill>
                    <a:srgbClr val="000000"/>
                  </a:solidFill>
                </a:uFill>
                <a:latin typeface="Times New Roman"/>
                <a:cs typeface="Times New Roman"/>
              </a:rPr>
              <a:t> </a:t>
            </a:r>
            <a:r>
              <a:rPr sz="1316" b="1" u="sng" spc="-145" dirty="0">
                <a:uFill>
                  <a:solidFill>
                    <a:srgbClr val="000000"/>
                  </a:solidFill>
                </a:uFill>
                <a:latin typeface="Arial"/>
                <a:cs typeface="Arial"/>
              </a:rPr>
              <a:t>Risk</a:t>
            </a:r>
            <a:r>
              <a:rPr sz="1316" b="1" u="sng" spc="-79" dirty="0">
                <a:uFill>
                  <a:solidFill>
                    <a:srgbClr val="000000"/>
                  </a:solidFill>
                </a:uFill>
                <a:latin typeface="Arial"/>
                <a:cs typeface="Arial"/>
              </a:rPr>
              <a:t> </a:t>
            </a:r>
            <a:r>
              <a:rPr sz="1316" b="1" u="sng" spc="-92" dirty="0">
                <a:uFill>
                  <a:solidFill>
                    <a:srgbClr val="000000"/>
                  </a:solidFill>
                </a:uFill>
                <a:latin typeface="Arial"/>
                <a:cs typeface="Arial"/>
              </a:rPr>
              <a:t>Değerlendirmesi</a:t>
            </a:r>
            <a:endParaRPr sz="1316">
              <a:latin typeface="Arial"/>
              <a:cs typeface="Arial"/>
            </a:endParaRPr>
          </a:p>
          <a:p>
            <a:pPr algn="ctr">
              <a:spcBef>
                <a:spcPts val="439"/>
              </a:spcBef>
            </a:pPr>
            <a:r>
              <a:rPr sz="1316" spc="-114" dirty="0">
                <a:latin typeface="Arial"/>
                <a:cs typeface="Arial"/>
              </a:rPr>
              <a:t>Risk</a:t>
            </a:r>
            <a:r>
              <a:rPr sz="1316" spc="-79" dirty="0">
                <a:latin typeface="Arial"/>
                <a:cs typeface="Arial"/>
              </a:rPr>
              <a:t> </a:t>
            </a:r>
            <a:r>
              <a:rPr sz="1316" spc="-70" dirty="0">
                <a:latin typeface="Arial"/>
                <a:cs typeface="Arial"/>
              </a:rPr>
              <a:t>Tespiti</a:t>
            </a:r>
            <a:endParaRPr sz="1316">
              <a:latin typeface="Arial"/>
              <a:cs typeface="Arial"/>
            </a:endParaRPr>
          </a:p>
          <a:p>
            <a:pPr marL="2784" algn="ctr">
              <a:spcBef>
                <a:spcPts val="421"/>
              </a:spcBef>
            </a:pPr>
            <a:r>
              <a:rPr sz="1316" spc="-110" dirty="0">
                <a:latin typeface="Arial"/>
                <a:cs typeface="Arial"/>
              </a:rPr>
              <a:t>Risk</a:t>
            </a:r>
            <a:r>
              <a:rPr sz="1316" spc="-79" dirty="0">
                <a:latin typeface="Arial"/>
                <a:cs typeface="Arial"/>
              </a:rPr>
              <a:t> </a:t>
            </a:r>
            <a:r>
              <a:rPr sz="1316" spc="-66" dirty="0">
                <a:latin typeface="Arial"/>
                <a:cs typeface="Arial"/>
              </a:rPr>
              <a:t>Ölçümü</a:t>
            </a:r>
            <a:endParaRPr sz="1316">
              <a:latin typeface="Arial"/>
              <a:cs typeface="Arial"/>
            </a:endParaRPr>
          </a:p>
          <a:p>
            <a:pPr algn="ctr">
              <a:spcBef>
                <a:spcPts val="439"/>
              </a:spcBef>
            </a:pPr>
            <a:r>
              <a:rPr sz="1316" spc="-114" dirty="0">
                <a:latin typeface="Arial"/>
                <a:cs typeface="Arial"/>
              </a:rPr>
              <a:t>Risk</a:t>
            </a:r>
            <a:r>
              <a:rPr sz="1316" spc="-105" dirty="0">
                <a:latin typeface="Arial"/>
                <a:cs typeface="Arial"/>
              </a:rPr>
              <a:t> </a:t>
            </a:r>
            <a:r>
              <a:rPr sz="1316" spc="-53" dirty="0">
                <a:latin typeface="Arial"/>
                <a:cs typeface="Arial"/>
              </a:rPr>
              <a:t>Önceliklendirmesi</a:t>
            </a:r>
            <a:endParaRPr sz="1316">
              <a:latin typeface="Arial"/>
              <a:cs typeface="Arial"/>
            </a:endParaRPr>
          </a:p>
        </p:txBody>
      </p:sp>
      <p:sp>
        <p:nvSpPr>
          <p:cNvPr id="14" name="object 9">
            <a:extLst>
              <a:ext uri="{FF2B5EF4-FFF2-40B4-BE49-F238E27FC236}">
                <a16:creationId xmlns="" xmlns:a16="http://schemas.microsoft.com/office/drawing/2014/main" id="{279E197D-3F96-4AC7-815F-5216EE7D807F}"/>
              </a:ext>
            </a:extLst>
          </p:cNvPr>
          <p:cNvSpPr/>
          <p:nvPr/>
        </p:nvSpPr>
        <p:spPr>
          <a:xfrm>
            <a:off x="6711772" y="3333615"/>
            <a:ext cx="1467897" cy="1385481"/>
          </a:xfrm>
          <a:custGeom>
            <a:avLst/>
            <a:gdLst/>
            <a:ahLst/>
            <a:cxnLst/>
            <a:rect l="l" t="t" r="r" b="b"/>
            <a:pathLst>
              <a:path w="1673859" h="1579879">
                <a:moveTo>
                  <a:pt x="1515871" y="0"/>
                </a:moveTo>
                <a:lnTo>
                  <a:pt x="157987" y="0"/>
                </a:lnTo>
                <a:lnTo>
                  <a:pt x="108053" y="8054"/>
                </a:lnTo>
                <a:lnTo>
                  <a:pt x="64684" y="30484"/>
                </a:lnTo>
                <a:lnTo>
                  <a:pt x="30484" y="64684"/>
                </a:lnTo>
                <a:lnTo>
                  <a:pt x="8054" y="108053"/>
                </a:lnTo>
                <a:lnTo>
                  <a:pt x="0" y="157987"/>
                </a:lnTo>
                <a:lnTo>
                  <a:pt x="0" y="1421892"/>
                </a:lnTo>
                <a:lnTo>
                  <a:pt x="8054" y="1471826"/>
                </a:lnTo>
                <a:lnTo>
                  <a:pt x="30484" y="1515195"/>
                </a:lnTo>
                <a:lnTo>
                  <a:pt x="64684" y="1549395"/>
                </a:lnTo>
                <a:lnTo>
                  <a:pt x="108053" y="1571825"/>
                </a:lnTo>
                <a:lnTo>
                  <a:pt x="157987" y="1579880"/>
                </a:lnTo>
                <a:lnTo>
                  <a:pt x="1515871" y="1579880"/>
                </a:lnTo>
                <a:lnTo>
                  <a:pt x="1565806" y="1571825"/>
                </a:lnTo>
                <a:lnTo>
                  <a:pt x="1609175" y="1549395"/>
                </a:lnTo>
                <a:lnTo>
                  <a:pt x="1643375" y="1515195"/>
                </a:lnTo>
                <a:lnTo>
                  <a:pt x="1665805" y="1471826"/>
                </a:lnTo>
                <a:lnTo>
                  <a:pt x="1673860" y="1421892"/>
                </a:lnTo>
                <a:lnTo>
                  <a:pt x="1673860" y="157987"/>
                </a:lnTo>
                <a:lnTo>
                  <a:pt x="1665805" y="108053"/>
                </a:lnTo>
                <a:lnTo>
                  <a:pt x="1643375" y="64684"/>
                </a:lnTo>
                <a:lnTo>
                  <a:pt x="1609175" y="30484"/>
                </a:lnTo>
                <a:lnTo>
                  <a:pt x="1565806" y="8054"/>
                </a:lnTo>
                <a:lnTo>
                  <a:pt x="1515871" y="0"/>
                </a:lnTo>
                <a:close/>
              </a:path>
            </a:pathLst>
          </a:custGeom>
          <a:solidFill>
            <a:srgbClr val="A4A4A4"/>
          </a:solidFill>
        </p:spPr>
        <p:txBody>
          <a:bodyPr wrap="square" lIns="0" tIns="0" rIns="0" bIns="0" rtlCol="0"/>
          <a:lstStyle/>
          <a:p>
            <a:endParaRPr sz="1579"/>
          </a:p>
        </p:txBody>
      </p:sp>
      <p:sp>
        <p:nvSpPr>
          <p:cNvPr id="15" name="object 10">
            <a:extLst>
              <a:ext uri="{FF2B5EF4-FFF2-40B4-BE49-F238E27FC236}">
                <a16:creationId xmlns="" xmlns:a16="http://schemas.microsoft.com/office/drawing/2014/main" id="{F5247ED3-733C-4630-A850-63FCE472F2B7}"/>
              </a:ext>
            </a:extLst>
          </p:cNvPr>
          <p:cNvSpPr/>
          <p:nvPr/>
        </p:nvSpPr>
        <p:spPr>
          <a:xfrm>
            <a:off x="6711772" y="3333615"/>
            <a:ext cx="1467897" cy="1385481"/>
          </a:xfrm>
          <a:custGeom>
            <a:avLst/>
            <a:gdLst/>
            <a:ahLst/>
            <a:cxnLst/>
            <a:rect l="l" t="t" r="r" b="b"/>
            <a:pathLst>
              <a:path w="1673859" h="1579879">
                <a:moveTo>
                  <a:pt x="0" y="157987"/>
                </a:moveTo>
                <a:lnTo>
                  <a:pt x="8054" y="108053"/>
                </a:lnTo>
                <a:lnTo>
                  <a:pt x="30484" y="64684"/>
                </a:lnTo>
                <a:lnTo>
                  <a:pt x="64684" y="30484"/>
                </a:lnTo>
                <a:lnTo>
                  <a:pt x="108053" y="8054"/>
                </a:lnTo>
                <a:lnTo>
                  <a:pt x="157987" y="0"/>
                </a:lnTo>
                <a:lnTo>
                  <a:pt x="1515871" y="0"/>
                </a:lnTo>
                <a:lnTo>
                  <a:pt x="1565806" y="8054"/>
                </a:lnTo>
                <a:lnTo>
                  <a:pt x="1609175" y="30484"/>
                </a:lnTo>
                <a:lnTo>
                  <a:pt x="1643375" y="64684"/>
                </a:lnTo>
                <a:lnTo>
                  <a:pt x="1665805" y="108053"/>
                </a:lnTo>
                <a:lnTo>
                  <a:pt x="1673860" y="157987"/>
                </a:lnTo>
                <a:lnTo>
                  <a:pt x="1673860" y="1421892"/>
                </a:lnTo>
                <a:lnTo>
                  <a:pt x="1665805" y="1471826"/>
                </a:lnTo>
                <a:lnTo>
                  <a:pt x="1643375" y="1515195"/>
                </a:lnTo>
                <a:lnTo>
                  <a:pt x="1609175" y="1549395"/>
                </a:lnTo>
                <a:lnTo>
                  <a:pt x="1565806" y="1571825"/>
                </a:lnTo>
                <a:lnTo>
                  <a:pt x="1515871" y="1579880"/>
                </a:lnTo>
                <a:lnTo>
                  <a:pt x="157987" y="1579880"/>
                </a:lnTo>
                <a:lnTo>
                  <a:pt x="108053" y="1571825"/>
                </a:lnTo>
                <a:lnTo>
                  <a:pt x="64684" y="1549395"/>
                </a:lnTo>
                <a:lnTo>
                  <a:pt x="30484" y="1515195"/>
                </a:lnTo>
                <a:lnTo>
                  <a:pt x="8054" y="1471826"/>
                </a:lnTo>
                <a:lnTo>
                  <a:pt x="0" y="1421892"/>
                </a:lnTo>
                <a:lnTo>
                  <a:pt x="0" y="157987"/>
                </a:lnTo>
                <a:close/>
              </a:path>
            </a:pathLst>
          </a:custGeom>
          <a:ln w="10159">
            <a:solidFill>
              <a:srgbClr val="FFFFFF"/>
            </a:solidFill>
            <a:prstDash val="sysDash"/>
          </a:ln>
        </p:spPr>
        <p:txBody>
          <a:bodyPr wrap="square" lIns="0" tIns="0" rIns="0" bIns="0" rtlCol="0"/>
          <a:lstStyle/>
          <a:p>
            <a:endParaRPr sz="1579"/>
          </a:p>
        </p:txBody>
      </p:sp>
      <p:sp>
        <p:nvSpPr>
          <p:cNvPr id="16" name="object 11">
            <a:extLst>
              <a:ext uri="{FF2B5EF4-FFF2-40B4-BE49-F238E27FC236}">
                <a16:creationId xmlns="" xmlns:a16="http://schemas.microsoft.com/office/drawing/2014/main" id="{E67A9765-9ED7-4BFB-B75E-FE661EE19B76}"/>
              </a:ext>
            </a:extLst>
          </p:cNvPr>
          <p:cNvSpPr txBox="1"/>
          <p:nvPr/>
        </p:nvSpPr>
        <p:spPr>
          <a:xfrm>
            <a:off x="7043665" y="3329718"/>
            <a:ext cx="804670" cy="1298300"/>
          </a:xfrm>
          <a:prstGeom prst="rect">
            <a:avLst/>
          </a:prstGeom>
        </p:spPr>
        <p:txBody>
          <a:bodyPr vert="horz" wrap="square" lIns="0" tIns="12251" rIns="0" bIns="0" rtlCol="0">
            <a:spAutoFit/>
          </a:bodyPr>
          <a:lstStyle/>
          <a:p>
            <a:pPr marL="10581" marR="4455" indent="1114" algn="ctr">
              <a:lnSpc>
                <a:spcPct val="127200"/>
              </a:lnSpc>
              <a:spcBef>
                <a:spcPts val="96"/>
              </a:spcBef>
            </a:pPr>
            <a:r>
              <a:rPr sz="1316" b="1" u="sng" spc="-88" dirty="0">
                <a:uFill>
                  <a:solidFill>
                    <a:srgbClr val="000000"/>
                  </a:solidFill>
                </a:uFill>
                <a:latin typeface="Arial"/>
                <a:cs typeface="Arial"/>
              </a:rPr>
              <a:t>Kontroller </a:t>
            </a:r>
            <a:r>
              <a:rPr sz="1316" b="1" spc="-88" dirty="0">
                <a:latin typeface="Arial"/>
                <a:cs typeface="Arial"/>
              </a:rPr>
              <a:t> </a:t>
            </a:r>
            <a:r>
              <a:rPr sz="1316" spc="-83" dirty="0">
                <a:latin typeface="Arial"/>
                <a:cs typeface="Arial"/>
              </a:rPr>
              <a:t>Tespit </a:t>
            </a:r>
            <a:r>
              <a:rPr sz="1316" spc="-79" dirty="0">
                <a:latin typeface="Arial"/>
                <a:cs typeface="Arial"/>
              </a:rPr>
              <a:t>Edici  </a:t>
            </a:r>
            <a:r>
              <a:rPr sz="1316" spc="-57" dirty="0">
                <a:latin typeface="Arial"/>
                <a:cs typeface="Arial"/>
              </a:rPr>
              <a:t>Önleyici  </a:t>
            </a:r>
            <a:r>
              <a:rPr sz="1316" spc="-338" dirty="0">
                <a:latin typeface="Arial"/>
                <a:cs typeface="Arial"/>
              </a:rPr>
              <a:t>Y</a:t>
            </a:r>
            <a:r>
              <a:rPr sz="1316" spc="-35" dirty="0">
                <a:latin typeface="Arial"/>
                <a:cs typeface="Arial"/>
              </a:rPr>
              <a:t>ö</a:t>
            </a:r>
            <a:r>
              <a:rPr sz="1316" spc="-53" dirty="0">
                <a:latin typeface="Arial"/>
                <a:cs typeface="Arial"/>
              </a:rPr>
              <a:t>n</a:t>
            </a:r>
            <a:r>
              <a:rPr sz="1316" spc="4" dirty="0">
                <a:latin typeface="Arial"/>
                <a:cs typeface="Arial"/>
              </a:rPr>
              <a:t>l</a:t>
            </a:r>
            <a:r>
              <a:rPr sz="1316" spc="-88" dirty="0">
                <a:latin typeface="Arial"/>
                <a:cs typeface="Arial"/>
              </a:rPr>
              <a:t>e</a:t>
            </a:r>
            <a:r>
              <a:rPr sz="1316" spc="-53" dirty="0">
                <a:latin typeface="Arial"/>
                <a:cs typeface="Arial"/>
              </a:rPr>
              <a:t>nd</a:t>
            </a:r>
            <a:r>
              <a:rPr sz="1316" spc="4" dirty="0">
                <a:latin typeface="Arial"/>
                <a:cs typeface="Arial"/>
              </a:rPr>
              <a:t>i</a:t>
            </a:r>
            <a:r>
              <a:rPr sz="1316" spc="18" dirty="0">
                <a:latin typeface="Arial"/>
                <a:cs typeface="Arial"/>
              </a:rPr>
              <a:t>r</a:t>
            </a:r>
            <a:r>
              <a:rPr sz="1316" dirty="0">
                <a:latin typeface="Arial"/>
                <a:cs typeface="Arial"/>
              </a:rPr>
              <a:t>i</a:t>
            </a:r>
            <a:r>
              <a:rPr sz="1316" spc="-105" dirty="0">
                <a:latin typeface="Arial"/>
                <a:cs typeface="Arial"/>
              </a:rPr>
              <a:t>c</a:t>
            </a:r>
            <a:r>
              <a:rPr sz="1316" spc="9" dirty="0">
                <a:latin typeface="Arial"/>
                <a:cs typeface="Arial"/>
              </a:rPr>
              <a:t>i  </a:t>
            </a:r>
            <a:r>
              <a:rPr sz="1316" spc="-53" dirty="0">
                <a:latin typeface="Arial"/>
                <a:cs typeface="Arial"/>
              </a:rPr>
              <a:t>Düzeltici</a:t>
            </a:r>
            <a:endParaRPr sz="1316" dirty="0">
              <a:latin typeface="Arial"/>
              <a:cs typeface="Arial"/>
            </a:endParaRPr>
          </a:p>
        </p:txBody>
      </p:sp>
      <p:sp>
        <p:nvSpPr>
          <p:cNvPr id="17" name="object 12">
            <a:extLst>
              <a:ext uri="{FF2B5EF4-FFF2-40B4-BE49-F238E27FC236}">
                <a16:creationId xmlns="" xmlns:a16="http://schemas.microsoft.com/office/drawing/2014/main" id="{F7068296-8E27-4C00-BDB9-D9F0907760EC}"/>
              </a:ext>
            </a:extLst>
          </p:cNvPr>
          <p:cNvSpPr/>
          <p:nvPr/>
        </p:nvSpPr>
        <p:spPr>
          <a:xfrm>
            <a:off x="8277677" y="3333615"/>
            <a:ext cx="1467897" cy="1385481"/>
          </a:xfrm>
          <a:custGeom>
            <a:avLst/>
            <a:gdLst/>
            <a:ahLst/>
            <a:cxnLst/>
            <a:rect l="l" t="t" r="r" b="b"/>
            <a:pathLst>
              <a:path w="1673859" h="1579879">
                <a:moveTo>
                  <a:pt x="1515872" y="0"/>
                </a:moveTo>
                <a:lnTo>
                  <a:pt x="157988" y="0"/>
                </a:lnTo>
                <a:lnTo>
                  <a:pt x="108053" y="8054"/>
                </a:lnTo>
                <a:lnTo>
                  <a:pt x="64684" y="30484"/>
                </a:lnTo>
                <a:lnTo>
                  <a:pt x="30484" y="64684"/>
                </a:lnTo>
                <a:lnTo>
                  <a:pt x="8054" y="108053"/>
                </a:lnTo>
                <a:lnTo>
                  <a:pt x="0" y="157987"/>
                </a:lnTo>
                <a:lnTo>
                  <a:pt x="0" y="1421892"/>
                </a:lnTo>
                <a:lnTo>
                  <a:pt x="8054" y="1471826"/>
                </a:lnTo>
                <a:lnTo>
                  <a:pt x="30484" y="1515195"/>
                </a:lnTo>
                <a:lnTo>
                  <a:pt x="64684" y="1549395"/>
                </a:lnTo>
                <a:lnTo>
                  <a:pt x="108053" y="1571825"/>
                </a:lnTo>
                <a:lnTo>
                  <a:pt x="157988" y="1579880"/>
                </a:lnTo>
                <a:lnTo>
                  <a:pt x="1515872" y="1579880"/>
                </a:lnTo>
                <a:lnTo>
                  <a:pt x="1565806" y="1571825"/>
                </a:lnTo>
                <a:lnTo>
                  <a:pt x="1609175" y="1549395"/>
                </a:lnTo>
                <a:lnTo>
                  <a:pt x="1643375" y="1515195"/>
                </a:lnTo>
                <a:lnTo>
                  <a:pt x="1665805" y="1471826"/>
                </a:lnTo>
                <a:lnTo>
                  <a:pt x="1673860" y="1421892"/>
                </a:lnTo>
                <a:lnTo>
                  <a:pt x="1673860" y="157987"/>
                </a:lnTo>
                <a:lnTo>
                  <a:pt x="1665805" y="108053"/>
                </a:lnTo>
                <a:lnTo>
                  <a:pt x="1643375" y="64684"/>
                </a:lnTo>
                <a:lnTo>
                  <a:pt x="1609175" y="30484"/>
                </a:lnTo>
                <a:lnTo>
                  <a:pt x="1565806" y="8054"/>
                </a:lnTo>
                <a:lnTo>
                  <a:pt x="1515872" y="0"/>
                </a:lnTo>
                <a:close/>
              </a:path>
            </a:pathLst>
          </a:custGeom>
          <a:solidFill>
            <a:srgbClr val="A4A4A4"/>
          </a:solidFill>
        </p:spPr>
        <p:txBody>
          <a:bodyPr wrap="square" lIns="0" tIns="0" rIns="0" bIns="0" rtlCol="0"/>
          <a:lstStyle/>
          <a:p>
            <a:endParaRPr sz="1579"/>
          </a:p>
        </p:txBody>
      </p:sp>
      <p:sp>
        <p:nvSpPr>
          <p:cNvPr id="18" name="object 13">
            <a:extLst>
              <a:ext uri="{FF2B5EF4-FFF2-40B4-BE49-F238E27FC236}">
                <a16:creationId xmlns="" xmlns:a16="http://schemas.microsoft.com/office/drawing/2014/main" id="{BAB3680D-F131-4284-8D2D-72C47E9B5CDB}"/>
              </a:ext>
            </a:extLst>
          </p:cNvPr>
          <p:cNvSpPr/>
          <p:nvPr/>
        </p:nvSpPr>
        <p:spPr>
          <a:xfrm>
            <a:off x="8277677" y="3333615"/>
            <a:ext cx="1467897" cy="1385481"/>
          </a:xfrm>
          <a:custGeom>
            <a:avLst/>
            <a:gdLst/>
            <a:ahLst/>
            <a:cxnLst/>
            <a:rect l="l" t="t" r="r" b="b"/>
            <a:pathLst>
              <a:path w="1673859" h="1579879">
                <a:moveTo>
                  <a:pt x="0" y="157987"/>
                </a:moveTo>
                <a:lnTo>
                  <a:pt x="8054" y="108053"/>
                </a:lnTo>
                <a:lnTo>
                  <a:pt x="30484" y="64684"/>
                </a:lnTo>
                <a:lnTo>
                  <a:pt x="64684" y="30484"/>
                </a:lnTo>
                <a:lnTo>
                  <a:pt x="108053" y="8054"/>
                </a:lnTo>
                <a:lnTo>
                  <a:pt x="157988" y="0"/>
                </a:lnTo>
                <a:lnTo>
                  <a:pt x="1515872" y="0"/>
                </a:lnTo>
                <a:lnTo>
                  <a:pt x="1565806" y="8054"/>
                </a:lnTo>
                <a:lnTo>
                  <a:pt x="1609175" y="30484"/>
                </a:lnTo>
                <a:lnTo>
                  <a:pt x="1643375" y="64684"/>
                </a:lnTo>
                <a:lnTo>
                  <a:pt x="1665805" y="108053"/>
                </a:lnTo>
                <a:lnTo>
                  <a:pt x="1673860" y="157987"/>
                </a:lnTo>
                <a:lnTo>
                  <a:pt x="1673860" y="1421892"/>
                </a:lnTo>
                <a:lnTo>
                  <a:pt x="1665805" y="1471826"/>
                </a:lnTo>
                <a:lnTo>
                  <a:pt x="1643375" y="1515195"/>
                </a:lnTo>
                <a:lnTo>
                  <a:pt x="1609175" y="1549395"/>
                </a:lnTo>
                <a:lnTo>
                  <a:pt x="1565806" y="1571825"/>
                </a:lnTo>
                <a:lnTo>
                  <a:pt x="1515872" y="1579880"/>
                </a:lnTo>
                <a:lnTo>
                  <a:pt x="157988" y="1579880"/>
                </a:lnTo>
                <a:lnTo>
                  <a:pt x="108053" y="1571825"/>
                </a:lnTo>
                <a:lnTo>
                  <a:pt x="64684" y="1549395"/>
                </a:lnTo>
                <a:lnTo>
                  <a:pt x="30484" y="1515195"/>
                </a:lnTo>
                <a:lnTo>
                  <a:pt x="8054" y="1471826"/>
                </a:lnTo>
                <a:lnTo>
                  <a:pt x="0" y="1421892"/>
                </a:lnTo>
                <a:lnTo>
                  <a:pt x="0" y="157987"/>
                </a:lnTo>
                <a:close/>
              </a:path>
            </a:pathLst>
          </a:custGeom>
          <a:ln w="10160">
            <a:solidFill>
              <a:srgbClr val="FFFFFF"/>
            </a:solidFill>
            <a:prstDash val="sysDash"/>
          </a:ln>
        </p:spPr>
        <p:txBody>
          <a:bodyPr wrap="square" lIns="0" tIns="0" rIns="0" bIns="0" rtlCol="0"/>
          <a:lstStyle/>
          <a:p>
            <a:endParaRPr sz="1579"/>
          </a:p>
        </p:txBody>
      </p:sp>
      <p:sp>
        <p:nvSpPr>
          <p:cNvPr id="19" name="object 14">
            <a:extLst>
              <a:ext uri="{FF2B5EF4-FFF2-40B4-BE49-F238E27FC236}">
                <a16:creationId xmlns="" xmlns:a16="http://schemas.microsoft.com/office/drawing/2014/main" id="{82881B5B-F92C-4FA8-A4B2-D0F49B3F44F5}"/>
              </a:ext>
            </a:extLst>
          </p:cNvPr>
          <p:cNvSpPr txBox="1"/>
          <p:nvPr/>
        </p:nvSpPr>
        <p:spPr>
          <a:xfrm>
            <a:off x="8367332" y="3584763"/>
            <a:ext cx="1290257" cy="783380"/>
          </a:xfrm>
          <a:prstGeom prst="rect">
            <a:avLst/>
          </a:prstGeom>
        </p:spPr>
        <p:txBody>
          <a:bodyPr vert="horz" wrap="square" lIns="0" tIns="11137" rIns="0" bIns="0" rtlCol="0">
            <a:spAutoFit/>
          </a:bodyPr>
          <a:lstStyle/>
          <a:p>
            <a:pPr marL="153146" marR="144236" algn="ctr">
              <a:lnSpc>
                <a:spcPct val="127800"/>
              </a:lnSpc>
              <a:spcBef>
                <a:spcPts val="88"/>
              </a:spcBef>
            </a:pPr>
            <a:r>
              <a:rPr sz="1316" spc="-53" dirty="0">
                <a:latin typeface="Arial"/>
                <a:cs typeface="Arial"/>
              </a:rPr>
              <a:t>Bilgi</a:t>
            </a:r>
            <a:r>
              <a:rPr sz="1316" spc="-105" dirty="0">
                <a:latin typeface="Arial"/>
                <a:cs typeface="Arial"/>
              </a:rPr>
              <a:t> </a:t>
            </a:r>
            <a:r>
              <a:rPr sz="1316" spc="-61" dirty="0">
                <a:latin typeface="Arial"/>
                <a:cs typeface="Arial"/>
              </a:rPr>
              <a:t>Sistemleri  Raporlamalar</a:t>
            </a:r>
            <a:endParaRPr sz="1316">
              <a:latin typeface="Arial"/>
              <a:cs typeface="Arial"/>
            </a:endParaRPr>
          </a:p>
          <a:p>
            <a:pPr algn="ctr">
              <a:spcBef>
                <a:spcPts val="421"/>
              </a:spcBef>
            </a:pPr>
            <a:r>
              <a:rPr sz="1316" spc="-31" dirty="0">
                <a:latin typeface="Arial"/>
                <a:cs typeface="Arial"/>
              </a:rPr>
              <a:t>İletişim</a:t>
            </a:r>
            <a:r>
              <a:rPr sz="1316" spc="-70" dirty="0">
                <a:latin typeface="Arial"/>
                <a:cs typeface="Arial"/>
              </a:rPr>
              <a:t> </a:t>
            </a:r>
            <a:r>
              <a:rPr sz="1316" spc="-53" dirty="0">
                <a:latin typeface="Arial"/>
                <a:cs typeface="Arial"/>
              </a:rPr>
              <a:t>Faaliyetleri</a:t>
            </a:r>
            <a:endParaRPr sz="1316">
              <a:latin typeface="Arial"/>
              <a:cs typeface="Arial"/>
            </a:endParaRPr>
          </a:p>
        </p:txBody>
      </p:sp>
      <p:sp>
        <p:nvSpPr>
          <p:cNvPr id="20" name="object 15">
            <a:extLst>
              <a:ext uri="{FF2B5EF4-FFF2-40B4-BE49-F238E27FC236}">
                <a16:creationId xmlns="" xmlns:a16="http://schemas.microsoft.com/office/drawing/2014/main" id="{BA11B701-D12B-4ABF-9C6E-2E6F146B7E24}"/>
              </a:ext>
            </a:extLst>
          </p:cNvPr>
          <p:cNvSpPr/>
          <p:nvPr/>
        </p:nvSpPr>
        <p:spPr>
          <a:xfrm>
            <a:off x="9767848" y="1825625"/>
            <a:ext cx="1514673" cy="1385481"/>
          </a:xfrm>
          <a:custGeom>
            <a:avLst/>
            <a:gdLst/>
            <a:ahLst/>
            <a:cxnLst/>
            <a:rect l="l" t="t" r="r" b="b"/>
            <a:pathLst>
              <a:path w="1727200" h="1579880">
                <a:moveTo>
                  <a:pt x="1569211" y="0"/>
                </a:moveTo>
                <a:lnTo>
                  <a:pt x="157987" y="0"/>
                </a:lnTo>
                <a:lnTo>
                  <a:pt x="108053" y="8054"/>
                </a:lnTo>
                <a:lnTo>
                  <a:pt x="64684" y="30484"/>
                </a:lnTo>
                <a:lnTo>
                  <a:pt x="30484" y="64684"/>
                </a:lnTo>
                <a:lnTo>
                  <a:pt x="8054" y="108053"/>
                </a:lnTo>
                <a:lnTo>
                  <a:pt x="0" y="157987"/>
                </a:lnTo>
                <a:lnTo>
                  <a:pt x="0" y="1421891"/>
                </a:lnTo>
                <a:lnTo>
                  <a:pt x="8054" y="1471826"/>
                </a:lnTo>
                <a:lnTo>
                  <a:pt x="30484" y="1515195"/>
                </a:lnTo>
                <a:lnTo>
                  <a:pt x="64684" y="1549395"/>
                </a:lnTo>
                <a:lnTo>
                  <a:pt x="108053" y="1571825"/>
                </a:lnTo>
                <a:lnTo>
                  <a:pt x="157987" y="1579879"/>
                </a:lnTo>
                <a:lnTo>
                  <a:pt x="1569211" y="1579879"/>
                </a:lnTo>
                <a:lnTo>
                  <a:pt x="1619146" y="1571825"/>
                </a:lnTo>
                <a:lnTo>
                  <a:pt x="1662515" y="1549395"/>
                </a:lnTo>
                <a:lnTo>
                  <a:pt x="1696715" y="1515195"/>
                </a:lnTo>
                <a:lnTo>
                  <a:pt x="1719145" y="1471826"/>
                </a:lnTo>
                <a:lnTo>
                  <a:pt x="1727200" y="1421891"/>
                </a:lnTo>
                <a:lnTo>
                  <a:pt x="1727200" y="157987"/>
                </a:lnTo>
                <a:lnTo>
                  <a:pt x="1719145" y="108053"/>
                </a:lnTo>
                <a:lnTo>
                  <a:pt x="1696715" y="64684"/>
                </a:lnTo>
                <a:lnTo>
                  <a:pt x="1662515" y="30484"/>
                </a:lnTo>
                <a:lnTo>
                  <a:pt x="1619146" y="8054"/>
                </a:lnTo>
                <a:lnTo>
                  <a:pt x="1569211" y="0"/>
                </a:lnTo>
                <a:close/>
              </a:path>
            </a:pathLst>
          </a:custGeom>
          <a:solidFill>
            <a:srgbClr val="EC7C30"/>
          </a:solidFill>
        </p:spPr>
        <p:txBody>
          <a:bodyPr wrap="square" lIns="0" tIns="0" rIns="0" bIns="0" rtlCol="0"/>
          <a:lstStyle/>
          <a:p>
            <a:endParaRPr sz="1579"/>
          </a:p>
        </p:txBody>
      </p:sp>
      <p:sp>
        <p:nvSpPr>
          <p:cNvPr id="21" name="object 16">
            <a:extLst>
              <a:ext uri="{FF2B5EF4-FFF2-40B4-BE49-F238E27FC236}">
                <a16:creationId xmlns="" xmlns:a16="http://schemas.microsoft.com/office/drawing/2014/main" id="{8D307FEB-BE18-41FC-983A-DA6B991EFCC5}"/>
              </a:ext>
            </a:extLst>
          </p:cNvPr>
          <p:cNvSpPr/>
          <p:nvPr/>
        </p:nvSpPr>
        <p:spPr>
          <a:xfrm>
            <a:off x="9767848" y="1825625"/>
            <a:ext cx="1514673" cy="1385481"/>
          </a:xfrm>
          <a:custGeom>
            <a:avLst/>
            <a:gdLst/>
            <a:ahLst/>
            <a:cxnLst/>
            <a:rect l="l" t="t" r="r" b="b"/>
            <a:pathLst>
              <a:path w="1727200" h="1579880">
                <a:moveTo>
                  <a:pt x="0" y="157987"/>
                </a:moveTo>
                <a:lnTo>
                  <a:pt x="8054" y="108053"/>
                </a:lnTo>
                <a:lnTo>
                  <a:pt x="30484" y="64684"/>
                </a:lnTo>
                <a:lnTo>
                  <a:pt x="64684" y="30484"/>
                </a:lnTo>
                <a:lnTo>
                  <a:pt x="108053" y="8054"/>
                </a:lnTo>
                <a:lnTo>
                  <a:pt x="157987" y="0"/>
                </a:lnTo>
                <a:lnTo>
                  <a:pt x="1569211" y="0"/>
                </a:lnTo>
                <a:lnTo>
                  <a:pt x="1619146" y="8054"/>
                </a:lnTo>
                <a:lnTo>
                  <a:pt x="1662515" y="30484"/>
                </a:lnTo>
                <a:lnTo>
                  <a:pt x="1696715" y="64684"/>
                </a:lnTo>
                <a:lnTo>
                  <a:pt x="1719145" y="108053"/>
                </a:lnTo>
                <a:lnTo>
                  <a:pt x="1727200" y="157987"/>
                </a:lnTo>
                <a:lnTo>
                  <a:pt x="1727200" y="1421891"/>
                </a:lnTo>
                <a:lnTo>
                  <a:pt x="1719145" y="1471826"/>
                </a:lnTo>
                <a:lnTo>
                  <a:pt x="1696715" y="1515195"/>
                </a:lnTo>
                <a:lnTo>
                  <a:pt x="1662515" y="1549395"/>
                </a:lnTo>
                <a:lnTo>
                  <a:pt x="1619146" y="1571825"/>
                </a:lnTo>
                <a:lnTo>
                  <a:pt x="1569211" y="1579879"/>
                </a:lnTo>
                <a:lnTo>
                  <a:pt x="157987" y="1579879"/>
                </a:lnTo>
                <a:lnTo>
                  <a:pt x="108053" y="1571825"/>
                </a:lnTo>
                <a:lnTo>
                  <a:pt x="64684" y="1549395"/>
                </a:lnTo>
                <a:lnTo>
                  <a:pt x="30484" y="1515195"/>
                </a:lnTo>
                <a:lnTo>
                  <a:pt x="8054" y="1471826"/>
                </a:lnTo>
                <a:lnTo>
                  <a:pt x="0" y="1421891"/>
                </a:lnTo>
                <a:lnTo>
                  <a:pt x="0" y="157987"/>
                </a:lnTo>
                <a:close/>
              </a:path>
            </a:pathLst>
          </a:custGeom>
          <a:ln w="10160">
            <a:solidFill>
              <a:srgbClr val="FFFFFF"/>
            </a:solidFill>
            <a:prstDash val="sysDash"/>
          </a:ln>
        </p:spPr>
        <p:txBody>
          <a:bodyPr wrap="square" lIns="0" tIns="0" rIns="0" bIns="0" rtlCol="0"/>
          <a:lstStyle/>
          <a:p>
            <a:endParaRPr sz="1579"/>
          </a:p>
        </p:txBody>
      </p:sp>
      <p:sp>
        <p:nvSpPr>
          <p:cNvPr id="22" name="object 17">
            <a:extLst>
              <a:ext uri="{FF2B5EF4-FFF2-40B4-BE49-F238E27FC236}">
                <a16:creationId xmlns="" xmlns:a16="http://schemas.microsoft.com/office/drawing/2014/main" id="{F8A383DA-83EE-4B48-8483-5412BBBE641F}"/>
              </a:ext>
            </a:extLst>
          </p:cNvPr>
          <p:cNvSpPr txBox="1"/>
          <p:nvPr/>
        </p:nvSpPr>
        <p:spPr>
          <a:xfrm>
            <a:off x="10012869" y="2295620"/>
            <a:ext cx="1030201" cy="415085"/>
          </a:xfrm>
          <a:prstGeom prst="rect">
            <a:avLst/>
          </a:prstGeom>
        </p:spPr>
        <p:txBody>
          <a:bodyPr vert="horz" wrap="square" lIns="0" tIns="30071" rIns="0" bIns="0" rtlCol="0">
            <a:spAutoFit/>
          </a:bodyPr>
          <a:lstStyle/>
          <a:p>
            <a:pPr marL="11138" marR="4455" indent="147020">
              <a:lnSpc>
                <a:spcPts val="1456"/>
              </a:lnSpc>
              <a:spcBef>
                <a:spcPts val="237"/>
              </a:spcBef>
            </a:pPr>
            <a:r>
              <a:rPr sz="1316" spc="-39" dirty="0">
                <a:latin typeface="Arial"/>
                <a:cs typeface="Arial"/>
              </a:rPr>
              <a:t>Kontrol </a:t>
            </a:r>
            <a:r>
              <a:rPr sz="1316" spc="-145" dirty="0">
                <a:latin typeface="Arial"/>
                <a:cs typeface="Arial"/>
              </a:rPr>
              <a:t>Öz  </a:t>
            </a:r>
            <a:r>
              <a:rPr sz="1316" spc="-132" dirty="0">
                <a:latin typeface="Arial"/>
                <a:cs typeface="Arial"/>
              </a:rPr>
              <a:t>D</a:t>
            </a:r>
            <a:r>
              <a:rPr sz="1316" spc="-105" dirty="0">
                <a:latin typeface="Arial"/>
                <a:cs typeface="Arial"/>
              </a:rPr>
              <a:t>e</a:t>
            </a:r>
            <a:r>
              <a:rPr sz="1316" spc="-140" dirty="0">
                <a:latin typeface="Arial"/>
                <a:cs typeface="Arial"/>
              </a:rPr>
              <a:t>ğ</a:t>
            </a:r>
            <a:r>
              <a:rPr sz="1316" spc="-88" dirty="0">
                <a:latin typeface="Arial"/>
                <a:cs typeface="Arial"/>
              </a:rPr>
              <a:t>e</a:t>
            </a:r>
            <a:r>
              <a:rPr sz="1316" spc="18" dirty="0">
                <a:latin typeface="Arial"/>
                <a:cs typeface="Arial"/>
              </a:rPr>
              <a:t>r</a:t>
            </a:r>
            <a:r>
              <a:rPr sz="1316" dirty="0">
                <a:latin typeface="Arial"/>
                <a:cs typeface="Arial"/>
              </a:rPr>
              <a:t>l</a:t>
            </a:r>
            <a:r>
              <a:rPr sz="1316" spc="-88" dirty="0">
                <a:latin typeface="Arial"/>
                <a:cs typeface="Arial"/>
              </a:rPr>
              <a:t>e</a:t>
            </a:r>
            <a:r>
              <a:rPr sz="1316" spc="-53" dirty="0">
                <a:latin typeface="Arial"/>
                <a:cs typeface="Arial"/>
              </a:rPr>
              <a:t>nd</a:t>
            </a:r>
            <a:r>
              <a:rPr sz="1316" spc="4" dirty="0">
                <a:latin typeface="Arial"/>
                <a:cs typeface="Arial"/>
              </a:rPr>
              <a:t>i</a:t>
            </a:r>
            <a:r>
              <a:rPr sz="1316" spc="-35" dirty="0">
                <a:latin typeface="Arial"/>
                <a:cs typeface="Arial"/>
              </a:rPr>
              <a:t>rme</a:t>
            </a:r>
            <a:endParaRPr sz="1316">
              <a:latin typeface="Arial"/>
              <a:cs typeface="Arial"/>
            </a:endParaRPr>
          </a:p>
        </p:txBody>
      </p:sp>
      <p:sp>
        <p:nvSpPr>
          <p:cNvPr id="23" name="object 18">
            <a:extLst>
              <a:ext uri="{FF2B5EF4-FFF2-40B4-BE49-F238E27FC236}">
                <a16:creationId xmlns="" xmlns:a16="http://schemas.microsoft.com/office/drawing/2014/main" id="{0482E32D-94F2-4338-BD51-680136CF708F}"/>
              </a:ext>
            </a:extLst>
          </p:cNvPr>
          <p:cNvSpPr/>
          <p:nvPr/>
        </p:nvSpPr>
        <p:spPr>
          <a:xfrm>
            <a:off x="9865857" y="3333615"/>
            <a:ext cx="1467897" cy="1385481"/>
          </a:xfrm>
          <a:custGeom>
            <a:avLst/>
            <a:gdLst/>
            <a:ahLst/>
            <a:cxnLst/>
            <a:rect l="l" t="t" r="r" b="b"/>
            <a:pathLst>
              <a:path w="1673859" h="1579879">
                <a:moveTo>
                  <a:pt x="1515872" y="0"/>
                </a:moveTo>
                <a:lnTo>
                  <a:pt x="157988" y="0"/>
                </a:lnTo>
                <a:lnTo>
                  <a:pt x="108053" y="8054"/>
                </a:lnTo>
                <a:lnTo>
                  <a:pt x="64684" y="30484"/>
                </a:lnTo>
                <a:lnTo>
                  <a:pt x="30484" y="64684"/>
                </a:lnTo>
                <a:lnTo>
                  <a:pt x="8054" y="108053"/>
                </a:lnTo>
                <a:lnTo>
                  <a:pt x="0" y="157987"/>
                </a:lnTo>
                <a:lnTo>
                  <a:pt x="0" y="1421892"/>
                </a:lnTo>
                <a:lnTo>
                  <a:pt x="8054" y="1471826"/>
                </a:lnTo>
                <a:lnTo>
                  <a:pt x="30484" y="1515195"/>
                </a:lnTo>
                <a:lnTo>
                  <a:pt x="64684" y="1549395"/>
                </a:lnTo>
                <a:lnTo>
                  <a:pt x="108053" y="1571825"/>
                </a:lnTo>
                <a:lnTo>
                  <a:pt x="157988" y="1579880"/>
                </a:lnTo>
                <a:lnTo>
                  <a:pt x="1515872" y="1579880"/>
                </a:lnTo>
                <a:lnTo>
                  <a:pt x="1565806" y="1571825"/>
                </a:lnTo>
                <a:lnTo>
                  <a:pt x="1609175" y="1549395"/>
                </a:lnTo>
                <a:lnTo>
                  <a:pt x="1643375" y="1515195"/>
                </a:lnTo>
                <a:lnTo>
                  <a:pt x="1665805" y="1471826"/>
                </a:lnTo>
                <a:lnTo>
                  <a:pt x="1673860" y="1421892"/>
                </a:lnTo>
                <a:lnTo>
                  <a:pt x="1673860" y="157987"/>
                </a:lnTo>
                <a:lnTo>
                  <a:pt x="1665805" y="108053"/>
                </a:lnTo>
                <a:lnTo>
                  <a:pt x="1643375" y="64684"/>
                </a:lnTo>
                <a:lnTo>
                  <a:pt x="1609175" y="30484"/>
                </a:lnTo>
                <a:lnTo>
                  <a:pt x="1565806" y="8054"/>
                </a:lnTo>
                <a:lnTo>
                  <a:pt x="1515872" y="0"/>
                </a:lnTo>
                <a:close/>
              </a:path>
            </a:pathLst>
          </a:custGeom>
          <a:solidFill>
            <a:srgbClr val="A4A4A4"/>
          </a:solidFill>
        </p:spPr>
        <p:txBody>
          <a:bodyPr wrap="square" lIns="0" tIns="0" rIns="0" bIns="0" rtlCol="0"/>
          <a:lstStyle/>
          <a:p>
            <a:endParaRPr sz="1579"/>
          </a:p>
        </p:txBody>
      </p:sp>
      <p:sp>
        <p:nvSpPr>
          <p:cNvPr id="24" name="object 19">
            <a:extLst>
              <a:ext uri="{FF2B5EF4-FFF2-40B4-BE49-F238E27FC236}">
                <a16:creationId xmlns="" xmlns:a16="http://schemas.microsoft.com/office/drawing/2014/main" id="{E35AD682-11E5-48CD-AC5A-E3B126CDD8E4}"/>
              </a:ext>
            </a:extLst>
          </p:cNvPr>
          <p:cNvSpPr/>
          <p:nvPr/>
        </p:nvSpPr>
        <p:spPr>
          <a:xfrm>
            <a:off x="9865857" y="3333615"/>
            <a:ext cx="1467897" cy="1385481"/>
          </a:xfrm>
          <a:custGeom>
            <a:avLst/>
            <a:gdLst/>
            <a:ahLst/>
            <a:cxnLst/>
            <a:rect l="l" t="t" r="r" b="b"/>
            <a:pathLst>
              <a:path w="1673859" h="1579879">
                <a:moveTo>
                  <a:pt x="0" y="157987"/>
                </a:moveTo>
                <a:lnTo>
                  <a:pt x="8054" y="108053"/>
                </a:lnTo>
                <a:lnTo>
                  <a:pt x="30484" y="64684"/>
                </a:lnTo>
                <a:lnTo>
                  <a:pt x="64684" y="30484"/>
                </a:lnTo>
                <a:lnTo>
                  <a:pt x="108053" y="8054"/>
                </a:lnTo>
                <a:lnTo>
                  <a:pt x="157988" y="0"/>
                </a:lnTo>
                <a:lnTo>
                  <a:pt x="1515872" y="0"/>
                </a:lnTo>
                <a:lnTo>
                  <a:pt x="1565806" y="8054"/>
                </a:lnTo>
                <a:lnTo>
                  <a:pt x="1609175" y="30484"/>
                </a:lnTo>
                <a:lnTo>
                  <a:pt x="1643375" y="64684"/>
                </a:lnTo>
                <a:lnTo>
                  <a:pt x="1665805" y="108053"/>
                </a:lnTo>
                <a:lnTo>
                  <a:pt x="1673860" y="157987"/>
                </a:lnTo>
                <a:lnTo>
                  <a:pt x="1673860" y="1421892"/>
                </a:lnTo>
                <a:lnTo>
                  <a:pt x="1665805" y="1471826"/>
                </a:lnTo>
                <a:lnTo>
                  <a:pt x="1643375" y="1515195"/>
                </a:lnTo>
                <a:lnTo>
                  <a:pt x="1609175" y="1549395"/>
                </a:lnTo>
                <a:lnTo>
                  <a:pt x="1565806" y="1571825"/>
                </a:lnTo>
                <a:lnTo>
                  <a:pt x="1515872" y="1579880"/>
                </a:lnTo>
                <a:lnTo>
                  <a:pt x="157988" y="1579880"/>
                </a:lnTo>
                <a:lnTo>
                  <a:pt x="108053" y="1571825"/>
                </a:lnTo>
                <a:lnTo>
                  <a:pt x="64684" y="1549395"/>
                </a:lnTo>
                <a:lnTo>
                  <a:pt x="30484" y="1515195"/>
                </a:lnTo>
                <a:lnTo>
                  <a:pt x="8054" y="1471826"/>
                </a:lnTo>
                <a:lnTo>
                  <a:pt x="0" y="1421892"/>
                </a:lnTo>
                <a:lnTo>
                  <a:pt x="0" y="157987"/>
                </a:lnTo>
                <a:close/>
              </a:path>
            </a:pathLst>
          </a:custGeom>
          <a:ln w="10160">
            <a:solidFill>
              <a:srgbClr val="FFFFFF"/>
            </a:solidFill>
            <a:prstDash val="sysDash"/>
          </a:ln>
        </p:spPr>
        <p:txBody>
          <a:bodyPr wrap="square" lIns="0" tIns="0" rIns="0" bIns="0" rtlCol="0"/>
          <a:lstStyle/>
          <a:p>
            <a:endParaRPr sz="1579"/>
          </a:p>
        </p:txBody>
      </p:sp>
      <p:sp>
        <p:nvSpPr>
          <p:cNvPr id="25" name="object 20">
            <a:extLst>
              <a:ext uri="{FF2B5EF4-FFF2-40B4-BE49-F238E27FC236}">
                <a16:creationId xmlns="" xmlns:a16="http://schemas.microsoft.com/office/drawing/2014/main" id="{5664C77F-4E98-4A26-BF16-CC0922C83B35}"/>
              </a:ext>
            </a:extLst>
          </p:cNvPr>
          <p:cNvSpPr txBox="1"/>
          <p:nvPr/>
        </p:nvSpPr>
        <p:spPr>
          <a:xfrm>
            <a:off x="10223365" y="3895493"/>
            <a:ext cx="754552" cy="213737"/>
          </a:xfrm>
          <a:prstGeom prst="rect">
            <a:avLst/>
          </a:prstGeom>
        </p:spPr>
        <p:txBody>
          <a:bodyPr vert="horz" wrap="square" lIns="0" tIns="11137" rIns="0" bIns="0" rtlCol="0">
            <a:spAutoFit/>
          </a:bodyPr>
          <a:lstStyle/>
          <a:p>
            <a:pPr marL="11138">
              <a:spcBef>
                <a:spcPts val="88"/>
              </a:spcBef>
            </a:pPr>
            <a:r>
              <a:rPr sz="1316" spc="-70" dirty="0">
                <a:latin typeface="Arial"/>
                <a:cs typeface="Arial"/>
              </a:rPr>
              <a:t>İç</a:t>
            </a:r>
            <a:r>
              <a:rPr sz="1316" spc="-127" dirty="0">
                <a:latin typeface="Arial"/>
                <a:cs typeface="Arial"/>
              </a:rPr>
              <a:t> </a:t>
            </a:r>
            <a:r>
              <a:rPr sz="1316" spc="-48" dirty="0">
                <a:latin typeface="Arial"/>
                <a:cs typeface="Arial"/>
              </a:rPr>
              <a:t>Denetim</a:t>
            </a:r>
            <a:endParaRPr sz="1316">
              <a:latin typeface="Arial"/>
              <a:cs typeface="Arial"/>
            </a:endParaRPr>
          </a:p>
        </p:txBody>
      </p:sp>
      <p:sp>
        <p:nvSpPr>
          <p:cNvPr id="26" name="object 24">
            <a:extLst>
              <a:ext uri="{FF2B5EF4-FFF2-40B4-BE49-F238E27FC236}">
                <a16:creationId xmlns="" xmlns:a16="http://schemas.microsoft.com/office/drawing/2014/main" id="{B9CFD69E-D02B-4906-9F42-E28CA433C558}"/>
              </a:ext>
            </a:extLst>
          </p:cNvPr>
          <p:cNvSpPr/>
          <p:nvPr/>
        </p:nvSpPr>
        <p:spPr>
          <a:xfrm>
            <a:off x="5484685" y="2262207"/>
            <a:ext cx="1040224" cy="512316"/>
          </a:xfrm>
          <a:custGeom>
            <a:avLst/>
            <a:gdLst/>
            <a:ahLst/>
            <a:cxnLst/>
            <a:rect l="l" t="t" r="r" b="b"/>
            <a:pathLst>
              <a:path w="1186179" h="584200">
                <a:moveTo>
                  <a:pt x="894079" y="0"/>
                </a:moveTo>
                <a:lnTo>
                  <a:pt x="894079" y="146050"/>
                </a:lnTo>
                <a:lnTo>
                  <a:pt x="0" y="146050"/>
                </a:lnTo>
                <a:lnTo>
                  <a:pt x="0" y="438150"/>
                </a:lnTo>
                <a:lnTo>
                  <a:pt x="894079" y="438150"/>
                </a:lnTo>
                <a:lnTo>
                  <a:pt x="894079" y="584200"/>
                </a:lnTo>
                <a:lnTo>
                  <a:pt x="1186179" y="292100"/>
                </a:lnTo>
                <a:lnTo>
                  <a:pt x="894079" y="0"/>
                </a:lnTo>
                <a:close/>
              </a:path>
            </a:pathLst>
          </a:custGeom>
          <a:solidFill>
            <a:srgbClr val="5B9BD4"/>
          </a:solidFill>
        </p:spPr>
        <p:txBody>
          <a:bodyPr wrap="square" lIns="0" tIns="0" rIns="0" bIns="0" rtlCol="0"/>
          <a:lstStyle/>
          <a:p>
            <a:endParaRPr sz="1579"/>
          </a:p>
        </p:txBody>
      </p:sp>
      <p:sp>
        <p:nvSpPr>
          <p:cNvPr id="27" name="object 24">
            <a:extLst>
              <a:ext uri="{FF2B5EF4-FFF2-40B4-BE49-F238E27FC236}">
                <a16:creationId xmlns="" xmlns:a16="http://schemas.microsoft.com/office/drawing/2014/main" id="{CCB572C9-56A3-4685-8F6D-CF968BD076CB}"/>
              </a:ext>
            </a:extLst>
          </p:cNvPr>
          <p:cNvSpPr/>
          <p:nvPr/>
        </p:nvSpPr>
        <p:spPr>
          <a:xfrm>
            <a:off x="5484685" y="5160896"/>
            <a:ext cx="1040224" cy="512316"/>
          </a:xfrm>
          <a:custGeom>
            <a:avLst/>
            <a:gdLst/>
            <a:ahLst/>
            <a:cxnLst/>
            <a:rect l="l" t="t" r="r" b="b"/>
            <a:pathLst>
              <a:path w="1186179" h="584200">
                <a:moveTo>
                  <a:pt x="894079" y="0"/>
                </a:moveTo>
                <a:lnTo>
                  <a:pt x="894079" y="146050"/>
                </a:lnTo>
                <a:lnTo>
                  <a:pt x="0" y="146050"/>
                </a:lnTo>
                <a:lnTo>
                  <a:pt x="0" y="438150"/>
                </a:lnTo>
                <a:lnTo>
                  <a:pt x="894079" y="438150"/>
                </a:lnTo>
                <a:lnTo>
                  <a:pt x="894079" y="584200"/>
                </a:lnTo>
                <a:lnTo>
                  <a:pt x="1186179" y="292100"/>
                </a:lnTo>
                <a:lnTo>
                  <a:pt x="894079" y="0"/>
                </a:lnTo>
                <a:close/>
              </a:path>
            </a:pathLst>
          </a:custGeom>
          <a:solidFill>
            <a:srgbClr val="5B9BD4"/>
          </a:solidFill>
        </p:spPr>
        <p:txBody>
          <a:bodyPr wrap="square" lIns="0" tIns="0" rIns="0" bIns="0" rtlCol="0"/>
          <a:lstStyle/>
          <a:p>
            <a:endParaRPr sz="1579"/>
          </a:p>
        </p:txBody>
      </p:sp>
    </p:spTree>
    <p:extLst>
      <p:ext uri="{BB962C8B-B14F-4D97-AF65-F5344CB8AC3E}">
        <p14:creationId xmlns:p14="http://schemas.microsoft.com/office/powerpoint/2010/main" val="228325445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b="1" dirty="0">
                <a:solidFill>
                  <a:srgbClr val="C00000"/>
                </a:solidFill>
                <a:latin typeface="Times New Roman" panose="02020603050405020304" pitchFamily="18" charset="0"/>
                <a:cs typeface="Times New Roman" panose="02020603050405020304" pitchFamily="18" charset="0"/>
              </a:rPr>
              <a:t>KAMU İÇ KONTROL STANDARTLARI</a:t>
            </a:r>
            <a:endParaRPr sz="2800" b="1" dirty="0">
              <a:solidFill>
                <a:srgbClr val="FF0000"/>
              </a:solidFill>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4" name="object 26">
            <a:extLst>
              <a:ext uri="{FF2B5EF4-FFF2-40B4-BE49-F238E27FC236}">
                <a16:creationId xmlns="" xmlns:a16="http://schemas.microsoft.com/office/drawing/2014/main" id="{0CE5F309-FC27-492C-B15D-8FBA1900B123}"/>
              </a:ext>
            </a:extLst>
          </p:cNvPr>
          <p:cNvSpPr/>
          <p:nvPr/>
        </p:nvSpPr>
        <p:spPr>
          <a:xfrm>
            <a:off x="6674485" y="1117718"/>
            <a:ext cx="4624209" cy="568003"/>
          </a:xfrm>
          <a:custGeom>
            <a:avLst/>
            <a:gdLst/>
            <a:ahLst/>
            <a:cxnLst/>
            <a:rect l="l" t="t" r="r" b="b"/>
            <a:pathLst>
              <a:path w="5273040" h="647700">
                <a:moveTo>
                  <a:pt x="0" y="647700"/>
                </a:moveTo>
                <a:lnTo>
                  <a:pt x="5273039" y="647700"/>
                </a:lnTo>
                <a:lnTo>
                  <a:pt x="5273039" y="0"/>
                </a:lnTo>
                <a:lnTo>
                  <a:pt x="0" y="0"/>
                </a:lnTo>
                <a:lnTo>
                  <a:pt x="0" y="647700"/>
                </a:lnTo>
                <a:close/>
              </a:path>
            </a:pathLst>
          </a:custGeom>
          <a:solidFill>
            <a:srgbClr val="FFFFFF"/>
          </a:solidFill>
        </p:spPr>
        <p:txBody>
          <a:bodyPr wrap="square" lIns="0" tIns="0" rIns="0" bIns="0" rtlCol="0"/>
          <a:lstStyle/>
          <a:p>
            <a:endParaRPr sz="1579"/>
          </a:p>
        </p:txBody>
      </p:sp>
      <p:sp>
        <p:nvSpPr>
          <p:cNvPr id="6" name="object 2">
            <a:extLst>
              <a:ext uri="{FF2B5EF4-FFF2-40B4-BE49-F238E27FC236}">
                <a16:creationId xmlns="" xmlns:a16="http://schemas.microsoft.com/office/drawing/2014/main" id="{299D826C-8A6B-4BEB-909F-C27E422ACF93}"/>
              </a:ext>
            </a:extLst>
          </p:cNvPr>
          <p:cNvSpPr/>
          <p:nvPr/>
        </p:nvSpPr>
        <p:spPr>
          <a:xfrm>
            <a:off x="10688370" y="1596737"/>
            <a:ext cx="16149" cy="2468584"/>
          </a:xfrm>
          <a:custGeom>
            <a:avLst/>
            <a:gdLst/>
            <a:ahLst/>
            <a:cxnLst/>
            <a:rect l="l" t="t" r="r" b="b"/>
            <a:pathLst>
              <a:path w="18415" h="2814954">
                <a:moveTo>
                  <a:pt x="0" y="2814954"/>
                </a:moveTo>
                <a:lnTo>
                  <a:pt x="17906" y="0"/>
                </a:lnTo>
              </a:path>
            </a:pathLst>
          </a:custGeom>
          <a:ln w="20320">
            <a:solidFill>
              <a:srgbClr val="2D75B6"/>
            </a:solidFill>
          </a:ln>
        </p:spPr>
        <p:txBody>
          <a:bodyPr wrap="square" lIns="0" tIns="0" rIns="0" bIns="0" rtlCol="0"/>
          <a:lstStyle/>
          <a:p>
            <a:endParaRPr sz="1579"/>
          </a:p>
        </p:txBody>
      </p:sp>
      <p:sp>
        <p:nvSpPr>
          <p:cNvPr id="7" name="object 3">
            <a:extLst>
              <a:ext uri="{FF2B5EF4-FFF2-40B4-BE49-F238E27FC236}">
                <a16:creationId xmlns="" xmlns:a16="http://schemas.microsoft.com/office/drawing/2014/main" id="{C10A882A-5E98-4857-8166-EC5357990403}"/>
              </a:ext>
            </a:extLst>
          </p:cNvPr>
          <p:cNvSpPr/>
          <p:nvPr/>
        </p:nvSpPr>
        <p:spPr>
          <a:xfrm>
            <a:off x="8759388" y="1587827"/>
            <a:ext cx="3898" cy="4471071"/>
          </a:xfrm>
          <a:custGeom>
            <a:avLst/>
            <a:gdLst/>
            <a:ahLst/>
            <a:cxnLst/>
            <a:rect l="l" t="t" r="r" b="b"/>
            <a:pathLst>
              <a:path w="4445" h="5098415">
                <a:moveTo>
                  <a:pt x="0" y="5098122"/>
                </a:moveTo>
                <a:lnTo>
                  <a:pt x="4445" y="0"/>
                </a:lnTo>
              </a:path>
            </a:pathLst>
          </a:custGeom>
          <a:ln w="20320">
            <a:solidFill>
              <a:srgbClr val="2D75B6"/>
            </a:solidFill>
          </a:ln>
        </p:spPr>
        <p:txBody>
          <a:bodyPr wrap="square" lIns="0" tIns="0" rIns="0" bIns="0" rtlCol="0"/>
          <a:lstStyle/>
          <a:p>
            <a:endParaRPr sz="1579"/>
          </a:p>
        </p:txBody>
      </p:sp>
      <p:sp>
        <p:nvSpPr>
          <p:cNvPr id="9" name="object 4">
            <a:extLst>
              <a:ext uri="{FF2B5EF4-FFF2-40B4-BE49-F238E27FC236}">
                <a16:creationId xmlns="" xmlns:a16="http://schemas.microsoft.com/office/drawing/2014/main" id="{E2AD2BC7-C563-448E-822A-ABA0D35F37D2}"/>
              </a:ext>
            </a:extLst>
          </p:cNvPr>
          <p:cNvSpPr/>
          <p:nvPr/>
        </p:nvSpPr>
        <p:spPr>
          <a:xfrm>
            <a:off x="6253495" y="1572236"/>
            <a:ext cx="2227" cy="4445455"/>
          </a:xfrm>
          <a:custGeom>
            <a:avLst/>
            <a:gdLst/>
            <a:ahLst/>
            <a:cxnLst/>
            <a:rect l="l" t="t" r="r" b="b"/>
            <a:pathLst>
              <a:path w="2539" h="5069205">
                <a:moveTo>
                  <a:pt x="2159" y="5068976"/>
                </a:moveTo>
                <a:lnTo>
                  <a:pt x="0" y="0"/>
                </a:lnTo>
              </a:path>
            </a:pathLst>
          </a:custGeom>
          <a:ln w="20320">
            <a:solidFill>
              <a:srgbClr val="2D75B6"/>
            </a:solidFill>
          </a:ln>
        </p:spPr>
        <p:txBody>
          <a:bodyPr wrap="square" lIns="0" tIns="0" rIns="0" bIns="0" rtlCol="0"/>
          <a:lstStyle/>
          <a:p>
            <a:endParaRPr sz="1579"/>
          </a:p>
        </p:txBody>
      </p:sp>
      <p:sp>
        <p:nvSpPr>
          <p:cNvPr id="10" name="object 5">
            <a:extLst>
              <a:ext uri="{FF2B5EF4-FFF2-40B4-BE49-F238E27FC236}">
                <a16:creationId xmlns="" xmlns:a16="http://schemas.microsoft.com/office/drawing/2014/main" id="{22478675-60FA-455A-A805-E10B9026B098}"/>
              </a:ext>
            </a:extLst>
          </p:cNvPr>
          <p:cNvSpPr/>
          <p:nvPr/>
        </p:nvSpPr>
        <p:spPr>
          <a:xfrm>
            <a:off x="3883477" y="1587827"/>
            <a:ext cx="3898" cy="4331855"/>
          </a:xfrm>
          <a:custGeom>
            <a:avLst/>
            <a:gdLst/>
            <a:ahLst/>
            <a:cxnLst/>
            <a:rect l="l" t="t" r="r" b="b"/>
            <a:pathLst>
              <a:path w="4444" h="4939665">
                <a:moveTo>
                  <a:pt x="0" y="4939538"/>
                </a:moveTo>
                <a:lnTo>
                  <a:pt x="4444" y="0"/>
                </a:lnTo>
              </a:path>
            </a:pathLst>
          </a:custGeom>
          <a:ln w="20320">
            <a:solidFill>
              <a:srgbClr val="2D75B6"/>
            </a:solidFill>
          </a:ln>
        </p:spPr>
        <p:txBody>
          <a:bodyPr wrap="square" lIns="0" tIns="0" rIns="0" bIns="0" rtlCol="0"/>
          <a:lstStyle/>
          <a:p>
            <a:endParaRPr sz="1579"/>
          </a:p>
        </p:txBody>
      </p:sp>
      <p:sp>
        <p:nvSpPr>
          <p:cNvPr id="11" name="object 6">
            <a:extLst>
              <a:ext uri="{FF2B5EF4-FFF2-40B4-BE49-F238E27FC236}">
                <a16:creationId xmlns="" xmlns:a16="http://schemas.microsoft.com/office/drawing/2014/main" id="{E2B04DF6-1A80-4275-8662-71B7D8D273C1}"/>
              </a:ext>
            </a:extLst>
          </p:cNvPr>
          <p:cNvSpPr/>
          <p:nvPr/>
        </p:nvSpPr>
        <p:spPr>
          <a:xfrm>
            <a:off x="1994590" y="1603420"/>
            <a:ext cx="27843" cy="5196666"/>
          </a:xfrm>
          <a:custGeom>
            <a:avLst/>
            <a:gdLst/>
            <a:ahLst/>
            <a:cxnLst/>
            <a:rect l="l" t="t" r="r" b="b"/>
            <a:pathLst>
              <a:path w="31750" h="5925820">
                <a:moveTo>
                  <a:pt x="31381" y="5925667"/>
                </a:moveTo>
                <a:lnTo>
                  <a:pt x="0" y="0"/>
                </a:lnTo>
              </a:path>
            </a:pathLst>
          </a:custGeom>
          <a:ln w="20320">
            <a:solidFill>
              <a:srgbClr val="2D75B6"/>
            </a:solidFill>
          </a:ln>
        </p:spPr>
        <p:txBody>
          <a:bodyPr wrap="square" lIns="0" tIns="0" rIns="0" bIns="0" rtlCol="0"/>
          <a:lstStyle/>
          <a:p>
            <a:endParaRPr sz="1579"/>
          </a:p>
        </p:txBody>
      </p:sp>
      <p:sp>
        <p:nvSpPr>
          <p:cNvPr id="12" name="object 7">
            <a:extLst>
              <a:ext uri="{FF2B5EF4-FFF2-40B4-BE49-F238E27FC236}">
                <a16:creationId xmlns="" xmlns:a16="http://schemas.microsoft.com/office/drawing/2014/main" id="{1B77AE06-3600-47A3-B4B3-831D6C80B5B4}"/>
              </a:ext>
            </a:extLst>
          </p:cNvPr>
          <p:cNvSpPr/>
          <p:nvPr/>
        </p:nvSpPr>
        <p:spPr>
          <a:xfrm>
            <a:off x="1978998" y="1587827"/>
            <a:ext cx="8726635" cy="16149"/>
          </a:xfrm>
          <a:custGeom>
            <a:avLst/>
            <a:gdLst/>
            <a:ahLst/>
            <a:cxnLst/>
            <a:rect l="l" t="t" r="r" b="b"/>
            <a:pathLst>
              <a:path w="9951085" h="18415">
                <a:moveTo>
                  <a:pt x="0" y="17906"/>
                </a:moveTo>
                <a:lnTo>
                  <a:pt x="9950831" y="0"/>
                </a:lnTo>
              </a:path>
            </a:pathLst>
          </a:custGeom>
          <a:ln w="20320">
            <a:solidFill>
              <a:srgbClr val="2D75B6"/>
            </a:solidFill>
          </a:ln>
        </p:spPr>
        <p:txBody>
          <a:bodyPr wrap="square" lIns="0" tIns="0" rIns="0" bIns="0" rtlCol="0"/>
          <a:lstStyle/>
          <a:p>
            <a:endParaRPr sz="1579"/>
          </a:p>
        </p:txBody>
      </p:sp>
      <p:sp>
        <p:nvSpPr>
          <p:cNvPr id="13" name="object 8">
            <a:extLst>
              <a:ext uri="{FF2B5EF4-FFF2-40B4-BE49-F238E27FC236}">
                <a16:creationId xmlns="" xmlns:a16="http://schemas.microsoft.com/office/drawing/2014/main" id="{46BA6302-6E8A-40A3-A1DC-E5C1EDA9C239}"/>
              </a:ext>
            </a:extLst>
          </p:cNvPr>
          <p:cNvSpPr/>
          <p:nvPr/>
        </p:nvSpPr>
        <p:spPr>
          <a:xfrm>
            <a:off x="1308531" y="1815028"/>
            <a:ext cx="1675051" cy="481132"/>
          </a:xfrm>
          <a:custGeom>
            <a:avLst/>
            <a:gdLst/>
            <a:ahLst/>
            <a:cxnLst/>
            <a:rect l="l" t="t" r="r" b="b"/>
            <a:pathLst>
              <a:path w="1910080" h="548640">
                <a:moveTo>
                  <a:pt x="1818639" y="0"/>
                </a:moveTo>
                <a:lnTo>
                  <a:pt x="91439" y="0"/>
                </a:lnTo>
                <a:lnTo>
                  <a:pt x="55849" y="7179"/>
                </a:lnTo>
                <a:lnTo>
                  <a:pt x="26784" y="26765"/>
                </a:lnTo>
                <a:lnTo>
                  <a:pt x="7186" y="55828"/>
                </a:lnTo>
                <a:lnTo>
                  <a:pt x="0" y="91439"/>
                </a:lnTo>
                <a:lnTo>
                  <a:pt x="0" y="457200"/>
                </a:lnTo>
                <a:lnTo>
                  <a:pt x="7186" y="492811"/>
                </a:lnTo>
                <a:lnTo>
                  <a:pt x="26784" y="521874"/>
                </a:lnTo>
                <a:lnTo>
                  <a:pt x="55849" y="541460"/>
                </a:lnTo>
                <a:lnTo>
                  <a:pt x="91439" y="548639"/>
                </a:lnTo>
                <a:lnTo>
                  <a:pt x="1818639" y="548639"/>
                </a:lnTo>
                <a:lnTo>
                  <a:pt x="1854251" y="541460"/>
                </a:lnTo>
                <a:lnTo>
                  <a:pt x="1883314" y="521874"/>
                </a:lnTo>
                <a:lnTo>
                  <a:pt x="1902900" y="492811"/>
                </a:lnTo>
                <a:lnTo>
                  <a:pt x="1910079" y="457200"/>
                </a:lnTo>
                <a:lnTo>
                  <a:pt x="1910079" y="91439"/>
                </a:lnTo>
                <a:lnTo>
                  <a:pt x="1902900" y="55828"/>
                </a:lnTo>
                <a:lnTo>
                  <a:pt x="1883314" y="26765"/>
                </a:lnTo>
                <a:lnTo>
                  <a:pt x="1854251" y="7179"/>
                </a:lnTo>
                <a:lnTo>
                  <a:pt x="1818639" y="0"/>
                </a:lnTo>
                <a:close/>
              </a:path>
            </a:pathLst>
          </a:custGeom>
          <a:solidFill>
            <a:srgbClr val="FFFFFF"/>
          </a:solidFill>
        </p:spPr>
        <p:txBody>
          <a:bodyPr wrap="square" lIns="0" tIns="0" rIns="0" bIns="0" rtlCol="0"/>
          <a:lstStyle/>
          <a:p>
            <a:endParaRPr sz="1579"/>
          </a:p>
        </p:txBody>
      </p:sp>
      <p:sp>
        <p:nvSpPr>
          <p:cNvPr id="14" name="object 9">
            <a:extLst>
              <a:ext uri="{FF2B5EF4-FFF2-40B4-BE49-F238E27FC236}">
                <a16:creationId xmlns="" xmlns:a16="http://schemas.microsoft.com/office/drawing/2014/main" id="{382B3123-7CAF-41A0-A8BB-900534683ED1}"/>
              </a:ext>
            </a:extLst>
          </p:cNvPr>
          <p:cNvSpPr/>
          <p:nvPr/>
        </p:nvSpPr>
        <p:spPr>
          <a:xfrm>
            <a:off x="1308531" y="1815028"/>
            <a:ext cx="1675051" cy="481132"/>
          </a:xfrm>
          <a:custGeom>
            <a:avLst/>
            <a:gdLst/>
            <a:ahLst/>
            <a:cxnLst/>
            <a:rect l="l" t="t" r="r" b="b"/>
            <a:pathLst>
              <a:path w="1910080" h="548640">
                <a:moveTo>
                  <a:pt x="0" y="91439"/>
                </a:moveTo>
                <a:lnTo>
                  <a:pt x="7186" y="55828"/>
                </a:lnTo>
                <a:lnTo>
                  <a:pt x="26784" y="26765"/>
                </a:lnTo>
                <a:lnTo>
                  <a:pt x="55849" y="7179"/>
                </a:lnTo>
                <a:lnTo>
                  <a:pt x="91439" y="0"/>
                </a:lnTo>
                <a:lnTo>
                  <a:pt x="1818639" y="0"/>
                </a:lnTo>
                <a:lnTo>
                  <a:pt x="1854251" y="7179"/>
                </a:lnTo>
                <a:lnTo>
                  <a:pt x="1883314" y="26765"/>
                </a:lnTo>
                <a:lnTo>
                  <a:pt x="1902900" y="55828"/>
                </a:lnTo>
                <a:lnTo>
                  <a:pt x="1910079" y="91439"/>
                </a:lnTo>
                <a:lnTo>
                  <a:pt x="1910079" y="457200"/>
                </a:lnTo>
                <a:lnTo>
                  <a:pt x="1902900" y="492811"/>
                </a:lnTo>
                <a:lnTo>
                  <a:pt x="1883314" y="521874"/>
                </a:lnTo>
                <a:lnTo>
                  <a:pt x="1854251" y="541460"/>
                </a:lnTo>
                <a:lnTo>
                  <a:pt x="1818639" y="548639"/>
                </a:lnTo>
                <a:lnTo>
                  <a:pt x="91439" y="548639"/>
                </a:lnTo>
                <a:lnTo>
                  <a:pt x="55849" y="541460"/>
                </a:lnTo>
                <a:lnTo>
                  <a:pt x="26784" y="521874"/>
                </a:lnTo>
                <a:lnTo>
                  <a:pt x="7186" y="492811"/>
                </a:lnTo>
                <a:lnTo>
                  <a:pt x="0" y="457200"/>
                </a:lnTo>
                <a:lnTo>
                  <a:pt x="0" y="91439"/>
                </a:lnTo>
                <a:close/>
              </a:path>
            </a:pathLst>
          </a:custGeom>
          <a:ln w="10160">
            <a:solidFill>
              <a:srgbClr val="5B9BD4"/>
            </a:solidFill>
            <a:prstDash val="sysDash"/>
          </a:ln>
        </p:spPr>
        <p:txBody>
          <a:bodyPr wrap="square" lIns="0" tIns="0" rIns="0" bIns="0" rtlCol="0"/>
          <a:lstStyle/>
          <a:p>
            <a:endParaRPr sz="1579"/>
          </a:p>
        </p:txBody>
      </p:sp>
      <p:sp>
        <p:nvSpPr>
          <p:cNvPr id="15" name="object 10">
            <a:extLst>
              <a:ext uri="{FF2B5EF4-FFF2-40B4-BE49-F238E27FC236}">
                <a16:creationId xmlns="" xmlns:a16="http://schemas.microsoft.com/office/drawing/2014/main" id="{23ABE537-1955-40AA-BFA5-ADF466450008}"/>
              </a:ext>
            </a:extLst>
          </p:cNvPr>
          <p:cNvSpPr txBox="1"/>
          <p:nvPr/>
        </p:nvSpPr>
        <p:spPr>
          <a:xfrm>
            <a:off x="1658800" y="1889648"/>
            <a:ext cx="973400" cy="308250"/>
          </a:xfrm>
          <a:prstGeom prst="rect">
            <a:avLst/>
          </a:prstGeom>
        </p:spPr>
        <p:txBody>
          <a:bodyPr vert="horz" wrap="square" lIns="0" tIns="11137" rIns="0" bIns="0" rtlCol="0">
            <a:spAutoFit/>
          </a:bodyPr>
          <a:lstStyle/>
          <a:p>
            <a:pPr algn="ctr">
              <a:spcBef>
                <a:spcPts val="88"/>
              </a:spcBef>
            </a:pPr>
            <a:r>
              <a:rPr sz="965" b="1" spc="-127" dirty="0">
                <a:solidFill>
                  <a:srgbClr val="2E5496"/>
                </a:solidFill>
                <a:latin typeface="Arial"/>
                <a:cs typeface="Arial"/>
              </a:rPr>
              <a:t>KONTROL</a:t>
            </a:r>
            <a:r>
              <a:rPr sz="965" b="1" spc="-75" dirty="0">
                <a:solidFill>
                  <a:srgbClr val="2E5496"/>
                </a:solidFill>
                <a:latin typeface="Arial"/>
                <a:cs typeface="Arial"/>
              </a:rPr>
              <a:t> </a:t>
            </a:r>
            <a:r>
              <a:rPr sz="965" b="1" spc="-79" dirty="0">
                <a:solidFill>
                  <a:srgbClr val="2E5496"/>
                </a:solidFill>
                <a:latin typeface="Arial"/>
                <a:cs typeface="Arial"/>
              </a:rPr>
              <a:t>ORTAMI</a:t>
            </a:r>
            <a:endParaRPr sz="965">
              <a:latin typeface="Arial"/>
              <a:cs typeface="Arial"/>
            </a:endParaRPr>
          </a:p>
          <a:p>
            <a:pPr marL="4455" algn="ctr"/>
            <a:r>
              <a:rPr sz="965" b="1" spc="-118" dirty="0">
                <a:solidFill>
                  <a:srgbClr val="2E5496"/>
                </a:solidFill>
                <a:latin typeface="Arial"/>
                <a:cs typeface="Arial"/>
              </a:rPr>
              <a:t>STANDARTLARI</a:t>
            </a:r>
            <a:endParaRPr sz="965">
              <a:latin typeface="Arial"/>
              <a:cs typeface="Arial"/>
            </a:endParaRPr>
          </a:p>
        </p:txBody>
      </p:sp>
      <p:sp>
        <p:nvSpPr>
          <p:cNvPr id="16" name="object 11">
            <a:extLst>
              <a:ext uri="{FF2B5EF4-FFF2-40B4-BE49-F238E27FC236}">
                <a16:creationId xmlns="" xmlns:a16="http://schemas.microsoft.com/office/drawing/2014/main" id="{7D5DCEDF-3E79-4B64-A045-6411BBA7511E}"/>
              </a:ext>
            </a:extLst>
          </p:cNvPr>
          <p:cNvSpPr/>
          <p:nvPr/>
        </p:nvSpPr>
        <p:spPr>
          <a:xfrm>
            <a:off x="3086045" y="1835076"/>
            <a:ext cx="1597089" cy="487814"/>
          </a:xfrm>
          <a:custGeom>
            <a:avLst/>
            <a:gdLst/>
            <a:ahLst/>
            <a:cxnLst/>
            <a:rect l="l" t="t" r="r" b="b"/>
            <a:pathLst>
              <a:path w="1821179" h="556260">
                <a:moveTo>
                  <a:pt x="1728470" y="0"/>
                </a:moveTo>
                <a:lnTo>
                  <a:pt x="92709" y="0"/>
                </a:lnTo>
                <a:lnTo>
                  <a:pt x="56632" y="7288"/>
                </a:lnTo>
                <a:lnTo>
                  <a:pt x="27162" y="27162"/>
                </a:lnTo>
                <a:lnTo>
                  <a:pt x="7288" y="56632"/>
                </a:lnTo>
                <a:lnTo>
                  <a:pt x="0" y="92710"/>
                </a:lnTo>
                <a:lnTo>
                  <a:pt x="0" y="463550"/>
                </a:lnTo>
                <a:lnTo>
                  <a:pt x="7288" y="499627"/>
                </a:lnTo>
                <a:lnTo>
                  <a:pt x="27162" y="529097"/>
                </a:lnTo>
                <a:lnTo>
                  <a:pt x="56632" y="548971"/>
                </a:lnTo>
                <a:lnTo>
                  <a:pt x="92709" y="556260"/>
                </a:lnTo>
                <a:lnTo>
                  <a:pt x="1728470" y="556260"/>
                </a:lnTo>
                <a:lnTo>
                  <a:pt x="1764547" y="548971"/>
                </a:lnTo>
                <a:lnTo>
                  <a:pt x="1794017" y="529097"/>
                </a:lnTo>
                <a:lnTo>
                  <a:pt x="1813891" y="499627"/>
                </a:lnTo>
                <a:lnTo>
                  <a:pt x="1821180" y="463550"/>
                </a:lnTo>
                <a:lnTo>
                  <a:pt x="1821180" y="92710"/>
                </a:lnTo>
                <a:lnTo>
                  <a:pt x="1813891" y="56632"/>
                </a:lnTo>
                <a:lnTo>
                  <a:pt x="1794017" y="27162"/>
                </a:lnTo>
                <a:lnTo>
                  <a:pt x="1764547" y="7288"/>
                </a:lnTo>
                <a:lnTo>
                  <a:pt x="1728470" y="0"/>
                </a:lnTo>
                <a:close/>
              </a:path>
            </a:pathLst>
          </a:custGeom>
          <a:solidFill>
            <a:srgbClr val="FFFFFF"/>
          </a:solidFill>
        </p:spPr>
        <p:txBody>
          <a:bodyPr wrap="square" lIns="0" tIns="0" rIns="0" bIns="0" rtlCol="0"/>
          <a:lstStyle/>
          <a:p>
            <a:endParaRPr sz="1579"/>
          </a:p>
        </p:txBody>
      </p:sp>
      <p:sp>
        <p:nvSpPr>
          <p:cNvPr id="17" name="object 12">
            <a:extLst>
              <a:ext uri="{FF2B5EF4-FFF2-40B4-BE49-F238E27FC236}">
                <a16:creationId xmlns="" xmlns:a16="http://schemas.microsoft.com/office/drawing/2014/main" id="{116B42A5-44D6-46C4-A900-80B2ABC9EDFB}"/>
              </a:ext>
            </a:extLst>
          </p:cNvPr>
          <p:cNvSpPr/>
          <p:nvPr/>
        </p:nvSpPr>
        <p:spPr>
          <a:xfrm>
            <a:off x="3086045" y="1835076"/>
            <a:ext cx="1597089" cy="487814"/>
          </a:xfrm>
          <a:custGeom>
            <a:avLst/>
            <a:gdLst/>
            <a:ahLst/>
            <a:cxnLst/>
            <a:rect l="l" t="t" r="r" b="b"/>
            <a:pathLst>
              <a:path w="1821179" h="556260">
                <a:moveTo>
                  <a:pt x="0" y="92710"/>
                </a:moveTo>
                <a:lnTo>
                  <a:pt x="7288" y="56632"/>
                </a:lnTo>
                <a:lnTo>
                  <a:pt x="27162" y="27162"/>
                </a:lnTo>
                <a:lnTo>
                  <a:pt x="56632" y="7288"/>
                </a:lnTo>
                <a:lnTo>
                  <a:pt x="92709" y="0"/>
                </a:lnTo>
                <a:lnTo>
                  <a:pt x="1728470" y="0"/>
                </a:lnTo>
                <a:lnTo>
                  <a:pt x="1764547" y="7288"/>
                </a:lnTo>
                <a:lnTo>
                  <a:pt x="1794017" y="27162"/>
                </a:lnTo>
                <a:lnTo>
                  <a:pt x="1813891" y="56632"/>
                </a:lnTo>
                <a:lnTo>
                  <a:pt x="1821180" y="92710"/>
                </a:lnTo>
                <a:lnTo>
                  <a:pt x="1821180" y="463550"/>
                </a:lnTo>
                <a:lnTo>
                  <a:pt x="1813891" y="499627"/>
                </a:lnTo>
                <a:lnTo>
                  <a:pt x="1794017" y="529097"/>
                </a:lnTo>
                <a:lnTo>
                  <a:pt x="1764547" y="548971"/>
                </a:lnTo>
                <a:lnTo>
                  <a:pt x="1728470" y="556260"/>
                </a:lnTo>
                <a:lnTo>
                  <a:pt x="92709" y="556260"/>
                </a:lnTo>
                <a:lnTo>
                  <a:pt x="56632" y="548971"/>
                </a:lnTo>
                <a:lnTo>
                  <a:pt x="27162" y="529097"/>
                </a:lnTo>
                <a:lnTo>
                  <a:pt x="7288" y="499627"/>
                </a:lnTo>
                <a:lnTo>
                  <a:pt x="0" y="463550"/>
                </a:lnTo>
                <a:lnTo>
                  <a:pt x="0" y="92710"/>
                </a:lnTo>
                <a:close/>
              </a:path>
            </a:pathLst>
          </a:custGeom>
          <a:ln w="10160">
            <a:solidFill>
              <a:srgbClr val="4471C4"/>
            </a:solidFill>
            <a:prstDash val="sysDash"/>
          </a:ln>
        </p:spPr>
        <p:txBody>
          <a:bodyPr wrap="square" lIns="0" tIns="0" rIns="0" bIns="0" rtlCol="0"/>
          <a:lstStyle/>
          <a:p>
            <a:endParaRPr sz="1579"/>
          </a:p>
        </p:txBody>
      </p:sp>
      <p:sp>
        <p:nvSpPr>
          <p:cNvPr id="18" name="object 13">
            <a:extLst>
              <a:ext uri="{FF2B5EF4-FFF2-40B4-BE49-F238E27FC236}">
                <a16:creationId xmlns="" xmlns:a16="http://schemas.microsoft.com/office/drawing/2014/main" id="{869627FF-6760-4DA5-B951-88BB63021458}"/>
              </a:ext>
            </a:extLst>
          </p:cNvPr>
          <p:cNvSpPr txBox="1"/>
          <p:nvPr/>
        </p:nvSpPr>
        <p:spPr>
          <a:xfrm>
            <a:off x="3304338" y="1912814"/>
            <a:ext cx="1159950" cy="308250"/>
          </a:xfrm>
          <a:prstGeom prst="rect">
            <a:avLst/>
          </a:prstGeom>
        </p:spPr>
        <p:txBody>
          <a:bodyPr vert="horz" wrap="square" lIns="0" tIns="11137" rIns="0" bIns="0" rtlCol="0">
            <a:spAutoFit/>
          </a:bodyPr>
          <a:lstStyle/>
          <a:p>
            <a:pPr marL="189344" marR="4455" indent="-178206">
              <a:spcBef>
                <a:spcPts val="88"/>
              </a:spcBef>
            </a:pPr>
            <a:r>
              <a:rPr sz="965" b="1" spc="-132" dirty="0">
                <a:solidFill>
                  <a:srgbClr val="2E5496"/>
                </a:solidFill>
                <a:latin typeface="Arial"/>
                <a:cs typeface="Arial"/>
              </a:rPr>
              <a:t>RİSK </a:t>
            </a:r>
            <a:r>
              <a:rPr sz="965" b="1" spc="-118" dirty="0">
                <a:solidFill>
                  <a:srgbClr val="2E5496"/>
                </a:solidFill>
                <a:latin typeface="Arial"/>
                <a:cs typeface="Arial"/>
              </a:rPr>
              <a:t>DEĞERLENDİRME  </a:t>
            </a:r>
            <a:r>
              <a:rPr sz="965" b="1" spc="-123" dirty="0">
                <a:solidFill>
                  <a:srgbClr val="2E5496"/>
                </a:solidFill>
                <a:latin typeface="Arial"/>
                <a:cs typeface="Arial"/>
              </a:rPr>
              <a:t>STANDARTLARI</a:t>
            </a:r>
            <a:endParaRPr sz="965">
              <a:latin typeface="Arial"/>
              <a:cs typeface="Arial"/>
            </a:endParaRPr>
          </a:p>
        </p:txBody>
      </p:sp>
      <p:sp>
        <p:nvSpPr>
          <p:cNvPr id="19" name="object 14">
            <a:extLst>
              <a:ext uri="{FF2B5EF4-FFF2-40B4-BE49-F238E27FC236}">
                <a16:creationId xmlns="" xmlns:a16="http://schemas.microsoft.com/office/drawing/2014/main" id="{D1F9C852-9ED1-48BE-BC5C-B5C409E215C1}"/>
              </a:ext>
            </a:extLst>
          </p:cNvPr>
          <p:cNvSpPr/>
          <p:nvPr/>
        </p:nvSpPr>
        <p:spPr>
          <a:xfrm>
            <a:off x="4792281" y="1815028"/>
            <a:ext cx="2868970" cy="498951"/>
          </a:xfrm>
          <a:custGeom>
            <a:avLst/>
            <a:gdLst/>
            <a:ahLst/>
            <a:cxnLst/>
            <a:rect l="l" t="t" r="r" b="b"/>
            <a:pathLst>
              <a:path w="3271520" h="568960">
                <a:moveTo>
                  <a:pt x="3176651" y="0"/>
                </a:moveTo>
                <a:lnTo>
                  <a:pt x="94868" y="0"/>
                </a:lnTo>
                <a:lnTo>
                  <a:pt x="57917" y="7447"/>
                </a:lnTo>
                <a:lnTo>
                  <a:pt x="27765" y="27765"/>
                </a:lnTo>
                <a:lnTo>
                  <a:pt x="7447" y="57917"/>
                </a:lnTo>
                <a:lnTo>
                  <a:pt x="0" y="94869"/>
                </a:lnTo>
                <a:lnTo>
                  <a:pt x="0" y="474090"/>
                </a:lnTo>
                <a:lnTo>
                  <a:pt x="7447" y="511042"/>
                </a:lnTo>
                <a:lnTo>
                  <a:pt x="27765" y="541194"/>
                </a:lnTo>
                <a:lnTo>
                  <a:pt x="57917" y="561512"/>
                </a:lnTo>
                <a:lnTo>
                  <a:pt x="94868" y="568960"/>
                </a:lnTo>
                <a:lnTo>
                  <a:pt x="3176651" y="568960"/>
                </a:lnTo>
                <a:lnTo>
                  <a:pt x="3213602" y="561512"/>
                </a:lnTo>
                <a:lnTo>
                  <a:pt x="3243754" y="541194"/>
                </a:lnTo>
                <a:lnTo>
                  <a:pt x="3264072" y="511042"/>
                </a:lnTo>
                <a:lnTo>
                  <a:pt x="3271520" y="474090"/>
                </a:lnTo>
                <a:lnTo>
                  <a:pt x="3271520" y="94869"/>
                </a:lnTo>
                <a:lnTo>
                  <a:pt x="3264072" y="57917"/>
                </a:lnTo>
                <a:lnTo>
                  <a:pt x="3243754" y="27765"/>
                </a:lnTo>
                <a:lnTo>
                  <a:pt x="3213602" y="7447"/>
                </a:lnTo>
                <a:lnTo>
                  <a:pt x="3176651" y="0"/>
                </a:lnTo>
                <a:close/>
              </a:path>
            </a:pathLst>
          </a:custGeom>
          <a:solidFill>
            <a:srgbClr val="FFFFFF"/>
          </a:solidFill>
        </p:spPr>
        <p:txBody>
          <a:bodyPr wrap="square" lIns="0" tIns="0" rIns="0" bIns="0" rtlCol="0"/>
          <a:lstStyle/>
          <a:p>
            <a:endParaRPr sz="1579"/>
          </a:p>
        </p:txBody>
      </p:sp>
      <p:sp>
        <p:nvSpPr>
          <p:cNvPr id="20" name="object 15">
            <a:extLst>
              <a:ext uri="{FF2B5EF4-FFF2-40B4-BE49-F238E27FC236}">
                <a16:creationId xmlns="" xmlns:a16="http://schemas.microsoft.com/office/drawing/2014/main" id="{88566310-3297-4623-A712-DA9DD2A2B2C1}"/>
              </a:ext>
            </a:extLst>
          </p:cNvPr>
          <p:cNvSpPr/>
          <p:nvPr/>
        </p:nvSpPr>
        <p:spPr>
          <a:xfrm>
            <a:off x="4792281" y="1815028"/>
            <a:ext cx="2868970" cy="498951"/>
          </a:xfrm>
          <a:custGeom>
            <a:avLst/>
            <a:gdLst/>
            <a:ahLst/>
            <a:cxnLst/>
            <a:rect l="l" t="t" r="r" b="b"/>
            <a:pathLst>
              <a:path w="3271520" h="568960">
                <a:moveTo>
                  <a:pt x="0" y="94869"/>
                </a:moveTo>
                <a:lnTo>
                  <a:pt x="7447" y="57917"/>
                </a:lnTo>
                <a:lnTo>
                  <a:pt x="27765" y="27765"/>
                </a:lnTo>
                <a:lnTo>
                  <a:pt x="57917" y="7447"/>
                </a:lnTo>
                <a:lnTo>
                  <a:pt x="94868" y="0"/>
                </a:lnTo>
                <a:lnTo>
                  <a:pt x="3176651" y="0"/>
                </a:lnTo>
                <a:lnTo>
                  <a:pt x="3213602" y="7447"/>
                </a:lnTo>
                <a:lnTo>
                  <a:pt x="3243754" y="27765"/>
                </a:lnTo>
                <a:lnTo>
                  <a:pt x="3264072" y="57917"/>
                </a:lnTo>
                <a:lnTo>
                  <a:pt x="3271520" y="94869"/>
                </a:lnTo>
                <a:lnTo>
                  <a:pt x="3271520" y="474090"/>
                </a:lnTo>
                <a:lnTo>
                  <a:pt x="3264072" y="511042"/>
                </a:lnTo>
                <a:lnTo>
                  <a:pt x="3243754" y="541194"/>
                </a:lnTo>
                <a:lnTo>
                  <a:pt x="3213602" y="561512"/>
                </a:lnTo>
                <a:lnTo>
                  <a:pt x="3176651" y="568960"/>
                </a:lnTo>
                <a:lnTo>
                  <a:pt x="94868" y="568960"/>
                </a:lnTo>
                <a:lnTo>
                  <a:pt x="57917" y="561512"/>
                </a:lnTo>
                <a:lnTo>
                  <a:pt x="27765" y="541194"/>
                </a:lnTo>
                <a:lnTo>
                  <a:pt x="7447" y="511042"/>
                </a:lnTo>
                <a:lnTo>
                  <a:pt x="0" y="474090"/>
                </a:lnTo>
                <a:lnTo>
                  <a:pt x="0" y="94869"/>
                </a:lnTo>
                <a:close/>
              </a:path>
            </a:pathLst>
          </a:custGeom>
          <a:ln w="10160">
            <a:solidFill>
              <a:srgbClr val="5B9BD4"/>
            </a:solidFill>
            <a:prstDash val="sysDash"/>
          </a:ln>
        </p:spPr>
        <p:txBody>
          <a:bodyPr wrap="square" lIns="0" tIns="0" rIns="0" bIns="0" rtlCol="0"/>
          <a:lstStyle/>
          <a:p>
            <a:endParaRPr sz="1579"/>
          </a:p>
        </p:txBody>
      </p:sp>
      <p:sp>
        <p:nvSpPr>
          <p:cNvPr id="21" name="object 16">
            <a:extLst>
              <a:ext uri="{FF2B5EF4-FFF2-40B4-BE49-F238E27FC236}">
                <a16:creationId xmlns="" xmlns:a16="http://schemas.microsoft.com/office/drawing/2014/main" id="{C0AAFE5C-0512-4A43-9E09-0E1DDE388098}"/>
              </a:ext>
            </a:extLst>
          </p:cNvPr>
          <p:cNvSpPr txBox="1"/>
          <p:nvPr/>
        </p:nvSpPr>
        <p:spPr>
          <a:xfrm>
            <a:off x="5207926" y="1972398"/>
            <a:ext cx="2039797" cy="159748"/>
          </a:xfrm>
          <a:prstGeom prst="rect">
            <a:avLst/>
          </a:prstGeom>
        </p:spPr>
        <p:txBody>
          <a:bodyPr vert="horz" wrap="square" lIns="0" tIns="11137" rIns="0" bIns="0" rtlCol="0">
            <a:spAutoFit/>
          </a:bodyPr>
          <a:lstStyle/>
          <a:p>
            <a:pPr marL="11138">
              <a:spcBef>
                <a:spcPts val="88"/>
              </a:spcBef>
            </a:pPr>
            <a:r>
              <a:rPr sz="965" b="1" spc="-127" dirty="0">
                <a:solidFill>
                  <a:srgbClr val="2E5496"/>
                </a:solidFill>
                <a:latin typeface="Arial"/>
                <a:cs typeface="Arial"/>
              </a:rPr>
              <a:t>KONTROL </a:t>
            </a:r>
            <a:r>
              <a:rPr sz="965" b="1" spc="-132" dirty="0">
                <a:solidFill>
                  <a:srgbClr val="2E5496"/>
                </a:solidFill>
                <a:latin typeface="Arial"/>
                <a:cs typeface="Arial"/>
              </a:rPr>
              <a:t>FAALİYETLERİ</a:t>
            </a:r>
            <a:r>
              <a:rPr sz="965" b="1" spc="-92" dirty="0">
                <a:solidFill>
                  <a:srgbClr val="2E5496"/>
                </a:solidFill>
                <a:latin typeface="Arial"/>
                <a:cs typeface="Arial"/>
              </a:rPr>
              <a:t> </a:t>
            </a:r>
            <a:r>
              <a:rPr sz="965" b="1" spc="-123" dirty="0">
                <a:solidFill>
                  <a:srgbClr val="2E5496"/>
                </a:solidFill>
                <a:latin typeface="Arial"/>
                <a:cs typeface="Arial"/>
              </a:rPr>
              <a:t>STANDARTLARI</a:t>
            </a:r>
            <a:endParaRPr sz="965">
              <a:latin typeface="Arial"/>
              <a:cs typeface="Arial"/>
            </a:endParaRPr>
          </a:p>
        </p:txBody>
      </p:sp>
      <p:sp>
        <p:nvSpPr>
          <p:cNvPr id="22" name="object 17">
            <a:extLst>
              <a:ext uri="{FF2B5EF4-FFF2-40B4-BE49-F238E27FC236}">
                <a16:creationId xmlns="" xmlns:a16="http://schemas.microsoft.com/office/drawing/2014/main" id="{A43C521F-012B-4F05-9AAF-5B149B00EABF}"/>
              </a:ext>
            </a:extLst>
          </p:cNvPr>
          <p:cNvSpPr/>
          <p:nvPr/>
        </p:nvSpPr>
        <p:spPr>
          <a:xfrm>
            <a:off x="7772624" y="1821711"/>
            <a:ext cx="1937891" cy="483359"/>
          </a:xfrm>
          <a:custGeom>
            <a:avLst/>
            <a:gdLst/>
            <a:ahLst/>
            <a:cxnLst/>
            <a:rect l="l" t="t" r="r" b="b"/>
            <a:pathLst>
              <a:path w="2209800" h="551180">
                <a:moveTo>
                  <a:pt x="2117979" y="0"/>
                </a:moveTo>
                <a:lnTo>
                  <a:pt x="91820" y="0"/>
                </a:lnTo>
                <a:lnTo>
                  <a:pt x="56096" y="7221"/>
                </a:lnTo>
                <a:lnTo>
                  <a:pt x="26908" y="26908"/>
                </a:lnTo>
                <a:lnTo>
                  <a:pt x="7221" y="56096"/>
                </a:lnTo>
                <a:lnTo>
                  <a:pt x="0" y="91820"/>
                </a:lnTo>
                <a:lnTo>
                  <a:pt x="0" y="459359"/>
                </a:lnTo>
                <a:lnTo>
                  <a:pt x="7221" y="495083"/>
                </a:lnTo>
                <a:lnTo>
                  <a:pt x="26908" y="524271"/>
                </a:lnTo>
                <a:lnTo>
                  <a:pt x="56096" y="543958"/>
                </a:lnTo>
                <a:lnTo>
                  <a:pt x="91820" y="551179"/>
                </a:lnTo>
                <a:lnTo>
                  <a:pt x="2117979" y="551179"/>
                </a:lnTo>
                <a:lnTo>
                  <a:pt x="2153703" y="543958"/>
                </a:lnTo>
                <a:lnTo>
                  <a:pt x="2182891" y="524271"/>
                </a:lnTo>
                <a:lnTo>
                  <a:pt x="2202578" y="495083"/>
                </a:lnTo>
                <a:lnTo>
                  <a:pt x="2209800" y="459359"/>
                </a:lnTo>
                <a:lnTo>
                  <a:pt x="2209800" y="91820"/>
                </a:lnTo>
                <a:lnTo>
                  <a:pt x="2202578" y="56096"/>
                </a:lnTo>
                <a:lnTo>
                  <a:pt x="2182891" y="26908"/>
                </a:lnTo>
                <a:lnTo>
                  <a:pt x="2153703" y="7221"/>
                </a:lnTo>
                <a:lnTo>
                  <a:pt x="2117979" y="0"/>
                </a:lnTo>
                <a:close/>
              </a:path>
            </a:pathLst>
          </a:custGeom>
          <a:solidFill>
            <a:srgbClr val="FFFFFF"/>
          </a:solidFill>
        </p:spPr>
        <p:txBody>
          <a:bodyPr wrap="square" lIns="0" tIns="0" rIns="0" bIns="0" rtlCol="0"/>
          <a:lstStyle/>
          <a:p>
            <a:endParaRPr sz="1579"/>
          </a:p>
        </p:txBody>
      </p:sp>
      <p:sp>
        <p:nvSpPr>
          <p:cNvPr id="23" name="object 18">
            <a:extLst>
              <a:ext uri="{FF2B5EF4-FFF2-40B4-BE49-F238E27FC236}">
                <a16:creationId xmlns="" xmlns:a16="http://schemas.microsoft.com/office/drawing/2014/main" id="{31F0A220-6B85-4FDB-A01B-39D50F69B767}"/>
              </a:ext>
            </a:extLst>
          </p:cNvPr>
          <p:cNvSpPr/>
          <p:nvPr/>
        </p:nvSpPr>
        <p:spPr>
          <a:xfrm>
            <a:off x="7772624" y="1821711"/>
            <a:ext cx="1937891" cy="483359"/>
          </a:xfrm>
          <a:custGeom>
            <a:avLst/>
            <a:gdLst/>
            <a:ahLst/>
            <a:cxnLst/>
            <a:rect l="l" t="t" r="r" b="b"/>
            <a:pathLst>
              <a:path w="2209800" h="551180">
                <a:moveTo>
                  <a:pt x="0" y="91820"/>
                </a:moveTo>
                <a:lnTo>
                  <a:pt x="7221" y="56096"/>
                </a:lnTo>
                <a:lnTo>
                  <a:pt x="26908" y="26908"/>
                </a:lnTo>
                <a:lnTo>
                  <a:pt x="56096" y="7221"/>
                </a:lnTo>
                <a:lnTo>
                  <a:pt x="91820" y="0"/>
                </a:lnTo>
                <a:lnTo>
                  <a:pt x="2117979" y="0"/>
                </a:lnTo>
                <a:lnTo>
                  <a:pt x="2153703" y="7221"/>
                </a:lnTo>
                <a:lnTo>
                  <a:pt x="2182891" y="26908"/>
                </a:lnTo>
                <a:lnTo>
                  <a:pt x="2202578" y="56096"/>
                </a:lnTo>
                <a:lnTo>
                  <a:pt x="2209800" y="91820"/>
                </a:lnTo>
                <a:lnTo>
                  <a:pt x="2209800" y="459359"/>
                </a:lnTo>
                <a:lnTo>
                  <a:pt x="2202578" y="495083"/>
                </a:lnTo>
                <a:lnTo>
                  <a:pt x="2182891" y="524271"/>
                </a:lnTo>
                <a:lnTo>
                  <a:pt x="2153703" y="543958"/>
                </a:lnTo>
                <a:lnTo>
                  <a:pt x="2117979" y="551179"/>
                </a:lnTo>
                <a:lnTo>
                  <a:pt x="91820" y="551179"/>
                </a:lnTo>
                <a:lnTo>
                  <a:pt x="56096" y="543958"/>
                </a:lnTo>
                <a:lnTo>
                  <a:pt x="26908" y="524271"/>
                </a:lnTo>
                <a:lnTo>
                  <a:pt x="7221" y="495083"/>
                </a:lnTo>
                <a:lnTo>
                  <a:pt x="0" y="459359"/>
                </a:lnTo>
                <a:lnTo>
                  <a:pt x="0" y="91820"/>
                </a:lnTo>
                <a:close/>
              </a:path>
            </a:pathLst>
          </a:custGeom>
          <a:ln w="10160">
            <a:solidFill>
              <a:srgbClr val="5B9BD4"/>
            </a:solidFill>
            <a:prstDash val="sysDash"/>
          </a:ln>
        </p:spPr>
        <p:txBody>
          <a:bodyPr wrap="square" lIns="0" tIns="0" rIns="0" bIns="0" rtlCol="0"/>
          <a:lstStyle/>
          <a:p>
            <a:endParaRPr sz="1579"/>
          </a:p>
        </p:txBody>
      </p:sp>
      <p:sp>
        <p:nvSpPr>
          <p:cNvPr id="24" name="object 19">
            <a:extLst>
              <a:ext uri="{FF2B5EF4-FFF2-40B4-BE49-F238E27FC236}">
                <a16:creationId xmlns="" xmlns:a16="http://schemas.microsoft.com/office/drawing/2014/main" id="{A4A5E72D-D4E8-4438-9299-D80FC536A2B6}"/>
              </a:ext>
            </a:extLst>
          </p:cNvPr>
          <p:cNvSpPr txBox="1"/>
          <p:nvPr/>
        </p:nvSpPr>
        <p:spPr>
          <a:xfrm>
            <a:off x="7886002" y="1970951"/>
            <a:ext cx="1711803" cy="159748"/>
          </a:xfrm>
          <a:prstGeom prst="rect">
            <a:avLst/>
          </a:prstGeom>
        </p:spPr>
        <p:txBody>
          <a:bodyPr vert="horz" wrap="square" lIns="0" tIns="11137" rIns="0" bIns="0" rtlCol="0">
            <a:spAutoFit/>
          </a:bodyPr>
          <a:lstStyle/>
          <a:p>
            <a:pPr marL="11138">
              <a:spcBef>
                <a:spcPts val="88"/>
              </a:spcBef>
            </a:pPr>
            <a:r>
              <a:rPr sz="965" b="1" spc="-100" dirty="0">
                <a:solidFill>
                  <a:srgbClr val="2E5496"/>
                </a:solidFill>
                <a:latin typeface="Arial"/>
                <a:cs typeface="Arial"/>
              </a:rPr>
              <a:t>BİLGİ </a:t>
            </a:r>
            <a:r>
              <a:rPr sz="965" b="1" spc="-123" dirty="0">
                <a:solidFill>
                  <a:srgbClr val="2E5496"/>
                </a:solidFill>
                <a:latin typeface="Arial"/>
                <a:cs typeface="Arial"/>
              </a:rPr>
              <a:t>VE </a:t>
            </a:r>
            <a:r>
              <a:rPr sz="965" b="1" spc="-83" dirty="0">
                <a:solidFill>
                  <a:srgbClr val="2E5496"/>
                </a:solidFill>
                <a:latin typeface="Arial"/>
                <a:cs typeface="Arial"/>
              </a:rPr>
              <a:t>İLETİŞİM</a:t>
            </a:r>
            <a:r>
              <a:rPr sz="965" b="1" spc="-162" dirty="0">
                <a:solidFill>
                  <a:srgbClr val="2E5496"/>
                </a:solidFill>
                <a:latin typeface="Arial"/>
                <a:cs typeface="Arial"/>
              </a:rPr>
              <a:t> </a:t>
            </a:r>
            <a:r>
              <a:rPr sz="965" b="1" spc="-123" dirty="0">
                <a:solidFill>
                  <a:srgbClr val="2E5496"/>
                </a:solidFill>
                <a:latin typeface="Arial"/>
                <a:cs typeface="Arial"/>
              </a:rPr>
              <a:t>STANDARTLARI</a:t>
            </a:r>
            <a:endParaRPr sz="965">
              <a:latin typeface="Arial"/>
              <a:cs typeface="Arial"/>
            </a:endParaRPr>
          </a:p>
        </p:txBody>
      </p:sp>
      <p:sp>
        <p:nvSpPr>
          <p:cNvPr id="25" name="object 20">
            <a:extLst>
              <a:ext uri="{FF2B5EF4-FFF2-40B4-BE49-F238E27FC236}">
                <a16:creationId xmlns="" xmlns:a16="http://schemas.microsoft.com/office/drawing/2014/main" id="{2F97CFD5-D19B-4E00-AA36-D86D381DE90B}"/>
              </a:ext>
            </a:extLst>
          </p:cNvPr>
          <p:cNvSpPr/>
          <p:nvPr/>
        </p:nvSpPr>
        <p:spPr>
          <a:xfrm>
            <a:off x="1257300" y="2360756"/>
            <a:ext cx="1777514" cy="864254"/>
          </a:xfrm>
          <a:prstGeom prst="rect">
            <a:avLst/>
          </a:prstGeom>
          <a:blipFill>
            <a:blip r:embed="rId3" cstate="print"/>
            <a:stretch>
              <a:fillRect/>
            </a:stretch>
          </a:blipFill>
        </p:spPr>
        <p:txBody>
          <a:bodyPr wrap="square" lIns="0" tIns="0" rIns="0" bIns="0" rtlCol="0"/>
          <a:lstStyle/>
          <a:p>
            <a:endParaRPr sz="1579"/>
          </a:p>
        </p:txBody>
      </p:sp>
      <p:sp>
        <p:nvSpPr>
          <p:cNvPr id="26" name="object 21">
            <a:extLst>
              <a:ext uri="{FF2B5EF4-FFF2-40B4-BE49-F238E27FC236}">
                <a16:creationId xmlns="" xmlns:a16="http://schemas.microsoft.com/office/drawing/2014/main" id="{5FC05ECE-1C33-4808-91F9-587890E3181C}"/>
              </a:ext>
            </a:extLst>
          </p:cNvPr>
          <p:cNvSpPr/>
          <p:nvPr/>
        </p:nvSpPr>
        <p:spPr>
          <a:xfrm>
            <a:off x="1319669" y="2383031"/>
            <a:ext cx="1634956" cy="830842"/>
          </a:xfrm>
          <a:prstGeom prst="rect">
            <a:avLst/>
          </a:prstGeom>
          <a:blipFill>
            <a:blip r:embed="rId4" cstate="print"/>
            <a:stretch>
              <a:fillRect/>
            </a:stretch>
          </a:blipFill>
        </p:spPr>
        <p:txBody>
          <a:bodyPr wrap="square" lIns="0" tIns="0" rIns="0" bIns="0" rtlCol="0"/>
          <a:lstStyle/>
          <a:p>
            <a:endParaRPr sz="1579"/>
          </a:p>
        </p:txBody>
      </p:sp>
      <p:sp>
        <p:nvSpPr>
          <p:cNvPr id="27" name="object 22">
            <a:extLst>
              <a:ext uri="{FF2B5EF4-FFF2-40B4-BE49-F238E27FC236}">
                <a16:creationId xmlns="" xmlns:a16="http://schemas.microsoft.com/office/drawing/2014/main" id="{11CD94C4-0524-40F5-B036-EF93F201D75B}"/>
              </a:ext>
            </a:extLst>
          </p:cNvPr>
          <p:cNvSpPr/>
          <p:nvPr/>
        </p:nvSpPr>
        <p:spPr>
          <a:xfrm>
            <a:off x="1308531" y="2389714"/>
            <a:ext cx="1675051" cy="761792"/>
          </a:xfrm>
          <a:custGeom>
            <a:avLst/>
            <a:gdLst/>
            <a:ahLst/>
            <a:cxnLst/>
            <a:rect l="l" t="t" r="r" b="b"/>
            <a:pathLst>
              <a:path w="1910080" h="868680">
                <a:moveTo>
                  <a:pt x="1765300" y="0"/>
                </a:moveTo>
                <a:lnTo>
                  <a:pt x="144780" y="0"/>
                </a:lnTo>
                <a:lnTo>
                  <a:pt x="99018" y="7376"/>
                </a:lnTo>
                <a:lnTo>
                  <a:pt x="59275" y="27919"/>
                </a:lnTo>
                <a:lnTo>
                  <a:pt x="27934" y="59253"/>
                </a:lnTo>
                <a:lnTo>
                  <a:pt x="7381" y="98999"/>
                </a:lnTo>
                <a:lnTo>
                  <a:pt x="0" y="144779"/>
                </a:lnTo>
                <a:lnTo>
                  <a:pt x="0" y="723900"/>
                </a:lnTo>
                <a:lnTo>
                  <a:pt x="7381" y="769680"/>
                </a:lnTo>
                <a:lnTo>
                  <a:pt x="27934" y="809426"/>
                </a:lnTo>
                <a:lnTo>
                  <a:pt x="59275" y="840760"/>
                </a:lnTo>
                <a:lnTo>
                  <a:pt x="99018" y="861303"/>
                </a:lnTo>
                <a:lnTo>
                  <a:pt x="144780" y="868679"/>
                </a:lnTo>
                <a:lnTo>
                  <a:pt x="1765300" y="868679"/>
                </a:lnTo>
                <a:lnTo>
                  <a:pt x="1811080" y="861303"/>
                </a:lnTo>
                <a:lnTo>
                  <a:pt x="1850826" y="840760"/>
                </a:lnTo>
                <a:lnTo>
                  <a:pt x="1882160" y="809426"/>
                </a:lnTo>
                <a:lnTo>
                  <a:pt x="1902703" y="769680"/>
                </a:lnTo>
                <a:lnTo>
                  <a:pt x="1910079" y="723900"/>
                </a:lnTo>
                <a:lnTo>
                  <a:pt x="1910079" y="144779"/>
                </a:lnTo>
                <a:lnTo>
                  <a:pt x="1902703" y="98999"/>
                </a:lnTo>
                <a:lnTo>
                  <a:pt x="1882160" y="59253"/>
                </a:lnTo>
                <a:lnTo>
                  <a:pt x="1850826" y="27919"/>
                </a:lnTo>
                <a:lnTo>
                  <a:pt x="1811080" y="7376"/>
                </a:lnTo>
                <a:lnTo>
                  <a:pt x="1765300" y="0"/>
                </a:lnTo>
                <a:close/>
              </a:path>
            </a:pathLst>
          </a:custGeom>
          <a:solidFill>
            <a:srgbClr val="CADAEC"/>
          </a:solidFill>
        </p:spPr>
        <p:txBody>
          <a:bodyPr wrap="square" lIns="0" tIns="0" rIns="0" bIns="0" rtlCol="0"/>
          <a:lstStyle/>
          <a:p>
            <a:endParaRPr sz="1579"/>
          </a:p>
        </p:txBody>
      </p:sp>
      <p:sp>
        <p:nvSpPr>
          <p:cNvPr id="28" name="object 23">
            <a:extLst>
              <a:ext uri="{FF2B5EF4-FFF2-40B4-BE49-F238E27FC236}">
                <a16:creationId xmlns="" xmlns:a16="http://schemas.microsoft.com/office/drawing/2014/main" id="{BF9281E0-6432-433A-B9E5-CBA0348780DA}"/>
              </a:ext>
            </a:extLst>
          </p:cNvPr>
          <p:cNvSpPr/>
          <p:nvPr/>
        </p:nvSpPr>
        <p:spPr>
          <a:xfrm>
            <a:off x="1308531" y="2389714"/>
            <a:ext cx="1675051" cy="761792"/>
          </a:xfrm>
          <a:custGeom>
            <a:avLst/>
            <a:gdLst/>
            <a:ahLst/>
            <a:cxnLst/>
            <a:rect l="l" t="t" r="r" b="b"/>
            <a:pathLst>
              <a:path w="1910080" h="868680">
                <a:moveTo>
                  <a:pt x="0" y="144779"/>
                </a:moveTo>
                <a:lnTo>
                  <a:pt x="7381" y="98999"/>
                </a:lnTo>
                <a:lnTo>
                  <a:pt x="27934" y="59253"/>
                </a:lnTo>
                <a:lnTo>
                  <a:pt x="59275" y="27919"/>
                </a:lnTo>
                <a:lnTo>
                  <a:pt x="99018" y="7376"/>
                </a:lnTo>
                <a:lnTo>
                  <a:pt x="144780" y="0"/>
                </a:lnTo>
                <a:lnTo>
                  <a:pt x="1765300" y="0"/>
                </a:lnTo>
                <a:lnTo>
                  <a:pt x="1811080" y="7376"/>
                </a:lnTo>
                <a:lnTo>
                  <a:pt x="1850826" y="27919"/>
                </a:lnTo>
                <a:lnTo>
                  <a:pt x="1882160" y="59253"/>
                </a:lnTo>
                <a:lnTo>
                  <a:pt x="1902703" y="98999"/>
                </a:lnTo>
                <a:lnTo>
                  <a:pt x="1910079" y="144779"/>
                </a:lnTo>
                <a:lnTo>
                  <a:pt x="1910079" y="723900"/>
                </a:lnTo>
                <a:lnTo>
                  <a:pt x="1902703" y="769680"/>
                </a:lnTo>
                <a:lnTo>
                  <a:pt x="1882160" y="809426"/>
                </a:lnTo>
                <a:lnTo>
                  <a:pt x="1850826" y="840760"/>
                </a:lnTo>
                <a:lnTo>
                  <a:pt x="1811080" y="861303"/>
                </a:lnTo>
                <a:lnTo>
                  <a:pt x="1765300" y="868679"/>
                </a:lnTo>
                <a:lnTo>
                  <a:pt x="144780" y="868679"/>
                </a:lnTo>
                <a:lnTo>
                  <a:pt x="99018" y="861303"/>
                </a:lnTo>
                <a:lnTo>
                  <a:pt x="59275" y="840760"/>
                </a:lnTo>
                <a:lnTo>
                  <a:pt x="27934" y="809426"/>
                </a:lnTo>
                <a:lnTo>
                  <a:pt x="7381" y="769680"/>
                </a:lnTo>
                <a:lnTo>
                  <a:pt x="0" y="723900"/>
                </a:lnTo>
                <a:lnTo>
                  <a:pt x="0" y="144779"/>
                </a:lnTo>
                <a:close/>
              </a:path>
            </a:pathLst>
          </a:custGeom>
          <a:ln w="10160">
            <a:solidFill>
              <a:srgbClr val="5B9BD4"/>
            </a:solidFill>
          </a:ln>
        </p:spPr>
        <p:txBody>
          <a:bodyPr wrap="square" lIns="0" tIns="0" rIns="0" bIns="0" rtlCol="0"/>
          <a:lstStyle/>
          <a:p>
            <a:endParaRPr sz="1579"/>
          </a:p>
        </p:txBody>
      </p:sp>
      <p:sp>
        <p:nvSpPr>
          <p:cNvPr id="29" name="object 24">
            <a:extLst>
              <a:ext uri="{FF2B5EF4-FFF2-40B4-BE49-F238E27FC236}">
                <a16:creationId xmlns="" xmlns:a16="http://schemas.microsoft.com/office/drawing/2014/main" id="{5A0BB534-7198-4A83-9F72-D93B9CDC56EC}"/>
              </a:ext>
            </a:extLst>
          </p:cNvPr>
          <p:cNvSpPr txBox="1"/>
          <p:nvPr/>
        </p:nvSpPr>
        <p:spPr>
          <a:xfrm>
            <a:off x="1415729" y="2424852"/>
            <a:ext cx="1420563" cy="679220"/>
          </a:xfrm>
          <a:prstGeom prst="rect">
            <a:avLst/>
          </a:prstGeom>
        </p:spPr>
        <p:txBody>
          <a:bodyPr vert="horz" wrap="square" lIns="0" tIns="12251" rIns="0" bIns="0" rtlCol="0">
            <a:spAutoFit/>
          </a:bodyPr>
          <a:lstStyle/>
          <a:p>
            <a:pPr marL="314089">
              <a:lnSpc>
                <a:spcPts val="1052"/>
              </a:lnSpc>
              <a:spcBef>
                <a:spcPts val="96"/>
              </a:spcBef>
            </a:pPr>
            <a:r>
              <a:rPr sz="921" b="1" spc="-110" dirty="0">
                <a:solidFill>
                  <a:srgbClr val="080808"/>
                </a:solidFill>
                <a:latin typeface="Arial"/>
                <a:cs typeface="Arial"/>
              </a:rPr>
              <a:t>ETİK</a:t>
            </a:r>
            <a:r>
              <a:rPr lang="tr-TR" sz="921" b="1" spc="-110" dirty="0">
                <a:solidFill>
                  <a:srgbClr val="080808"/>
                </a:solidFill>
                <a:latin typeface="Arial"/>
                <a:cs typeface="Arial"/>
              </a:rPr>
              <a:t> </a:t>
            </a:r>
            <a:r>
              <a:rPr sz="921" b="1" spc="-145" dirty="0">
                <a:solidFill>
                  <a:srgbClr val="080808"/>
                </a:solidFill>
                <a:latin typeface="Arial"/>
                <a:cs typeface="Arial"/>
              </a:rPr>
              <a:t>DEĞERLER</a:t>
            </a:r>
            <a:r>
              <a:rPr sz="921" b="1" spc="-197" dirty="0">
                <a:solidFill>
                  <a:srgbClr val="080808"/>
                </a:solidFill>
                <a:latin typeface="Arial"/>
                <a:cs typeface="Arial"/>
              </a:rPr>
              <a:t> </a:t>
            </a:r>
            <a:r>
              <a:rPr lang="tr-TR" sz="921" b="1" spc="-197" dirty="0">
                <a:solidFill>
                  <a:srgbClr val="080808"/>
                </a:solidFill>
                <a:latin typeface="Arial"/>
                <a:cs typeface="Arial"/>
              </a:rPr>
              <a:t>  </a:t>
            </a:r>
            <a:r>
              <a:rPr sz="921" b="1" spc="-118" dirty="0">
                <a:solidFill>
                  <a:srgbClr val="080808"/>
                </a:solidFill>
                <a:latin typeface="Arial"/>
                <a:cs typeface="Arial"/>
              </a:rPr>
              <a:t>VE</a:t>
            </a:r>
            <a:endParaRPr sz="921" dirty="0">
              <a:latin typeface="Arial"/>
              <a:cs typeface="Arial"/>
            </a:endParaRPr>
          </a:p>
          <a:p>
            <a:pPr marL="429923">
              <a:lnSpc>
                <a:spcPts val="1052"/>
              </a:lnSpc>
            </a:pPr>
            <a:r>
              <a:rPr sz="921" b="1" spc="-114" dirty="0">
                <a:solidFill>
                  <a:srgbClr val="080808"/>
                </a:solidFill>
                <a:latin typeface="Arial"/>
                <a:cs typeface="Arial"/>
              </a:rPr>
              <a:t>DÜRÜSTLÜK</a:t>
            </a:r>
            <a:endParaRPr sz="921" dirty="0">
              <a:latin typeface="Arial"/>
              <a:cs typeface="Arial"/>
            </a:endParaRPr>
          </a:p>
          <a:p>
            <a:pPr marL="11138" marR="4455">
              <a:lnSpc>
                <a:spcPts val="859"/>
              </a:lnSpc>
              <a:spcBef>
                <a:spcPts val="390"/>
              </a:spcBef>
            </a:pPr>
            <a:r>
              <a:rPr sz="789" b="1" spc="-66" dirty="0">
                <a:solidFill>
                  <a:srgbClr val="080808"/>
                </a:solidFill>
                <a:latin typeface="Arial"/>
                <a:cs typeface="Arial"/>
              </a:rPr>
              <a:t>Personel </a:t>
            </a:r>
            <a:r>
              <a:rPr sz="789" b="1" spc="-53" dirty="0">
                <a:solidFill>
                  <a:srgbClr val="080808"/>
                </a:solidFill>
                <a:latin typeface="Arial"/>
                <a:cs typeface="Arial"/>
              </a:rPr>
              <a:t>davranışlarını </a:t>
            </a:r>
            <a:r>
              <a:rPr sz="789" b="1" spc="-44" dirty="0">
                <a:solidFill>
                  <a:srgbClr val="080808"/>
                </a:solidFill>
                <a:latin typeface="Arial"/>
                <a:cs typeface="Arial"/>
              </a:rPr>
              <a:t>belirleyen  kuralların </a:t>
            </a:r>
            <a:r>
              <a:rPr sz="789" b="1" spc="-57" dirty="0">
                <a:solidFill>
                  <a:srgbClr val="080808"/>
                </a:solidFill>
                <a:latin typeface="Arial"/>
                <a:cs typeface="Arial"/>
              </a:rPr>
              <a:t>personel</a:t>
            </a:r>
            <a:r>
              <a:rPr sz="789" b="1" dirty="0">
                <a:solidFill>
                  <a:srgbClr val="080808"/>
                </a:solidFill>
                <a:latin typeface="Arial"/>
                <a:cs typeface="Arial"/>
              </a:rPr>
              <a:t> </a:t>
            </a:r>
            <a:r>
              <a:rPr sz="789" b="1" spc="-44" dirty="0">
                <a:solidFill>
                  <a:srgbClr val="080808"/>
                </a:solidFill>
                <a:latin typeface="Arial"/>
                <a:cs typeface="Arial"/>
              </a:rPr>
              <a:t>tarafından</a:t>
            </a:r>
            <a:endParaRPr sz="789" dirty="0">
              <a:latin typeface="Arial"/>
              <a:cs typeface="Arial"/>
            </a:endParaRPr>
          </a:p>
          <a:p>
            <a:pPr marL="11138">
              <a:lnSpc>
                <a:spcPts val="828"/>
              </a:lnSpc>
            </a:pPr>
            <a:r>
              <a:rPr sz="789" b="1" spc="-53" dirty="0">
                <a:solidFill>
                  <a:srgbClr val="080808"/>
                </a:solidFill>
                <a:latin typeface="Arial"/>
                <a:cs typeface="Arial"/>
              </a:rPr>
              <a:t>bilinmesi</a:t>
            </a:r>
            <a:r>
              <a:rPr sz="789" b="1" spc="-35" dirty="0">
                <a:solidFill>
                  <a:srgbClr val="080808"/>
                </a:solidFill>
                <a:latin typeface="Arial"/>
                <a:cs typeface="Arial"/>
              </a:rPr>
              <a:t> </a:t>
            </a:r>
            <a:r>
              <a:rPr sz="789" b="1" spc="-53" dirty="0">
                <a:solidFill>
                  <a:srgbClr val="080808"/>
                </a:solidFill>
                <a:latin typeface="Arial"/>
                <a:cs typeface="Arial"/>
              </a:rPr>
              <a:t>sağlanmalıdır.</a:t>
            </a:r>
            <a:endParaRPr sz="789" dirty="0">
              <a:latin typeface="Arial"/>
              <a:cs typeface="Arial"/>
            </a:endParaRPr>
          </a:p>
        </p:txBody>
      </p:sp>
      <p:sp>
        <p:nvSpPr>
          <p:cNvPr id="30" name="object 25">
            <a:extLst>
              <a:ext uri="{FF2B5EF4-FFF2-40B4-BE49-F238E27FC236}">
                <a16:creationId xmlns="" xmlns:a16="http://schemas.microsoft.com/office/drawing/2014/main" id="{D0D939CE-3B70-4984-89D7-D003F5E6EC76}"/>
              </a:ext>
            </a:extLst>
          </p:cNvPr>
          <p:cNvSpPr/>
          <p:nvPr/>
        </p:nvSpPr>
        <p:spPr>
          <a:xfrm>
            <a:off x="1257300" y="4443433"/>
            <a:ext cx="1777514" cy="1164962"/>
          </a:xfrm>
          <a:prstGeom prst="rect">
            <a:avLst/>
          </a:prstGeom>
          <a:blipFill>
            <a:blip r:embed="rId5" cstate="print"/>
            <a:stretch>
              <a:fillRect/>
            </a:stretch>
          </a:blipFill>
        </p:spPr>
        <p:txBody>
          <a:bodyPr wrap="square" lIns="0" tIns="0" rIns="0" bIns="0" rtlCol="0"/>
          <a:lstStyle/>
          <a:p>
            <a:endParaRPr sz="1579"/>
          </a:p>
        </p:txBody>
      </p:sp>
      <p:sp>
        <p:nvSpPr>
          <p:cNvPr id="31" name="object 26">
            <a:extLst>
              <a:ext uri="{FF2B5EF4-FFF2-40B4-BE49-F238E27FC236}">
                <a16:creationId xmlns="" xmlns:a16="http://schemas.microsoft.com/office/drawing/2014/main" id="{A27995B8-6EAA-42E5-B157-ECDCAC011CEE}"/>
              </a:ext>
            </a:extLst>
          </p:cNvPr>
          <p:cNvSpPr/>
          <p:nvPr/>
        </p:nvSpPr>
        <p:spPr>
          <a:xfrm>
            <a:off x="1357536" y="4452343"/>
            <a:ext cx="1599317" cy="1176099"/>
          </a:xfrm>
          <a:prstGeom prst="rect">
            <a:avLst/>
          </a:prstGeom>
          <a:blipFill>
            <a:blip r:embed="rId6" cstate="print"/>
            <a:stretch>
              <a:fillRect/>
            </a:stretch>
          </a:blipFill>
        </p:spPr>
        <p:txBody>
          <a:bodyPr wrap="square" lIns="0" tIns="0" rIns="0" bIns="0" rtlCol="0"/>
          <a:lstStyle/>
          <a:p>
            <a:endParaRPr sz="1579"/>
          </a:p>
        </p:txBody>
      </p:sp>
      <p:sp>
        <p:nvSpPr>
          <p:cNvPr id="32" name="object 27">
            <a:extLst>
              <a:ext uri="{FF2B5EF4-FFF2-40B4-BE49-F238E27FC236}">
                <a16:creationId xmlns="" xmlns:a16="http://schemas.microsoft.com/office/drawing/2014/main" id="{6147E80B-E00D-49A9-8C18-56BF66055E58}"/>
              </a:ext>
            </a:extLst>
          </p:cNvPr>
          <p:cNvSpPr/>
          <p:nvPr/>
        </p:nvSpPr>
        <p:spPr>
          <a:xfrm>
            <a:off x="1308531" y="4472389"/>
            <a:ext cx="1675051" cy="1062499"/>
          </a:xfrm>
          <a:custGeom>
            <a:avLst/>
            <a:gdLst/>
            <a:ahLst/>
            <a:cxnLst/>
            <a:rect l="l" t="t" r="r" b="b"/>
            <a:pathLst>
              <a:path w="1910080" h="1211579">
                <a:moveTo>
                  <a:pt x="1708150" y="0"/>
                </a:moveTo>
                <a:lnTo>
                  <a:pt x="201930" y="0"/>
                </a:lnTo>
                <a:lnTo>
                  <a:pt x="155630" y="5333"/>
                </a:lnTo>
                <a:lnTo>
                  <a:pt x="113128" y="20527"/>
                </a:lnTo>
                <a:lnTo>
                  <a:pt x="75634" y="44367"/>
                </a:lnTo>
                <a:lnTo>
                  <a:pt x="44363" y="75640"/>
                </a:lnTo>
                <a:lnTo>
                  <a:pt x="20525" y="113133"/>
                </a:lnTo>
                <a:lnTo>
                  <a:pt x="5333" y="155634"/>
                </a:lnTo>
                <a:lnTo>
                  <a:pt x="0" y="201929"/>
                </a:lnTo>
                <a:lnTo>
                  <a:pt x="0" y="1009650"/>
                </a:lnTo>
                <a:lnTo>
                  <a:pt x="5333" y="1055945"/>
                </a:lnTo>
                <a:lnTo>
                  <a:pt x="20525" y="1098446"/>
                </a:lnTo>
                <a:lnTo>
                  <a:pt x="44363" y="1135939"/>
                </a:lnTo>
                <a:lnTo>
                  <a:pt x="75634" y="1167212"/>
                </a:lnTo>
                <a:lnTo>
                  <a:pt x="113128" y="1191052"/>
                </a:lnTo>
                <a:lnTo>
                  <a:pt x="155630" y="1206245"/>
                </a:lnTo>
                <a:lnTo>
                  <a:pt x="201930" y="1211579"/>
                </a:lnTo>
                <a:lnTo>
                  <a:pt x="1708150" y="1211579"/>
                </a:lnTo>
                <a:lnTo>
                  <a:pt x="1754445" y="1206245"/>
                </a:lnTo>
                <a:lnTo>
                  <a:pt x="1796946" y="1191052"/>
                </a:lnTo>
                <a:lnTo>
                  <a:pt x="1834439" y="1167212"/>
                </a:lnTo>
                <a:lnTo>
                  <a:pt x="1865712" y="1135939"/>
                </a:lnTo>
                <a:lnTo>
                  <a:pt x="1889552" y="1098446"/>
                </a:lnTo>
                <a:lnTo>
                  <a:pt x="1904745" y="1055945"/>
                </a:lnTo>
                <a:lnTo>
                  <a:pt x="1910079" y="1009650"/>
                </a:lnTo>
                <a:lnTo>
                  <a:pt x="1910079" y="201929"/>
                </a:lnTo>
                <a:lnTo>
                  <a:pt x="1904745" y="155634"/>
                </a:lnTo>
                <a:lnTo>
                  <a:pt x="1889552" y="113133"/>
                </a:lnTo>
                <a:lnTo>
                  <a:pt x="1865712" y="75640"/>
                </a:lnTo>
                <a:lnTo>
                  <a:pt x="1834439" y="44367"/>
                </a:lnTo>
                <a:lnTo>
                  <a:pt x="1796946" y="20527"/>
                </a:lnTo>
                <a:lnTo>
                  <a:pt x="1754445" y="5333"/>
                </a:lnTo>
                <a:lnTo>
                  <a:pt x="1708150" y="0"/>
                </a:lnTo>
                <a:close/>
              </a:path>
            </a:pathLst>
          </a:custGeom>
          <a:solidFill>
            <a:srgbClr val="CADAEC"/>
          </a:solidFill>
        </p:spPr>
        <p:txBody>
          <a:bodyPr wrap="square" lIns="0" tIns="0" rIns="0" bIns="0" rtlCol="0"/>
          <a:lstStyle/>
          <a:p>
            <a:endParaRPr sz="1579"/>
          </a:p>
        </p:txBody>
      </p:sp>
      <p:sp>
        <p:nvSpPr>
          <p:cNvPr id="33" name="object 28">
            <a:extLst>
              <a:ext uri="{FF2B5EF4-FFF2-40B4-BE49-F238E27FC236}">
                <a16:creationId xmlns="" xmlns:a16="http://schemas.microsoft.com/office/drawing/2014/main" id="{BDD3BC7D-5A25-4983-A38D-F51E657A3505}"/>
              </a:ext>
            </a:extLst>
          </p:cNvPr>
          <p:cNvSpPr/>
          <p:nvPr/>
        </p:nvSpPr>
        <p:spPr>
          <a:xfrm>
            <a:off x="1308531" y="4472389"/>
            <a:ext cx="1675051" cy="1062499"/>
          </a:xfrm>
          <a:custGeom>
            <a:avLst/>
            <a:gdLst/>
            <a:ahLst/>
            <a:cxnLst/>
            <a:rect l="l" t="t" r="r" b="b"/>
            <a:pathLst>
              <a:path w="1910080" h="1211579">
                <a:moveTo>
                  <a:pt x="0" y="201929"/>
                </a:moveTo>
                <a:lnTo>
                  <a:pt x="5333" y="155634"/>
                </a:lnTo>
                <a:lnTo>
                  <a:pt x="20525" y="113133"/>
                </a:lnTo>
                <a:lnTo>
                  <a:pt x="44363" y="75640"/>
                </a:lnTo>
                <a:lnTo>
                  <a:pt x="75634" y="44367"/>
                </a:lnTo>
                <a:lnTo>
                  <a:pt x="113128" y="20527"/>
                </a:lnTo>
                <a:lnTo>
                  <a:pt x="155630" y="5333"/>
                </a:lnTo>
                <a:lnTo>
                  <a:pt x="201930" y="0"/>
                </a:lnTo>
                <a:lnTo>
                  <a:pt x="1708150" y="0"/>
                </a:lnTo>
                <a:lnTo>
                  <a:pt x="1754445" y="5333"/>
                </a:lnTo>
                <a:lnTo>
                  <a:pt x="1796946" y="20527"/>
                </a:lnTo>
                <a:lnTo>
                  <a:pt x="1834439" y="44367"/>
                </a:lnTo>
                <a:lnTo>
                  <a:pt x="1865712" y="75640"/>
                </a:lnTo>
                <a:lnTo>
                  <a:pt x="1889552" y="113133"/>
                </a:lnTo>
                <a:lnTo>
                  <a:pt x="1904745" y="155634"/>
                </a:lnTo>
                <a:lnTo>
                  <a:pt x="1910079" y="201929"/>
                </a:lnTo>
                <a:lnTo>
                  <a:pt x="1910079" y="1009650"/>
                </a:lnTo>
                <a:lnTo>
                  <a:pt x="1904745" y="1055945"/>
                </a:lnTo>
                <a:lnTo>
                  <a:pt x="1889552" y="1098446"/>
                </a:lnTo>
                <a:lnTo>
                  <a:pt x="1865712" y="1135939"/>
                </a:lnTo>
                <a:lnTo>
                  <a:pt x="1834439" y="1167212"/>
                </a:lnTo>
                <a:lnTo>
                  <a:pt x="1796946" y="1191052"/>
                </a:lnTo>
                <a:lnTo>
                  <a:pt x="1754445" y="1206245"/>
                </a:lnTo>
                <a:lnTo>
                  <a:pt x="1708150" y="1211579"/>
                </a:lnTo>
                <a:lnTo>
                  <a:pt x="201930" y="1211579"/>
                </a:lnTo>
                <a:lnTo>
                  <a:pt x="155630" y="1206245"/>
                </a:lnTo>
                <a:lnTo>
                  <a:pt x="113128" y="1191052"/>
                </a:lnTo>
                <a:lnTo>
                  <a:pt x="75634" y="1167212"/>
                </a:lnTo>
                <a:lnTo>
                  <a:pt x="44363" y="1135939"/>
                </a:lnTo>
                <a:lnTo>
                  <a:pt x="20525" y="1098446"/>
                </a:lnTo>
                <a:lnTo>
                  <a:pt x="5333" y="1055945"/>
                </a:lnTo>
                <a:lnTo>
                  <a:pt x="0" y="1009650"/>
                </a:lnTo>
                <a:lnTo>
                  <a:pt x="0" y="201929"/>
                </a:lnTo>
                <a:close/>
              </a:path>
            </a:pathLst>
          </a:custGeom>
          <a:ln w="10160">
            <a:solidFill>
              <a:srgbClr val="5B9BD4"/>
            </a:solidFill>
          </a:ln>
        </p:spPr>
        <p:txBody>
          <a:bodyPr wrap="square" lIns="0" tIns="0" rIns="0" bIns="0" rtlCol="0"/>
          <a:lstStyle/>
          <a:p>
            <a:endParaRPr sz="1579"/>
          </a:p>
        </p:txBody>
      </p:sp>
      <p:sp>
        <p:nvSpPr>
          <p:cNvPr id="34" name="object 29">
            <a:extLst>
              <a:ext uri="{FF2B5EF4-FFF2-40B4-BE49-F238E27FC236}">
                <a16:creationId xmlns="" xmlns:a16="http://schemas.microsoft.com/office/drawing/2014/main" id="{11E12AEC-AFE4-4C97-9302-C4A16EA5271B}"/>
              </a:ext>
            </a:extLst>
          </p:cNvPr>
          <p:cNvSpPr txBox="1"/>
          <p:nvPr/>
        </p:nvSpPr>
        <p:spPr>
          <a:xfrm>
            <a:off x="1452760" y="4492993"/>
            <a:ext cx="1384924" cy="997798"/>
          </a:xfrm>
          <a:prstGeom prst="rect">
            <a:avLst/>
          </a:prstGeom>
        </p:spPr>
        <p:txBody>
          <a:bodyPr vert="horz" wrap="square" lIns="0" tIns="11137" rIns="0" bIns="0" rtlCol="0">
            <a:spAutoFit/>
          </a:bodyPr>
          <a:lstStyle/>
          <a:p>
            <a:pPr marL="46222" marR="38426" algn="ctr">
              <a:spcBef>
                <a:spcPts val="88"/>
              </a:spcBef>
            </a:pPr>
            <a:r>
              <a:rPr sz="877" b="1" spc="-118" dirty="0">
                <a:solidFill>
                  <a:srgbClr val="080808"/>
                </a:solidFill>
                <a:latin typeface="Arial"/>
                <a:cs typeface="Arial"/>
              </a:rPr>
              <a:t>PERSONELİN </a:t>
            </a:r>
            <a:r>
              <a:rPr sz="877" b="1" spc="-114" dirty="0">
                <a:solidFill>
                  <a:srgbClr val="080808"/>
                </a:solidFill>
                <a:latin typeface="Arial"/>
                <a:cs typeface="Arial"/>
              </a:rPr>
              <a:t>YETERLİLİĞİ </a:t>
            </a:r>
            <a:r>
              <a:rPr lang="tr-TR" sz="877" b="1" spc="-114" dirty="0">
                <a:solidFill>
                  <a:srgbClr val="080808"/>
                </a:solidFill>
                <a:latin typeface="Arial"/>
                <a:cs typeface="Arial"/>
              </a:rPr>
              <a:t> </a:t>
            </a:r>
            <a:r>
              <a:rPr sz="877" b="1" spc="-110" dirty="0">
                <a:solidFill>
                  <a:srgbClr val="080808"/>
                </a:solidFill>
                <a:latin typeface="Arial"/>
                <a:cs typeface="Arial"/>
              </a:rPr>
              <a:t>VE  </a:t>
            </a:r>
            <a:r>
              <a:rPr sz="877" b="1" spc="-100" dirty="0">
                <a:solidFill>
                  <a:srgbClr val="080808"/>
                </a:solidFill>
                <a:latin typeface="Arial"/>
                <a:cs typeface="Arial"/>
              </a:rPr>
              <a:t>PERFORMANSI</a:t>
            </a:r>
            <a:endParaRPr sz="877" dirty="0">
              <a:latin typeface="Arial"/>
              <a:cs typeface="Arial"/>
            </a:endParaRPr>
          </a:p>
          <a:p>
            <a:pPr marL="15036"/>
            <a:r>
              <a:rPr sz="789" b="1" spc="-35" dirty="0">
                <a:solidFill>
                  <a:srgbClr val="080808"/>
                </a:solidFill>
                <a:latin typeface="Arial"/>
                <a:cs typeface="Arial"/>
              </a:rPr>
              <a:t>İdareler, </a:t>
            </a:r>
            <a:r>
              <a:rPr sz="789" b="1" spc="-57" dirty="0">
                <a:solidFill>
                  <a:srgbClr val="080808"/>
                </a:solidFill>
                <a:latin typeface="Arial"/>
                <a:cs typeface="Arial"/>
              </a:rPr>
              <a:t>personelin </a:t>
            </a:r>
            <a:r>
              <a:rPr sz="789" b="1" spc="-39" dirty="0">
                <a:solidFill>
                  <a:srgbClr val="080808"/>
                </a:solidFill>
                <a:latin typeface="Arial"/>
                <a:cs typeface="Arial"/>
              </a:rPr>
              <a:t>yeterliliği</a:t>
            </a:r>
            <a:r>
              <a:rPr sz="789" b="1" spc="-35" dirty="0">
                <a:solidFill>
                  <a:srgbClr val="080808"/>
                </a:solidFill>
                <a:latin typeface="Arial"/>
                <a:cs typeface="Arial"/>
              </a:rPr>
              <a:t> </a:t>
            </a:r>
            <a:r>
              <a:rPr sz="789" b="1" spc="-57" dirty="0">
                <a:solidFill>
                  <a:srgbClr val="080808"/>
                </a:solidFill>
                <a:latin typeface="Arial"/>
                <a:cs typeface="Arial"/>
              </a:rPr>
              <a:t>ve</a:t>
            </a:r>
            <a:endParaRPr sz="789" dirty="0">
              <a:latin typeface="Arial"/>
              <a:cs typeface="Arial"/>
            </a:endParaRPr>
          </a:p>
          <a:p>
            <a:pPr marL="122517" marR="114720" algn="ctr"/>
            <a:r>
              <a:rPr sz="789" b="1" spc="-53" dirty="0">
                <a:solidFill>
                  <a:srgbClr val="080808"/>
                </a:solidFill>
                <a:latin typeface="Arial"/>
                <a:cs typeface="Arial"/>
              </a:rPr>
              <a:t>görevleri </a:t>
            </a:r>
            <a:r>
              <a:rPr sz="789" b="1" spc="-57" dirty="0">
                <a:solidFill>
                  <a:srgbClr val="080808"/>
                </a:solidFill>
                <a:latin typeface="Arial"/>
                <a:cs typeface="Arial"/>
              </a:rPr>
              <a:t>arasındaki </a:t>
            </a:r>
            <a:r>
              <a:rPr sz="789" b="1" spc="-66" dirty="0">
                <a:solidFill>
                  <a:srgbClr val="080808"/>
                </a:solidFill>
                <a:latin typeface="Arial"/>
                <a:cs typeface="Arial"/>
              </a:rPr>
              <a:t>uyumu  </a:t>
            </a:r>
            <a:r>
              <a:rPr sz="789" b="1" spc="-57" dirty="0">
                <a:solidFill>
                  <a:srgbClr val="080808"/>
                </a:solidFill>
                <a:latin typeface="Arial"/>
                <a:cs typeface="Arial"/>
              </a:rPr>
              <a:t>sağlamalı, </a:t>
            </a:r>
            <a:r>
              <a:rPr sz="789" b="1" spc="-53" dirty="0">
                <a:solidFill>
                  <a:srgbClr val="080808"/>
                </a:solidFill>
                <a:latin typeface="Arial"/>
                <a:cs typeface="Arial"/>
              </a:rPr>
              <a:t>performansın  değerlendirilmesi</a:t>
            </a:r>
            <a:r>
              <a:rPr sz="789" b="1" spc="-35" dirty="0">
                <a:solidFill>
                  <a:srgbClr val="080808"/>
                </a:solidFill>
                <a:latin typeface="Arial"/>
                <a:cs typeface="Arial"/>
              </a:rPr>
              <a:t> </a:t>
            </a:r>
            <a:r>
              <a:rPr sz="789" b="1" spc="-61" dirty="0">
                <a:solidFill>
                  <a:srgbClr val="080808"/>
                </a:solidFill>
                <a:latin typeface="Arial"/>
                <a:cs typeface="Arial"/>
              </a:rPr>
              <a:t>ve</a:t>
            </a:r>
            <a:endParaRPr sz="789" dirty="0">
              <a:latin typeface="Arial"/>
              <a:cs typeface="Arial"/>
            </a:endParaRPr>
          </a:p>
          <a:p>
            <a:pPr marL="11138" marR="4455" algn="ctr">
              <a:lnSpc>
                <a:spcPts val="947"/>
              </a:lnSpc>
              <a:spcBef>
                <a:spcPts val="31"/>
              </a:spcBef>
            </a:pPr>
            <a:r>
              <a:rPr sz="789" b="1" spc="-48" dirty="0">
                <a:solidFill>
                  <a:srgbClr val="080808"/>
                </a:solidFill>
                <a:latin typeface="Arial"/>
                <a:cs typeface="Arial"/>
              </a:rPr>
              <a:t>geliştirilmesine </a:t>
            </a:r>
            <a:r>
              <a:rPr sz="789" b="1" spc="-53" dirty="0">
                <a:solidFill>
                  <a:srgbClr val="080808"/>
                </a:solidFill>
                <a:latin typeface="Arial"/>
                <a:cs typeface="Arial"/>
              </a:rPr>
              <a:t>yönelik </a:t>
            </a:r>
            <a:r>
              <a:rPr sz="789" b="1" spc="-44" dirty="0">
                <a:solidFill>
                  <a:srgbClr val="080808"/>
                </a:solidFill>
                <a:latin typeface="Arial"/>
                <a:cs typeface="Arial"/>
              </a:rPr>
              <a:t>önlemler  </a:t>
            </a:r>
            <a:r>
              <a:rPr sz="789" b="1" spc="-39" dirty="0">
                <a:solidFill>
                  <a:srgbClr val="080808"/>
                </a:solidFill>
                <a:latin typeface="Arial"/>
                <a:cs typeface="Arial"/>
              </a:rPr>
              <a:t>almalıdır.</a:t>
            </a:r>
            <a:endParaRPr sz="789" dirty="0">
              <a:latin typeface="Arial"/>
              <a:cs typeface="Arial"/>
            </a:endParaRPr>
          </a:p>
        </p:txBody>
      </p:sp>
      <p:sp>
        <p:nvSpPr>
          <p:cNvPr id="35" name="object 30">
            <a:extLst>
              <a:ext uri="{FF2B5EF4-FFF2-40B4-BE49-F238E27FC236}">
                <a16:creationId xmlns="" xmlns:a16="http://schemas.microsoft.com/office/drawing/2014/main" id="{D559C90F-ECEF-41A2-94C7-B5CCDFC47F24}"/>
              </a:ext>
            </a:extLst>
          </p:cNvPr>
          <p:cNvSpPr/>
          <p:nvPr/>
        </p:nvSpPr>
        <p:spPr>
          <a:xfrm>
            <a:off x="1257300" y="3225012"/>
            <a:ext cx="1777514" cy="1202829"/>
          </a:xfrm>
          <a:prstGeom prst="rect">
            <a:avLst/>
          </a:prstGeom>
          <a:blipFill>
            <a:blip r:embed="rId7" cstate="print"/>
            <a:stretch>
              <a:fillRect/>
            </a:stretch>
          </a:blipFill>
        </p:spPr>
        <p:txBody>
          <a:bodyPr wrap="square" lIns="0" tIns="0" rIns="0" bIns="0" rtlCol="0"/>
          <a:lstStyle/>
          <a:p>
            <a:endParaRPr sz="1579"/>
          </a:p>
        </p:txBody>
      </p:sp>
      <p:sp>
        <p:nvSpPr>
          <p:cNvPr id="36" name="object 31">
            <a:extLst>
              <a:ext uri="{FF2B5EF4-FFF2-40B4-BE49-F238E27FC236}">
                <a16:creationId xmlns="" xmlns:a16="http://schemas.microsoft.com/office/drawing/2014/main" id="{E3B16598-A296-487B-9F2F-CDA2C6EEF164}"/>
              </a:ext>
            </a:extLst>
          </p:cNvPr>
          <p:cNvSpPr/>
          <p:nvPr/>
        </p:nvSpPr>
        <p:spPr>
          <a:xfrm>
            <a:off x="1382037" y="3242830"/>
            <a:ext cx="1581497" cy="1196147"/>
          </a:xfrm>
          <a:prstGeom prst="rect">
            <a:avLst/>
          </a:prstGeom>
          <a:blipFill>
            <a:blip r:embed="rId8" cstate="print"/>
            <a:stretch>
              <a:fillRect/>
            </a:stretch>
          </a:blipFill>
        </p:spPr>
        <p:txBody>
          <a:bodyPr wrap="square" lIns="0" tIns="0" rIns="0" bIns="0" rtlCol="0"/>
          <a:lstStyle/>
          <a:p>
            <a:endParaRPr sz="1579"/>
          </a:p>
        </p:txBody>
      </p:sp>
      <p:sp>
        <p:nvSpPr>
          <p:cNvPr id="37" name="object 32">
            <a:extLst>
              <a:ext uri="{FF2B5EF4-FFF2-40B4-BE49-F238E27FC236}">
                <a16:creationId xmlns="" xmlns:a16="http://schemas.microsoft.com/office/drawing/2014/main" id="{8665B693-707F-41FB-B98B-0306A6DCBF48}"/>
              </a:ext>
            </a:extLst>
          </p:cNvPr>
          <p:cNvSpPr/>
          <p:nvPr/>
        </p:nvSpPr>
        <p:spPr>
          <a:xfrm>
            <a:off x="1308531" y="3253968"/>
            <a:ext cx="1675051" cy="1100366"/>
          </a:xfrm>
          <a:custGeom>
            <a:avLst/>
            <a:gdLst/>
            <a:ahLst/>
            <a:cxnLst/>
            <a:rect l="l" t="t" r="r" b="b"/>
            <a:pathLst>
              <a:path w="1910080" h="1254760">
                <a:moveTo>
                  <a:pt x="1700910" y="0"/>
                </a:moveTo>
                <a:lnTo>
                  <a:pt x="209130" y="0"/>
                </a:lnTo>
                <a:lnTo>
                  <a:pt x="161180" y="5521"/>
                </a:lnTo>
                <a:lnTo>
                  <a:pt x="117163" y="21251"/>
                </a:lnTo>
                <a:lnTo>
                  <a:pt x="78332" y="45936"/>
                </a:lnTo>
                <a:lnTo>
                  <a:pt x="45945" y="78323"/>
                </a:lnTo>
                <a:lnTo>
                  <a:pt x="21257" y="117160"/>
                </a:lnTo>
                <a:lnTo>
                  <a:pt x="5523" y="161192"/>
                </a:lnTo>
                <a:lnTo>
                  <a:pt x="0" y="209169"/>
                </a:lnTo>
                <a:lnTo>
                  <a:pt x="0" y="1045591"/>
                </a:lnTo>
                <a:lnTo>
                  <a:pt x="5523" y="1093567"/>
                </a:lnTo>
                <a:lnTo>
                  <a:pt x="21257" y="1137599"/>
                </a:lnTo>
                <a:lnTo>
                  <a:pt x="45945" y="1176436"/>
                </a:lnTo>
                <a:lnTo>
                  <a:pt x="78332" y="1208823"/>
                </a:lnTo>
                <a:lnTo>
                  <a:pt x="117163" y="1233508"/>
                </a:lnTo>
                <a:lnTo>
                  <a:pt x="161180" y="1249238"/>
                </a:lnTo>
                <a:lnTo>
                  <a:pt x="209130" y="1254760"/>
                </a:lnTo>
                <a:lnTo>
                  <a:pt x="1700910" y="1254760"/>
                </a:lnTo>
                <a:lnTo>
                  <a:pt x="1748887" y="1249238"/>
                </a:lnTo>
                <a:lnTo>
                  <a:pt x="1792919" y="1233508"/>
                </a:lnTo>
                <a:lnTo>
                  <a:pt x="1831756" y="1208823"/>
                </a:lnTo>
                <a:lnTo>
                  <a:pt x="1864143" y="1176436"/>
                </a:lnTo>
                <a:lnTo>
                  <a:pt x="1888828" y="1137599"/>
                </a:lnTo>
                <a:lnTo>
                  <a:pt x="1904558" y="1093567"/>
                </a:lnTo>
                <a:lnTo>
                  <a:pt x="1910079" y="1045591"/>
                </a:lnTo>
                <a:lnTo>
                  <a:pt x="1910079" y="209169"/>
                </a:lnTo>
                <a:lnTo>
                  <a:pt x="1904558" y="161192"/>
                </a:lnTo>
                <a:lnTo>
                  <a:pt x="1888828" y="117160"/>
                </a:lnTo>
                <a:lnTo>
                  <a:pt x="1864143" y="78323"/>
                </a:lnTo>
                <a:lnTo>
                  <a:pt x="1831756" y="45936"/>
                </a:lnTo>
                <a:lnTo>
                  <a:pt x="1792919" y="21251"/>
                </a:lnTo>
                <a:lnTo>
                  <a:pt x="1748887" y="5521"/>
                </a:lnTo>
                <a:lnTo>
                  <a:pt x="1700910" y="0"/>
                </a:lnTo>
                <a:close/>
              </a:path>
            </a:pathLst>
          </a:custGeom>
          <a:solidFill>
            <a:srgbClr val="CADAEC"/>
          </a:solidFill>
        </p:spPr>
        <p:txBody>
          <a:bodyPr wrap="square" lIns="0" tIns="0" rIns="0" bIns="0" rtlCol="0"/>
          <a:lstStyle/>
          <a:p>
            <a:endParaRPr sz="1579"/>
          </a:p>
        </p:txBody>
      </p:sp>
      <p:sp>
        <p:nvSpPr>
          <p:cNvPr id="38" name="object 33">
            <a:extLst>
              <a:ext uri="{FF2B5EF4-FFF2-40B4-BE49-F238E27FC236}">
                <a16:creationId xmlns="" xmlns:a16="http://schemas.microsoft.com/office/drawing/2014/main" id="{5A5BB609-C159-41C0-B3EA-803565A210FA}"/>
              </a:ext>
            </a:extLst>
          </p:cNvPr>
          <p:cNvSpPr/>
          <p:nvPr/>
        </p:nvSpPr>
        <p:spPr>
          <a:xfrm>
            <a:off x="1308531" y="3253968"/>
            <a:ext cx="1675051" cy="1100366"/>
          </a:xfrm>
          <a:custGeom>
            <a:avLst/>
            <a:gdLst/>
            <a:ahLst/>
            <a:cxnLst/>
            <a:rect l="l" t="t" r="r" b="b"/>
            <a:pathLst>
              <a:path w="1910080" h="1254760">
                <a:moveTo>
                  <a:pt x="0" y="209169"/>
                </a:moveTo>
                <a:lnTo>
                  <a:pt x="5523" y="161192"/>
                </a:lnTo>
                <a:lnTo>
                  <a:pt x="21257" y="117160"/>
                </a:lnTo>
                <a:lnTo>
                  <a:pt x="45945" y="78323"/>
                </a:lnTo>
                <a:lnTo>
                  <a:pt x="78332" y="45936"/>
                </a:lnTo>
                <a:lnTo>
                  <a:pt x="117163" y="21251"/>
                </a:lnTo>
                <a:lnTo>
                  <a:pt x="161180" y="5521"/>
                </a:lnTo>
                <a:lnTo>
                  <a:pt x="209130" y="0"/>
                </a:lnTo>
                <a:lnTo>
                  <a:pt x="1700910" y="0"/>
                </a:lnTo>
                <a:lnTo>
                  <a:pt x="1748887" y="5521"/>
                </a:lnTo>
                <a:lnTo>
                  <a:pt x="1792919" y="21251"/>
                </a:lnTo>
                <a:lnTo>
                  <a:pt x="1831756" y="45936"/>
                </a:lnTo>
                <a:lnTo>
                  <a:pt x="1864143" y="78323"/>
                </a:lnTo>
                <a:lnTo>
                  <a:pt x="1888828" y="117160"/>
                </a:lnTo>
                <a:lnTo>
                  <a:pt x="1904558" y="161192"/>
                </a:lnTo>
                <a:lnTo>
                  <a:pt x="1910079" y="209169"/>
                </a:lnTo>
                <a:lnTo>
                  <a:pt x="1910079" y="1045591"/>
                </a:lnTo>
                <a:lnTo>
                  <a:pt x="1904558" y="1093567"/>
                </a:lnTo>
                <a:lnTo>
                  <a:pt x="1888828" y="1137599"/>
                </a:lnTo>
                <a:lnTo>
                  <a:pt x="1864143" y="1176436"/>
                </a:lnTo>
                <a:lnTo>
                  <a:pt x="1831756" y="1208823"/>
                </a:lnTo>
                <a:lnTo>
                  <a:pt x="1792919" y="1233508"/>
                </a:lnTo>
                <a:lnTo>
                  <a:pt x="1748887" y="1249238"/>
                </a:lnTo>
                <a:lnTo>
                  <a:pt x="1700910" y="1254760"/>
                </a:lnTo>
                <a:lnTo>
                  <a:pt x="209130" y="1254760"/>
                </a:lnTo>
                <a:lnTo>
                  <a:pt x="161180" y="1249238"/>
                </a:lnTo>
                <a:lnTo>
                  <a:pt x="117163" y="1233508"/>
                </a:lnTo>
                <a:lnTo>
                  <a:pt x="78332" y="1208823"/>
                </a:lnTo>
                <a:lnTo>
                  <a:pt x="45945" y="1176436"/>
                </a:lnTo>
                <a:lnTo>
                  <a:pt x="21257" y="1137599"/>
                </a:lnTo>
                <a:lnTo>
                  <a:pt x="5523" y="1093567"/>
                </a:lnTo>
                <a:lnTo>
                  <a:pt x="0" y="1045591"/>
                </a:lnTo>
                <a:lnTo>
                  <a:pt x="0" y="209169"/>
                </a:lnTo>
                <a:close/>
              </a:path>
            </a:pathLst>
          </a:custGeom>
          <a:ln w="10160">
            <a:solidFill>
              <a:srgbClr val="5B9BD4"/>
            </a:solidFill>
          </a:ln>
        </p:spPr>
        <p:txBody>
          <a:bodyPr wrap="square" lIns="0" tIns="0" rIns="0" bIns="0" rtlCol="0"/>
          <a:lstStyle/>
          <a:p>
            <a:endParaRPr sz="1579"/>
          </a:p>
        </p:txBody>
      </p:sp>
      <p:sp>
        <p:nvSpPr>
          <p:cNvPr id="39" name="object 34">
            <a:extLst>
              <a:ext uri="{FF2B5EF4-FFF2-40B4-BE49-F238E27FC236}">
                <a16:creationId xmlns="" xmlns:a16="http://schemas.microsoft.com/office/drawing/2014/main" id="{1BCB1121-D48D-46F1-A38C-5065F0826147}"/>
              </a:ext>
            </a:extLst>
          </p:cNvPr>
          <p:cNvSpPr txBox="1"/>
          <p:nvPr/>
        </p:nvSpPr>
        <p:spPr>
          <a:xfrm>
            <a:off x="1477262" y="3283482"/>
            <a:ext cx="1365434" cy="1029986"/>
          </a:xfrm>
          <a:prstGeom prst="rect">
            <a:avLst/>
          </a:prstGeom>
        </p:spPr>
        <p:txBody>
          <a:bodyPr vert="horz" wrap="square" lIns="0" tIns="11137" rIns="0" bIns="0" rtlCol="0">
            <a:spAutoFit/>
          </a:bodyPr>
          <a:lstStyle/>
          <a:p>
            <a:pPr marL="55133" marR="77965" algn="ctr">
              <a:spcBef>
                <a:spcPts val="88"/>
              </a:spcBef>
            </a:pPr>
            <a:r>
              <a:rPr sz="877" b="1" spc="-66" dirty="0">
                <a:solidFill>
                  <a:srgbClr val="080808"/>
                </a:solidFill>
                <a:latin typeface="Arial"/>
                <a:cs typeface="Arial"/>
              </a:rPr>
              <a:t>MİSYON, </a:t>
            </a:r>
            <a:r>
              <a:rPr sz="877" b="1" spc="-100" dirty="0">
                <a:solidFill>
                  <a:srgbClr val="080808"/>
                </a:solidFill>
                <a:latin typeface="Arial"/>
                <a:cs typeface="Arial"/>
              </a:rPr>
              <a:t>ORGANİZASYON  </a:t>
            </a:r>
            <a:r>
              <a:rPr sz="877" b="1" spc="-92" dirty="0">
                <a:solidFill>
                  <a:srgbClr val="080808"/>
                </a:solidFill>
                <a:latin typeface="Arial"/>
                <a:cs typeface="Arial"/>
              </a:rPr>
              <a:t>YAPISI </a:t>
            </a:r>
            <a:r>
              <a:rPr sz="877" b="1" spc="-110" dirty="0">
                <a:solidFill>
                  <a:srgbClr val="080808"/>
                </a:solidFill>
                <a:latin typeface="Arial"/>
                <a:cs typeface="Arial"/>
              </a:rPr>
              <a:t>VE</a:t>
            </a:r>
            <a:r>
              <a:rPr sz="877" b="1" spc="-44" dirty="0">
                <a:solidFill>
                  <a:srgbClr val="080808"/>
                </a:solidFill>
                <a:latin typeface="Arial"/>
                <a:cs typeface="Arial"/>
              </a:rPr>
              <a:t> </a:t>
            </a:r>
            <a:r>
              <a:rPr sz="877" b="1" spc="-136" dirty="0">
                <a:solidFill>
                  <a:srgbClr val="080808"/>
                </a:solidFill>
                <a:latin typeface="Arial"/>
                <a:cs typeface="Arial"/>
              </a:rPr>
              <a:t>GÖREVLER</a:t>
            </a:r>
            <a:endParaRPr sz="877" dirty="0">
              <a:latin typeface="Arial"/>
              <a:cs typeface="Arial"/>
            </a:endParaRPr>
          </a:p>
          <a:p>
            <a:pPr marL="10581" marR="4455" algn="ctr">
              <a:lnSpc>
                <a:spcPct val="100699"/>
              </a:lnSpc>
              <a:spcBef>
                <a:spcPts val="118"/>
              </a:spcBef>
            </a:pPr>
            <a:r>
              <a:rPr sz="789" b="1" spc="-39" dirty="0">
                <a:solidFill>
                  <a:srgbClr val="080808"/>
                </a:solidFill>
                <a:latin typeface="Arial"/>
                <a:cs typeface="Arial"/>
              </a:rPr>
              <a:t>İdarelerin </a:t>
            </a:r>
            <a:r>
              <a:rPr sz="789" b="1" spc="-70" dirty="0">
                <a:solidFill>
                  <a:srgbClr val="080808"/>
                </a:solidFill>
                <a:latin typeface="Arial"/>
                <a:cs typeface="Arial"/>
              </a:rPr>
              <a:t>misyonu </a:t>
            </a:r>
            <a:r>
              <a:rPr sz="789" b="1" spc="-35" dirty="0">
                <a:solidFill>
                  <a:srgbClr val="080808"/>
                </a:solidFill>
                <a:latin typeface="Arial"/>
                <a:cs typeface="Arial"/>
              </a:rPr>
              <a:t>ile </a:t>
            </a:r>
            <a:r>
              <a:rPr sz="789" b="1" spc="-39" dirty="0">
                <a:solidFill>
                  <a:srgbClr val="080808"/>
                </a:solidFill>
                <a:latin typeface="Arial"/>
                <a:cs typeface="Arial"/>
              </a:rPr>
              <a:t>birimlerin  </a:t>
            </a:r>
            <a:r>
              <a:rPr sz="789" b="1" spc="-61" dirty="0">
                <a:solidFill>
                  <a:srgbClr val="080808"/>
                </a:solidFill>
                <a:latin typeface="Arial"/>
                <a:cs typeface="Arial"/>
              </a:rPr>
              <a:t>ve </a:t>
            </a:r>
            <a:r>
              <a:rPr sz="789" b="1" spc="-57" dirty="0">
                <a:solidFill>
                  <a:srgbClr val="080808"/>
                </a:solidFill>
                <a:latin typeface="Arial"/>
                <a:cs typeface="Arial"/>
              </a:rPr>
              <a:t>personelin </a:t>
            </a:r>
            <a:r>
              <a:rPr sz="789" b="1" spc="-66" dirty="0">
                <a:solidFill>
                  <a:srgbClr val="080808"/>
                </a:solidFill>
                <a:latin typeface="Arial"/>
                <a:cs typeface="Arial"/>
              </a:rPr>
              <a:t>görev </a:t>
            </a:r>
            <a:r>
              <a:rPr sz="789" b="1" spc="-39" dirty="0">
                <a:solidFill>
                  <a:srgbClr val="080808"/>
                </a:solidFill>
                <a:latin typeface="Arial"/>
                <a:cs typeface="Arial"/>
              </a:rPr>
              <a:t>tanımları  </a:t>
            </a:r>
            <a:r>
              <a:rPr sz="789" b="1" spc="-53" dirty="0">
                <a:solidFill>
                  <a:srgbClr val="080808"/>
                </a:solidFill>
                <a:latin typeface="Arial"/>
                <a:cs typeface="Arial"/>
              </a:rPr>
              <a:t>yazılı olarak </a:t>
            </a:r>
            <a:r>
              <a:rPr sz="789" b="1" spc="-39" dirty="0">
                <a:solidFill>
                  <a:srgbClr val="080808"/>
                </a:solidFill>
                <a:latin typeface="Arial"/>
                <a:cs typeface="Arial"/>
              </a:rPr>
              <a:t>belirlenmeli,  </a:t>
            </a:r>
            <a:r>
              <a:rPr sz="789" b="1" spc="-57" dirty="0">
                <a:solidFill>
                  <a:srgbClr val="080808"/>
                </a:solidFill>
                <a:latin typeface="Arial"/>
                <a:cs typeface="Arial"/>
              </a:rPr>
              <a:t>personele </a:t>
            </a:r>
            <a:r>
              <a:rPr sz="789" b="1" spc="-53" dirty="0">
                <a:solidFill>
                  <a:srgbClr val="080808"/>
                </a:solidFill>
                <a:latin typeface="Arial"/>
                <a:cs typeface="Arial"/>
              </a:rPr>
              <a:t>duyurulmalı </a:t>
            </a:r>
            <a:r>
              <a:rPr sz="789" b="1" spc="-61" dirty="0">
                <a:solidFill>
                  <a:srgbClr val="080808"/>
                </a:solidFill>
                <a:latin typeface="Arial"/>
                <a:cs typeface="Arial"/>
              </a:rPr>
              <a:t>ve  </a:t>
            </a:r>
            <a:r>
              <a:rPr sz="789" b="1" spc="-48" dirty="0">
                <a:solidFill>
                  <a:srgbClr val="080808"/>
                </a:solidFill>
                <a:latin typeface="Arial"/>
                <a:cs typeface="Arial"/>
              </a:rPr>
              <a:t>idarede </a:t>
            </a:r>
            <a:r>
              <a:rPr sz="789" b="1" spc="-79" dirty="0">
                <a:solidFill>
                  <a:srgbClr val="080808"/>
                </a:solidFill>
                <a:latin typeface="Arial"/>
                <a:cs typeface="Arial"/>
              </a:rPr>
              <a:t>uygun </a:t>
            </a:r>
            <a:r>
              <a:rPr sz="789" b="1" spc="-39" dirty="0">
                <a:solidFill>
                  <a:srgbClr val="080808"/>
                </a:solidFill>
                <a:latin typeface="Arial"/>
                <a:cs typeface="Arial"/>
              </a:rPr>
              <a:t>bir </a:t>
            </a:r>
            <a:r>
              <a:rPr sz="789" b="1" spc="-70" dirty="0">
                <a:solidFill>
                  <a:srgbClr val="080808"/>
                </a:solidFill>
                <a:latin typeface="Arial"/>
                <a:cs typeface="Arial"/>
              </a:rPr>
              <a:t>organizasyon  </a:t>
            </a:r>
            <a:r>
              <a:rPr sz="789" b="1" spc="-61" dirty="0">
                <a:solidFill>
                  <a:srgbClr val="080808"/>
                </a:solidFill>
                <a:latin typeface="Arial"/>
                <a:cs typeface="Arial"/>
              </a:rPr>
              <a:t>yapısı</a:t>
            </a:r>
            <a:r>
              <a:rPr sz="789" b="1" spc="-22" dirty="0">
                <a:solidFill>
                  <a:srgbClr val="080808"/>
                </a:solidFill>
                <a:latin typeface="Arial"/>
                <a:cs typeface="Arial"/>
              </a:rPr>
              <a:t> </a:t>
            </a:r>
            <a:r>
              <a:rPr sz="789" b="1" spc="-44" dirty="0">
                <a:solidFill>
                  <a:srgbClr val="080808"/>
                </a:solidFill>
                <a:latin typeface="Arial"/>
                <a:cs typeface="Arial"/>
              </a:rPr>
              <a:t>oluşturulmalıdır</a:t>
            </a:r>
            <a:r>
              <a:rPr sz="702" b="1" spc="-44" dirty="0">
                <a:solidFill>
                  <a:srgbClr val="080808"/>
                </a:solidFill>
                <a:latin typeface="Arial"/>
                <a:cs typeface="Arial"/>
              </a:rPr>
              <a:t>.</a:t>
            </a:r>
            <a:endParaRPr sz="702" dirty="0">
              <a:latin typeface="Arial"/>
              <a:cs typeface="Arial"/>
            </a:endParaRPr>
          </a:p>
        </p:txBody>
      </p:sp>
      <p:sp>
        <p:nvSpPr>
          <p:cNvPr id="40" name="object 35">
            <a:extLst>
              <a:ext uri="{FF2B5EF4-FFF2-40B4-BE49-F238E27FC236}">
                <a16:creationId xmlns="" xmlns:a16="http://schemas.microsoft.com/office/drawing/2014/main" id="{759E48F8-18AD-4AD0-A8B9-022EB0271669}"/>
              </a:ext>
            </a:extLst>
          </p:cNvPr>
          <p:cNvSpPr/>
          <p:nvPr/>
        </p:nvSpPr>
        <p:spPr>
          <a:xfrm>
            <a:off x="1257300" y="5670763"/>
            <a:ext cx="1777514" cy="1187237"/>
          </a:xfrm>
          <a:prstGeom prst="rect">
            <a:avLst/>
          </a:prstGeom>
          <a:blipFill>
            <a:blip r:embed="rId9" cstate="print"/>
            <a:stretch>
              <a:fillRect/>
            </a:stretch>
          </a:blipFill>
        </p:spPr>
        <p:txBody>
          <a:bodyPr wrap="square" lIns="0" tIns="0" rIns="0" bIns="0" rtlCol="0"/>
          <a:lstStyle/>
          <a:p>
            <a:endParaRPr sz="1579"/>
          </a:p>
        </p:txBody>
      </p:sp>
      <p:sp>
        <p:nvSpPr>
          <p:cNvPr id="41" name="object 36">
            <a:extLst>
              <a:ext uri="{FF2B5EF4-FFF2-40B4-BE49-F238E27FC236}">
                <a16:creationId xmlns="" xmlns:a16="http://schemas.microsoft.com/office/drawing/2014/main" id="{83CA5B8A-2B32-44B8-A8D8-E578D5CB1831}"/>
              </a:ext>
            </a:extLst>
          </p:cNvPr>
          <p:cNvSpPr/>
          <p:nvPr/>
        </p:nvSpPr>
        <p:spPr>
          <a:xfrm>
            <a:off x="1366446" y="5730904"/>
            <a:ext cx="1559223" cy="1091456"/>
          </a:xfrm>
          <a:prstGeom prst="rect">
            <a:avLst/>
          </a:prstGeom>
          <a:blipFill>
            <a:blip r:embed="rId10" cstate="print"/>
            <a:stretch>
              <a:fillRect/>
            </a:stretch>
          </a:blipFill>
        </p:spPr>
        <p:txBody>
          <a:bodyPr wrap="square" lIns="0" tIns="0" rIns="0" bIns="0" rtlCol="0"/>
          <a:lstStyle/>
          <a:p>
            <a:endParaRPr sz="1579"/>
          </a:p>
        </p:txBody>
      </p:sp>
      <p:sp>
        <p:nvSpPr>
          <p:cNvPr id="42" name="object 37">
            <a:extLst>
              <a:ext uri="{FF2B5EF4-FFF2-40B4-BE49-F238E27FC236}">
                <a16:creationId xmlns="" xmlns:a16="http://schemas.microsoft.com/office/drawing/2014/main" id="{E37F8EF1-3A6D-4069-BD2D-85F5ADFF933F}"/>
              </a:ext>
            </a:extLst>
          </p:cNvPr>
          <p:cNvSpPr/>
          <p:nvPr/>
        </p:nvSpPr>
        <p:spPr>
          <a:xfrm>
            <a:off x="1308531" y="5699721"/>
            <a:ext cx="1675051" cy="1084773"/>
          </a:xfrm>
          <a:custGeom>
            <a:avLst/>
            <a:gdLst/>
            <a:ahLst/>
            <a:cxnLst/>
            <a:rect l="l" t="t" r="r" b="b"/>
            <a:pathLst>
              <a:path w="1910080" h="1236979">
                <a:moveTo>
                  <a:pt x="1703958" y="0"/>
                </a:moveTo>
                <a:lnTo>
                  <a:pt x="206171" y="0"/>
                </a:lnTo>
                <a:lnTo>
                  <a:pt x="158897" y="5446"/>
                </a:lnTo>
                <a:lnTo>
                  <a:pt x="115501" y="20958"/>
                </a:lnTo>
                <a:lnTo>
                  <a:pt x="77220" y="45296"/>
                </a:lnTo>
                <a:lnTo>
                  <a:pt x="45292" y="77221"/>
                </a:lnTo>
                <a:lnTo>
                  <a:pt x="20955" y="115494"/>
                </a:lnTo>
                <a:lnTo>
                  <a:pt x="5445" y="158873"/>
                </a:lnTo>
                <a:lnTo>
                  <a:pt x="0" y="206121"/>
                </a:lnTo>
                <a:lnTo>
                  <a:pt x="0" y="1030808"/>
                </a:lnTo>
                <a:lnTo>
                  <a:pt x="5445" y="1078082"/>
                </a:lnTo>
                <a:lnTo>
                  <a:pt x="20955" y="1121478"/>
                </a:lnTo>
                <a:lnTo>
                  <a:pt x="45292" y="1159759"/>
                </a:lnTo>
                <a:lnTo>
                  <a:pt x="77220" y="1191687"/>
                </a:lnTo>
                <a:lnTo>
                  <a:pt x="115501" y="1216024"/>
                </a:lnTo>
                <a:lnTo>
                  <a:pt x="158897" y="1231534"/>
                </a:lnTo>
                <a:lnTo>
                  <a:pt x="206171" y="1236980"/>
                </a:lnTo>
                <a:lnTo>
                  <a:pt x="1703958" y="1236980"/>
                </a:lnTo>
                <a:lnTo>
                  <a:pt x="1751206" y="1231534"/>
                </a:lnTo>
                <a:lnTo>
                  <a:pt x="1794585" y="1216024"/>
                </a:lnTo>
                <a:lnTo>
                  <a:pt x="1832858" y="1191687"/>
                </a:lnTo>
                <a:lnTo>
                  <a:pt x="1864783" y="1159759"/>
                </a:lnTo>
                <a:lnTo>
                  <a:pt x="1889121" y="1121478"/>
                </a:lnTo>
                <a:lnTo>
                  <a:pt x="1904633" y="1078082"/>
                </a:lnTo>
                <a:lnTo>
                  <a:pt x="1910079" y="1030808"/>
                </a:lnTo>
                <a:lnTo>
                  <a:pt x="1910079" y="206121"/>
                </a:lnTo>
                <a:lnTo>
                  <a:pt x="1904633" y="158873"/>
                </a:lnTo>
                <a:lnTo>
                  <a:pt x="1889121" y="115494"/>
                </a:lnTo>
                <a:lnTo>
                  <a:pt x="1864783" y="77221"/>
                </a:lnTo>
                <a:lnTo>
                  <a:pt x="1832858" y="45296"/>
                </a:lnTo>
                <a:lnTo>
                  <a:pt x="1794585" y="20958"/>
                </a:lnTo>
                <a:lnTo>
                  <a:pt x="1751206" y="5446"/>
                </a:lnTo>
                <a:lnTo>
                  <a:pt x="1703958" y="0"/>
                </a:lnTo>
                <a:close/>
              </a:path>
            </a:pathLst>
          </a:custGeom>
          <a:solidFill>
            <a:srgbClr val="CADAEC"/>
          </a:solidFill>
        </p:spPr>
        <p:txBody>
          <a:bodyPr wrap="square" lIns="0" tIns="0" rIns="0" bIns="0" rtlCol="0"/>
          <a:lstStyle/>
          <a:p>
            <a:endParaRPr sz="1579"/>
          </a:p>
        </p:txBody>
      </p:sp>
      <p:sp>
        <p:nvSpPr>
          <p:cNvPr id="43" name="object 38">
            <a:extLst>
              <a:ext uri="{FF2B5EF4-FFF2-40B4-BE49-F238E27FC236}">
                <a16:creationId xmlns="" xmlns:a16="http://schemas.microsoft.com/office/drawing/2014/main" id="{4E3C8C06-B9AC-4BD7-B8F1-42C94FED3032}"/>
              </a:ext>
            </a:extLst>
          </p:cNvPr>
          <p:cNvSpPr/>
          <p:nvPr/>
        </p:nvSpPr>
        <p:spPr>
          <a:xfrm>
            <a:off x="1308531" y="5699721"/>
            <a:ext cx="1675051" cy="1084773"/>
          </a:xfrm>
          <a:custGeom>
            <a:avLst/>
            <a:gdLst/>
            <a:ahLst/>
            <a:cxnLst/>
            <a:rect l="l" t="t" r="r" b="b"/>
            <a:pathLst>
              <a:path w="1910080" h="1236979">
                <a:moveTo>
                  <a:pt x="0" y="206121"/>
                </a:moveTo>
                <a:lnTo>
                  <a:pt x="5445" y="158873"/>
                </a:lnTo>
                <a:lnTo>
                  <a:pt x="20955" y="115494"/>
                </a:lnTo>
                <a:lnTo>
                  <a:pt x="45292" y="77221"/>
                </a:lnTo>
                <a:lnTo>
                  <a:pt x="77220" y="45296"/>
                </a:lnTo>
                <a:lnTo>
                  <a:pt x="115501" y="20958"/>
                </a:lnTo>
                <a:lnTo>
                  <a:pt x="158897" y="5446"/>
                </a:lnTo>
                <a:lnTo>
                  <a:pt x="206171" y="0"/>
                </a:lnTo>
                <a:lnTo>
                  <a:pt x="1703958" y="0"/>
                </a:lnTo>
                <a:lnTo>
                  <a:pt x="1751206" y="5446"/>
                </a:lnTo>
                <a:lnTo>
                  <a:pt x="1794585" y="20958"/>
                </a:lnTo>
                <a:lnTo>
                  <a:pt x="1832858" y="45296"/>
                </a:lnTo>
                <a:lnTo>
                  <a:pt x="1864783" y="77221"/>
                </a:lnTo>
                <a:lnTo>
                  <a:pt x="1889121" y="115494"/>
                </a:lnTo>
                <a:lnTo>
                  <a:pt x="1904633" y="158873"/>
                </a:lnTo>
                <a:lnTo>
                  <a:pt x="1910079" y="206121"/>
                </a:lnTo>
                <a:lnTo>
                  <a:pt x="1910079" y="1030808"/>
                </a:lnTo>
                <a:lnTo>
                  <a:pt x="1904633" y="1078082"/>
                </a:lnTo>
                <a:lnTo>
                  <a:pt x="1889121" y="1121478"/>
                </a:lnTo>
                <a:lnTo>
                  <a:pt x="1864783" y="1159759"/>
                </a:lnTo>
                <a:lnTo>
                  <a:pt x="1832858" y="1191687"/>
                </a:lnTo>
                <a:lnTo>
                  <a:pt x="1794585" y="1216024"/>
                </a:lnTo>
                <a:lnTo>
                  <a:pt x="1751206" y="1231534"/>
                </a:lnTo>
                <a:lnTo>
                  <a:pt x="1703958" y="1236980"/>
                </a:lnTo>
                <a:lnTo>
                  <a:pt x="206171" y="1236980"/>
                </a:lnTo>
                <a:lnTo>
                  <a:pt x="158897" y="1231534"/>
                </a:lnTo>
                <a:lnTo>
                  <a:pt x="115501" y="1216024"/>
                </a:lnTo>
                <a:lnTo>
                  <a:pt x="77220" y="1191687"/>
                </a:lnTo>
                <a:lnTo>
                  <a:pt x="45292" y="1159759"/>
                </a:lnTo>
                <a:lnTo>
                  <a:pt x="20955" y="1121478"/>
                </a:lnTo>
                <a:lnTo>
                  <a:pt x="5445" y="1078082"/>
                </a:lnTo>
                <a:lnTo>
                  <a:pt x="0" y="1030808"/>
                </a:lnTo>
                <a:lnTo>
                  <a:pt x="0" y="206121"/>
                </a:lnTo>
                <a:close/>
              </a:path>
            </a:pathLst>
          </a:custGeom>
          <a:ln w="10160">
            <a:solidFill>
              <a:srgbClr val="5B9BD4"/>
            </a:solidFill>
          </a:ln>
        </p:spPr>
        <p:txBody>
          <a:bodyPr wrap="square" lIns="0" tIns="0" rIns="0" bIns="0" rtlCol="0"/>
          <a:lstStyle/>
          <a:p>
            <a:endParaRPr sz="1579"/>
          </a:p>
        </p:txBody>
      </p:sp>
      <p:sp>
        <p:nvSpPr>
          <p:cNvPr id="44" name="object 39">
            <a:extLst>
              <a:ext uri="{FF2B5EF4-FFF2-40B4-BE49-F238E27FC236}">
                <a16:creationId xmlns="" xmlns:a16="http://schemas.microsoft.com/office/drawing/2014/main" id="{81908B0D-F43C-4688-B36B-A2CCF3DABB81}"/>
              </a:ext>
            </a:extLst>
          </p:cNvPr>
          <p:cNvSpPr txBox="1"/>
          <p:nvPr/>
        </p:nvSpPr>
        <p:spPr>
          <a:xfrm>
            <a:off x="1587800" y="5751293"/>
            <a:ext cx="1144358" cy="315946"/>
          </a:xfrm>
          <a:prstGeom prst="rect">
            <a:avLst/>
          </a:prstGeom>
        </p:spPr>
        <p:txBody>
          <a:bodyPr vert="horz" wrap="square" lIns="0" tIns="32855" rIns="0" bIns="0" rtlCol="0">
            <a:spAutoFit/>
          </a:bodyPr>
          <a:lstStyle/>
          <a:p>
            <a:pPr marR="17821" algn="ctr">
              <a:spcBef>
                <a:spcPts val="259"/>
              </a:spcBef>
            </a:pPr>
            <a:r>
              <a:rPr sz="877" b="1" spc="-114" dirty="0">
                <a:latin typeface="Arial"/>
                <a:cs typeface="Arial"/>
              </a:rPr>
              <a:t>YETK</a:t>
            </a:r>
            <a:r>
              <a:rPr sz="965" b="1" spc="-114" dirty="0">
                <a:latin typeface="Arial"/>
                <a:cs typeface="Arial"/>
              </a:rPr>
              <a:t>İ</a:t>
            </a:r>
            <a:r>
              <a:rPr sz="965" b="1" spc="-61" dirty="0">
                <a:latin typeface="Arial"/>
                <a:cs typeface="Arial"/>
              </a:rPr>
              <a:t> </a:t>
            </a:r>
            <a:r>
              <a:rPr sz="877" b="1" spc="-92" dirty="0">
                <a:latin typeface="Arial"/>
                <a:cs typeface="Arial"/>
              </a:rPr>
              <a:t>DEVRİ</a:t>
            </a:r>
            <a:endParaRPr sz="877">
              <a:latin typeface="Arial"/>
              <a:cs typeface="Arial"/>
            </a:endParaRPr>
          </a:p>
          <a:p>
            <a:pPr algn="ctr">
              <a:spcBef>
                <a:spcPts val="140"/>
              </a:spcBef>
            </a:pPr>
            <a:r>
              <a:rPr sz="789" b="1" spc="-39" dirty="0">
                <a:latin typeface="Arial"/>
                <a:cs typeface="Arial"/>
              </a:rPr>
              <a:t>İdarelerde </a:t>
            </a:r>
            <a:r>
              <a:rPr sz="789" b="1" spc="-35" dirty="0">
                <a:latin typeface="Arial"/>
                <a:cs typeface="Arial"/>
              </a:rPr>
              <a:t>yetkiler </a:t>
            </a:r>
            <a:r>
              <a:rPr sz="789" b="1" spc="-61" dirty="0">
                <a:latin typeface="Arial"/>
                <a:cs typeface="Arial"/>
              </a:rPr>
              <a:t>ve</a:t>
            </a:r>
            <a:r>
              <a:rPr sz="789" b="1" spc="-96" dirty="0">
                <a:latin typeface="Arial"/>
                <a:cs typeface="Arial"/>
              </a:rPr>
              <a:t> </a:t>
            </a:r>
            <a:r>
              <a:rPr sz="789" b="1" spc="-39" dirty="0">
                <a:latin typeface="Arial"/>
                <a:cs typeface="Arial"/>
              </a:rPr>
              <a:t>yetki</a:t>
            </a:r>
            <a:endParaRPr sz="789">
              <a:latin typeface="Arial"/>
              <a:cs typeface="Arial"/>
            </a:endParaRPr>
          </a:p>
        </p:txBody>
      </p:sp>
      <p:sp>
        <p:nvSpPr>
          <p:cNvPr id="45" name="object 40">
            <a:extLst>
              <a:ext uri="{FF2B5EF4-FFF2-40B4-BE49-F238E27FC236}">
                <a16:creationId xmlns="" xmlns:a16="http://schemas.microsoft.com/office/drawing/2014/main" id="{49FC6CFF-4E66-4681-9564-9B97C7B030EE}"/>
              </a:ext>
            </a:extLst>
          </p:cNvPr>
          <p:cNvSpPr txBox="1"/>
          <p:nvPr/>
        </p:nvSpPr>
        <p:spPr>
          <a:xfrm>
            <a:off x="1463062" y="6062518"/>
            <a:ext cx="1367104" cy="631993"/>
          </a:xfrm>
          <a:prstGeom prst="rect">
            <a:avLst/>
          </a:prstGeom>
        </p:spPr>
        <p:txBody>
          <a:bodyPr vert="horz" wrap="square" lIns="0" tIns="11137" rIns="0" bIns="0" rtlCol="0">
            <a:spAutoFit/>
          </a:bodyPr>
          <a:lstStyle/>
          <a:p>
            <a:pPr marL="113606" marR="108037" indent="86876">
              <a:spcBef>
                <a:spcPts val="88"/>
              </a:spcBef>
            </a:pPr>
            <a:r>
              <a:rPr sz="789" b="1" spc="-48" dirty="0">
                <a:latin typeface="Arial"/>
                <a:cs typeface="Arial"/>
              </a:rPr>
              <a:t>devrinin sınırları </a:t>
            </a:r>
            <a:r>
              <a:rPr sz="789" b="1" spc="-70" dirty="0">
                <a:latin typeface="Arial"/>
                <a:cs typeface="Arial"/>
              </a:rPr>
              <a:t>açıkça  </a:t>
            </a:r>
            <a:r>
              <a:rPr sz="789" b="1" spc="-39" dirty="0">
                <a:latin typeface="Arial"/>
                <a:cs typeface="Arial"/>
              </a:rPr>
              <a:t>belirlenmeli </a:t>
            </a:r>
            <a:r>
              <a:rPr sz="789" b="1" spc="-61" dirty="0">
                <a:latin typeface="Arial"/>
                <a:cs typeface="Arial"/>
              </a:rPr>
              <a:t>ve </a:t>
            </a:r>
            <a:r>
              <a:rPr sz="789" b="1" spc="-53" dirty="0">
                <a:latin typeface="Arial"/>
                <a:cs typeface="Arial"/>
              </a:rPr>
              <a:t>yazılı olarak  </a:t>
            </a:r>
            <a:r>
              <a:rPr sz="877" b="1" spc="-44" dirty="0">
                <a:latin typeface="Arial"/>
                <a:cs typeface="Arial"/>
              </a:rPr>
              <a:t>bildirilmelidir</a:t>
            </a:r>
            <a:r>
              <a:rPr sz="789" b="1" spc="-44" dirty="0">
                <a:latin typeface="Arial"/>
                <a:cs typeface="Arial"/>
              </a:rPr>
              <a:t>.</a:t>
            </a:r>
            <a:r>
              <a:rPr sz="789" b="1" spc="-39" dirty="0">
                <a:latin typeface="Arial"/>
                <a:cs typeface="Arial"/>
              </a:rPr>
              <a:t> </a:t>
            </a:r>
            <a:r>
              <a:rPr sz="789" b="1" spc="-48" dirty="0">
                <a:latin typeface="Arial"/>
                <a:cs typeface="Arial"/>
              </a:rPr>
              <a:t>Devredilen</a:t>
            </a:r>
            <a:endParaRPr sz="789">
              <a:latin typeface="Arial"/>
              <a:cs typeface="Arial"/>
            </a:endParaRPr>
          </a:p>
          <a:p>
            <a:pPr marL="11138" marR="4455" indent="33414"/>
            <a:r>
              <a:rPr sz="789" b="1" spc="-44" dirty="0">
                <a:latin typeface="Arial"/>
                <a:cs typeface="Arial"/>
              </a:rPr>
              <a:t>yetkinin </a:t>
            </a:r>
            <a:r>
              <a:rPr sz="789" b="1" spc="-53" dirty="0">
                <a:latin typeface="Arial"/>
                <a:cs typeface="Arial"/>
              </a:rPr>
              <a:t>önemi </a:t>
            </a:r>
            <a:r>
              <a:rPr sz="789" b="1" spc="-61" dirty="0">
                <a:latin typeface="Arial"/>
                <a:cs typeface="Arial"/>
              </a:rPr>
              <a:t>ve </a:t>
            </a:r>
            <a:r>
              <a:rPr sz="789" b="1" spc="-57" dirty="0">
                <a:latin typeface="Arial"/>
                <a:cs typeface="Arial"/>
              </a:rPr>
              <a:t>riski </a:t>
            </a:r>
            <a:r>
              <a:rPr sz="789" b="1" spc="-44" dirty="0">
                <a:latin typeface="Arial"/>
                <a:cs typeface="Arial"/>
              </a:rPr>
              <a:t>dikkate  </a:t>
            </a:r>
            <a:r>
              <a:rPr sz="789" b="1" spc="-48" dirty="0">
                <a:latin typeface="Arial"/>
                <a:cs typeface="Arial"/>
              </a:rPr>
              <a:t>alınarak </a:t>
            </a:r>
            <a:r>
              <a:rPr sz="789" b="1" spc="-39" dirty="0">
                <a:latin typeface="Arial"/>
                <a:cs typeface="Arial"/>
              </a:rPr>
              <a:t>yetki </a:t>
            </a:r>
            <a:r>
              <a:rPr sz="789" b="1" spc="-48" dirty="0">
                <a:latin typeface="Arial"/>
                <a:cs typeface="Arial"/>
              </a:rPr>
              <a:t>devri</a:t>
            </a:r>
            <a:r>
              <a:rPr sz="789" b="1" spc="-4" dirty="0">
                <a:latin typeface="Arial"/>
                <a:cs typeface="Arial"/>
              </a:rPr>
              <a:t> </a:t>
            </a:r>
            <a:r>
              <a:rPr sz="789" b="1" spc="-44" dirty="0">
                <a:latin typeface="Arial"/>
                <a:cs typeface="Arial"/>
              </a:rPr>
              <a:t>yapılmalıdır.</a:t>
            </a:r>
            <a:endParaRPr sz="789">
              <a:latin typeface="Arial"/>
              <a:cs typeface="Arial"/>
            </a:endParaRPr>
          </a:p>
        </p:txBody>
      </p:sp>
      <p:sp>
        <p:nvSpPr>
          <p:cNvPr id="46" name="object 41">
            <a:extLst>
              <a:ext uri="{FF2B5EF4-FFF2-40B4-BE49-F238E27FC236}">
                <a16:creationId xmlns="" xmlns:a16="http://schemas.microsoft.com/office/drawing/2014/main" id="{4EE9E087-C0B4-491D-B3D7-D05089715748}"/>
              </a:ext>
            </a:extLst>
          </p:cNvPr>
          <p:cNvSpPr/>
          <p:nvPr/>
        </p:nvSpPr>
        <p:spPr>
          <a:xfrm>
            <a:off x="9763974" y="2371894"/>
            <a:ext cx="1879976" cy="995674"/>
          </a:xfrm>
          <a:prstGeom prst="rect">
            <a:avLst/>
          </a:prstGeom>
          <a:blipFill>
            <a:blip r:embed="rId11" cstate="print"/>
            <a:stretch>
              <a:fillRect/>
            </a:stretch>
          </a:blipFill>
        </p:spPr>
        <p:txBody>
          <a:bodyPr wrap="square" lIns="0" tIns="0" rIns="0" bIns="0" rtlCol="0"/>
          <a:lstStyle/>
          <a:p>
            <a:endParaRPr sz="1579"/>
          </a:p>
        </p:txBody>
      </p:sp>
      <p:sp>
        <p:nvSpPr>
          <p:cNvPr id="47" name="object 42">
            <a:extLst>
              <a:ext uri="{FF2B5EF4-FFF2-40B4-BE49-F238E27FC236}">
                <a16:creationId xmlns="" xmlns:a16="http://schemas.microsoft.com/office/drawing/2014/main" id="{975C5794-7748-4CAC-9CE8-8FD4A0B73C52}"/>
              </a:ext>
            </a:extLst>
          </p:cNvPr>
          <p:cNvSpPr/>
          <p:nvPr/>
        </p:nvSpPr>
        <p:spPr>
          <a:xfrm>
            <a:off x="9859753" y="2525589"/>
            <a:ext cx="1732965" cy="715014"/>
          </a:xfrm>
          <a:prstGeom prst="rect">
            <a:avLst/>
          </a:prstGeom>
          <a:blipFill>
            <a:blip r:embed="rId12" cstate="print"/>
            <a:stretch>
              <a:fillRect/>
            </a:stretch>
          </a:blipFill>
        </p:spPr>
        <p:txBody>
          <a:bodyPr wrap="square" lIns="0" tIns="0" rIns="0" bIns="0" rtlCol="0"/>
          <a:lstStyle/>
          <a:p>
            <a:endParaRPr sz="1579"/>
          </a:p>
        </p:txBody>
      </p:sp>
      <p:sp>
        <p:nvSpPr>
          <p:cNvPr id="48" name="object 43">
            <a:extLst>
              <a:ext uri="{FF2B5EF4-FFF2-40B4-BE49-F238E27FC236}">
                <a16:creationId xmlns="" xmlns:a16="http://schemas.microsoft.com/office/drawing/2014/main" id="{25368D27-883B-4F27-A20B-CA126A02BB7D}"/>
              </a:ext>
            </a:extLst>
          </p:cNvPr>
          <p:cNvSpPr/>
          <p:nvPr/>
        </p:nvSpPr>
        <p:spPr>
          <a:xfrm>
            <a:off x="9815204" y="2400851"/>
            <a:ext cx="1777514" cy="893212"/>
          </a:xfrm>
          <a:custGeom>
            <a:avLst/>
            <a:gdLst/>
            <a:ahLst/>
            <a:cxnLst/>
            <a:rect l="l" t="t" r="r" b="b"/>
            <a:pathLst>
              <a:path w="2026920" h="1018539">
                <a:moveTo>
                  <a:pt x="1857121" y="0"/>
                </a:moveTo>
                <a:lnTo>
                  <a:pt x="169799" y="0"/>
                </a:lnTo>
                <a:lnTo>
                  <a:pt x="124633" y="6060"/>
                </a:lnTo>
                <a:lnTo>
                  <a:pt x="84064" y="23165"/>
                </a:lnTo>
                <a:lnTo>
                  <a:pt x="49704" y="49704"/>
                </a:lnTo>
                <a:lnTo>
                  <a:pt x="23165" y="84064"/>
                </a:lnTo>
                <a:lnTo>
                  <a:pt x="6060" y="124633"/>
                </a:lnTo>
                <a:lnTo>
                  <a:pt x="0" y="169799"/>
                </a:lnTo>
                <a:lnTo>
                  <a:pt x="0" y="848740"/>
                </a:lnTo>
                <a:lnTo>
                  <a:pt x="6060" y="893906"/>
                </a:lnTo>
                <a:lnTo>
                  <a:pt x="23165" y="934475"/>
                </a:lnTo>
                <a:lnTo>
                  <a:pt x="49704" y="968835"/>
                </a:lnTo>
                <a:lnTo>
                  <a:pt x="84064" y="995374"/>
                </a:lnTo>
                <a:lnTo>
                  <a:pt x="124633" y="1012479"/>
                </a:lnTo>
                <a:lnTo>
                  <a:pt x="169799" y="1018539"/>
                </a:lnTo>
                <a:lnTo>
                  <a:pt x="1857121" y="1018539"/>
                </a:lnTo>
                <a:lnTo>
                  <a:pt x="1902286" y="1012479"/>
                </a:lnTo>
                <a:lnTo>
                  <a:pt x="1942855" y="995374"/>
                </a:lnTo>
                <a:lnTo>
                  <a:pt x="1977215" y="968835"/>
                </a:lnTo>
                <a:lnTo>
                  <a:pt x="2003754" y="934475"/>
                </a:lnTo>
                <a:lnTo>
                  <a:pt x="2020859" y="893906"/>
                </a:lnTo>
                <a:lnTo>
                  <a:pt x="2026920" y="848740"/>
                </a:lnTo>
                <a:lnTo>
                  <a:pt x="2026920" y="169799"/>
                </a:lnTo>
                <a:lnTo>
                  <a:pt x="2020859" y="124633"/>
                </a:lnTo>
                <a:lnTo>
                  <a:pt x="2003754" y="84064"/>
                </a:lnTo>
                <a:lnTo>
                  <a:pt x="1977215" y="49704"/>
                </a:lnTo>
                <a:lnTo>
                  <a:pt x="1942855" y="23165"/>
                </a:lnTo>
                <a:lnTo>
                  <a:pt x="1902286" y="6060"/>
                </a:lnTo>
                <a:lnTo>
                  <a:pt x="1857121" y="0"/>
                </a:lnTo>
                <a:close/>
              </a:path>
            </a:pathLst>
          </a:custGeom>
          <a:solidFill>
            <a:srgbClr val="CADAEC"/>
          </a:solidFill>
        </p:spPr>
        <p:txBody>
          <a:bodyPr wrap="square" lIns="0" tIns="0" rIns="0" bIns="0" rtlCol="0"/>
          <a:lstStyle/>
          <a:p>
            <a:endParaRPr sz="1579"/>
          </a:p>
        </p:txBody>
      </p:sp>
      <p:sp>
        <p:nvSpPr>
          <p:cNvPr id="49" name="object 44">
            <a:extLst>
              <a:ext uri="{FF2B5EF4-FFF2-40B4-BE49-F238E27FC236}">
                <a16:creationId xmlns="" xmlns:a16="http://schemas.microsoft.com/office/drawing/2014/main" id="{7E6D3FCF-3A02-40AD-9EBB-7AC949426476}"/>
              </a:ext>
            </a:extLst>
          </p:cNvPr>
          <p:cNvSpPr/>
          <p:nvPr/>
        </p:nvSpPr>
        <p:spPr>
          <a:xfrm>
            <a:off x="9815204" y="2400851"/>
            <a:ext cx="1777514" cy="893212"/>
          </a:xfrm>
          <a:custGeom>
            <a:avLst/>
            <a:gdLst/>
            <a:ahLst/>
            <a:cxnLst/>
            <a:rect l="l" t="t" r="r" b="b"/>
            <a:pathLst>
              <a:path w="2026920" h="1018539">
                <a:moveTo>
                  <a:pt x="0" y="169799"/>
                </a:moveTo>
                <a:lnTo>
                  <a:pt x="6060" y="124633"/>
                </a:lnTo>
                <a:lnTo>
                  <a:pt x="23165" y="84064"/>
                </a:lnTo>
                <a:lnTo>
                  <a:pt x="49704" y="49704"/>
                </a:lnTo>
                <a:lnTo>
                  <a:pt x="84064" y="23165"/>
                </a:lnTo>
                <a:lnTo>
                  <a:pt x="124633" y="6060"/>
                </a:lnTo>
                <a:lnTo>
                  <a:pt x="169799" y="0"/>
                </a:lnTo>
                <a:lnTo>
                  <a:pt x="1857121" y="0"/>
                </a:lnTo>
                <a:lnTo>
                  <a:pt x="1902286" y="6060"/>
                </a:lnTo>
                <a:lnTo>
                  <a:pt x="1942855" y="23165"/>
                </a:lnTo>
                <a:lnTo>
                  <a:pt x="1977215" y="49704"/>
                </a:lnTo>
                <a:lnTo>
                  <a:pt x="2003754" y="84064"/>
                </a:lnTo>
                <a:lnTo>
                  <a:pt x="2020859" y="124633"/>
                </a:lnTo>
                <a:lnTo>
                  <a:pt x="2026920" y="169799"/>
                </a:lnTo>
                <a:lnTo>
                  <a:pt x="2026920" y="848740"/>
                </a:lnTo>
                <a:lnTo>
                  <a:pt x="2020859" y="893906"/>
                </a:lnTo>
                <a:lnTo>
                  <a:pt x="2003754" y="934475"/>
                </a:lnTo>
                <a:lnTo>
                  <a:pt x="1977215" y="968835"/>
                </a:lnTo>
                <a:lnTo>
                  <a:pt x="1942855" y="995374"/>
                </a:lnTo>
                <a:lnTo>
                  <a:pt x="1902286" y="1012479"/>
                </a:lnTo>
                <a:lnTo>
                  <a:pt x="1857121" y="1018539"/>
                </a:lnTo>
                <a:lnTo>
                  <a:pt x="169799" y="1018539"/>
                </a:lnTo>
                <a:lnTo>
                  <a:pt x="124633" y="1012479"/>
                </a:lnTo>
                <a:lnTo>
                  <a:pt x="84064" y="995374"/>
                </a:lnTo>
                <a:lnTo>
                  <a:pt x="49704" y="968835"/>
                </a:lnTo>
                <a:lnTo>
                  <a:pt x="23165" y="934475"/>
                </a:lnTo>
                <a:lnTo>
                  <a:pt x="6060" y="893906"/>
                </a:lnTo>
                <a:lnTo>
                  <a:pt x="0" y="848740"/>
                </a:lnTo>
                <a:lnTo>
                  <a:pt x="0" y="169799"/>
                </a:lnTo>
                <a:close/>
              </a:path>
            </a:pathLst>
          </a:custGeom>
          <a:ln w="10160">
            <a:solidFill>
              <a:srgbClr val="5B9BD4"/>
            </a:solidFill>
          </a:ln>
        </p:spPr>
        <p:txBody>
          <a:bodyPr wrap="square" lIns="0" tIns="0" rIns="0" bIns="0" rtlCol="0"/>
          <a:lstStyle/>
          <a:p>
            <a:endParaRPr sz="1579"/>
          </a:p>
        </p:txBody>
      </p:sp>
      <p:sp>
        <p:nvSpPr>
          <p:cNvPr id="50" name="object 45">
            <a:extLst>
              <a:ext uri="{FF2B5EF4-FFF2-40B4-BE49-F238E27FC236}">
                <a16:creationId xmlns="" xmlns:a16="http://schemas.microsoft.com/office/drawing/2014/main" id="{DD297F2A-9484-4E17-8C94-7524A3C53CB5}"/>
              </a:ext>
            </a:extLst>
          </p:cNvPr>
          <p:cNvSpPr txBox="1"/>
          <p:nvPr/>
        </p:nvSpPr>
        <p:spPr>
          <a:xfrm>
            <a:off x="9957540" y="2566463"/>
            <a:ext cx="1521356" cy="546649"/>
          </a:xfrm>
          <a:prstGeom prst="rect">
            <a:avLst/>
          </a:prstGeom>
        </p:spPr>
        <p:txBody>
          <a:bodyPr vert="horz" wrap="square" lIns="0" tIns="11137" rIns="0" bIns="0" rtlCol="0">
            <a:spAutoFit/>
          </a:bodyPr>
          <a:lstStyle/>
          <a:p>
            <a:pPr marL="253387" marR="272322" indent="-2228" algn="ctr">
              <a:spcBef>
                <a:spcPts val="88"/>
              </a:spcBef>
            </a:pPr>
            <a:r>
              <a:rPr sz="877" b="1" spc="-96" dirty="0">
                <a:solidFill>
                  <a:srgbClr val="080808"/>
                </a:solidFill>
                <a:latin typeface="Arial"/>
                <a:cs typeface="Arial"/>
              </a:rPr>
              <a:t>İÇ </a:t>
            </a:r>
            <a:r>
              <a:rPr sz="877" b="1" spc="-105" dirty="0">
                <a:solidFill>
                  <a:srgbClr val="080808"/>
                </a:solidFill>
                <a:latin typeface="Arial"/>
                <a:cs typeface="Arial"/>
              </a:rPr>
              <a:t>KONTROLÜN  </a:t>
            </a:r>
            <a:r>
              <a:rPr sz="877" b="1" spc="-79" dirty="0">
                <a:solidFill>
                  <a:srgbClr val="080808"/>
                </a:solidFill>
                <a:latin typeface="Arial"/>
                <a:cs typeface="Arial"/>
              </a:rPr>
              <a:t>D</a:t>
            </a:r>
            <a:r>
              <a:rPr sz="877" b="1" spc="-167" dirty="0">
                <a:solidFill>
                  <a:srgbClr val="080808"/>
                </a:solidFill>
                <a:latin typeface="Arial"/>
                <a:cs typeface="Arial"/>
              </a:rPr>
              <a:t>E</a:t>
            </a:r>
            <a:r>
              <a:rPr sz="877" b="1" spc="-158" dirty="0">
                <a:solidFill>
                  <a:srgbClr val="080808"/>
                </a:solidFill>
                <a:latin typeface="Arial"/>
                <a:cs typeface="Arial"/>
              </a:rPr>
              <a:t>Ğ</a:t>
            </a:r>
            <a:r>
              <a:rPr sz="877" b="1" spc="-140" dirty="0">
                <a:solidFill>
                  <a:srgbClr val="080808"/>
                </a:solidFill>
                <a:latin typeface="Arial"/>
                <a:cs typeface="Arial"/>
              </a:rPr>
              <a:t>E</a:t>
            </a:r>
            <a:r>
              <a:rPr sz="877" b="1" spc="-167" dirty="0">
                <a:solidFill>
                  <a:srgbClr val="080808"/>
                </a:solidFill>
                <a:latin typeface="Arial"/>
                <a:cs typeface="Arial"/>
              </a:rPr>
              <a:t>R</a:t>
            </a:r>
            <a:r>
              <a:rPr sz="877" b="1" spc="-149" dirty="0">
                <a:solidFill>
                  <a:srgbClr val="080808"/>
                </a:solidFill>
                <a:latin typeface="Arial"/>
                <a:cs typeface="Arial"/>
              </a:rPr>
              <a:t>L</a:t>
            </a:r>
            <a:r>
              <a:rPr sz="877" b="1" spc="-167" dirty="0">
                <a:solidFill>
                  <a:srgbClr val="080808"/>
                </a:solidFill>
                <a:latin typeface="Arial"/>
                <a:cs typeface="Arial"/>
              </a:rPr>
              <a:t>E</a:t>
            </a:r>
            <a:r>
              <a:rPr sz="877" b="1" spc="-70" dirty="0">
                <a:solidFill>
                  <a:srgbClr val="080808"/>
                </a:solidFill>
                <a:latin typeface="Arial"/>
                <a:cs typeface="Arial"/>
              </a:rPr>
              <a:t>N</a:t>
            </a:r>
            <a:r>
              <a:rPr sz="877" b="1" spc="-61" dirty="0">
                <a:solidFill>
                  <a:srgbClr val="080808"/>
                </a:solidFill>
                <a:latin typeface="Arial"/>
                <a:cs typeface="Arial"/>
              </a:rPr>
              <a:t>D</a:t>
            </a:r>
            <a:r>
              <a:rPr sz="877" b="1" spc="-22" dirty="0">
                <a:solidFill>
                  <a:srgbClr val="080808"/>
                </a:solidFill>
                <a:latin typeface="Arial"/>
                <a:cs typeface="Arial"/>
              </a:rPr>
              <a:t>İ</a:t>
            </a:r>
            <a:r>
              <a:rPr sz="877" b="1" spc="-110" dirty="0">
                <a:solidFill>
                  <a:srgbClr val="080808"/>
                </a:solidFill>
                <a:latin typeface="Arial"/>
                <a:cs typeface="Arial"/>
              </a:rPr>
              <a:t>R</a:t>
            </a:r>
            <a:r>
              <a:rPr sz="877" b="1" spc="-53" dirty="0">
                <a:solidFill>
                  <a:srgbClr val="080808"/>
                </a:solidFill>
                <a:latin typeface="Arial"/>
                <a:cs typeface="Arial"/>
              </a:rPr>
              <a:t>İ</a:t>
            </a:r>
            <a:r>
              <a:rPr sz="877" b="1" spc="-171" dirty="0">
                <a:solidFill>
                  <a:srgbClr val="080808"/>
                </a:solidFill>
                <a:latin typeface="Arial"/>
                <a:cs typeface="Arial"/>
              </a:rPr>
              <a:t>L</a:t>
            </a:r>
            <a:r>
              <a:rPr sz="877" b="1" spc="39" dirty="0">
                <a:solidFill>
                  <a:srgbClr val="080808"/>
                </a:solidFill>
                <a:latin typeface="Arial"/>
                <a:cs typeface="Arial"/>
              </a:rPr>
              <a:t>M</a:t>
            </a:r>
            <a:r>
              <a:rPr sz="877" b="1" spc="-167" dirty="0">
                <a:solidFill>
                  <a:srgbClr val="080808"/>
                </a:solidFill>
                <a:latin typeface="Arial"/>
                <a:cs typeface="Arial"/>
              </a:rPr>
              <a:t>ES</a:t>
            </a:r>
            <a:r>
              <a:rPr sz="877" b="1" spc="-22" dirty="0">
                <a:solidFill>
                  <a:srgbClr val="080808"/>
                </a:solidFill>
                <a:latin typeface="Arial"/>
                <a:cs typeface="Arial"/>
              </a:rPr>
              <a:t>İ</a:t>
            </a:r>
            <a:r>
              <a:rPr sz="877" b="1" spc="-53" dirty="0">
                <a:solidFill>
                  <a:srgbClr val="080808"/>
                </a:solidFill>
                <a:latin typeface="Arial"/>
                <a:cs typeface="Arial"/>
              </a:rPr>
              <a:t>:</a:t>
            </a:r>
            <a:endParaRPr sz="877">
              <a:latin typeface="Arial"/>
              <a:cs typeface="Arial"/>
            </a:endParaRPr>
          </a:p>
          <a:p>
            <a:pPr marL="11138" marR="4455" algn="ctr">
              <a:lnSpc>
                <a:spcPct val="103600"/>
              </a:lnSpc>
              <a:spcBef>
                <a:spcPts val="88"/>
              </a:spcBef>
            </a:pPr>
            <a:r>
              <a:rPr sz="789" b="1" spc="-39" dirty="0">
                <a:solidFill>
                  <a:srgbClr val="080808"/>
                </a:solidFill>
                <a:latin typeface="Arial"/>
                <a:cs typeface="Arial"/>
              </a:rPr>
              <a:t>İdareler </a:t>
            </a:r>
            <a:r>
              <a:rPr sz="789" b="1" spc="-70" dirty="0">
                <a:solidFill>
                  <a:srgbClr val="080808"/>
                </a:solidFill>
                <a:latin typeface="Arial"/>
                <a:cs typeface="Arial"/>
              </a:rPr>
              <a:t>iç </a:t>
            </a:r>
            <a:r>
              <a:rPr sz="789" b="1" spc="-44" dirty="0">
                <a:solidFill>
                  <a:srgbClr val="080808"/>
                </a:solidFill>
                <a:latin typeface="Arial"/>
                <a:cs typeface="Arial"/>
              </a:rPr>
              <a:t>kontrol </a:t>
            </a:r>
            <a:r>
              <a:rPr sz="789" b="1" spc="-53" dirty="0">
                <a:solidFill>
                  <a:srgbClr val="080808"/>
                </a:solidFill>
                <a:latin typeface="Arial"/>
                <a:cs typeface="Arial"/>
              </a:rPr>
              <a:t>sistemini yılda </a:t>
            </a:r>
            <a:r>
              <a:rPr sz="789" b="1" spc="-48" dirty="0">
                <a:solidFill>
                  <a:srgbClr val="080808"/>
                </a:solidFill>
                <a:latin typeface="Arial"/>
                <a:cs typeface="Arial"/>
              </a:rPr>
              <a:t>en  </a:t>
            </a:r>
            <a:r>
              <a:rPr sz="789" b="1" spc="-70" dirty="0">
                <a:solidFill>
                  <a:srgbClr val="080808"/>
                </a:solidFill>
                <a:latin typeface="Arial"/>
                <a:cs typeface="Arial"/>
              </a:rPr>
              <a:t>az </a:t>
            </a:r>
            <a:r>
              <a:rPr sz="789" b="1" spc="-39" dirty="0">
                <a:solidFill>
                  <a:srgbClr val="080808"/>
                </a:solidFill>
                <a:latin typeface="Arial"/>
                <a:cs typeface="Arial"/>
              </a:rPr>
              <a:t>bir </a:t>
            </a:r>
            <a:r>
              <a:rPr sz="789" b="1" spc="-61" dirty="0">
                <a:solidFill>
                  <a:srgbClr val="080808"/>
                </a:solidFill>
                <a:latin typeface="Arial"/>
                <a:cs typeface="Arial"/>
              </a:rPr>
              <a:t>kez</a:t>
            </a:r>
            <a:r>
              <a:rPr sz="789" b="1" spc="-22" dirty="0">
                <a:solidFill>
                  <a:srgbClr val="080808"/>
                </a:solidFill>
                <a:latin typeface="Arial"/>
                <a:cs typeface="Arial"/>
              </a:rPr>
              <a:t> </a:t>
            </a:r>
            <a:r>
              <a:rPr sz="789" b="1" spc="-44" dirty="0">
                <a:solidFill>
                  <a:srgbClr val="080808"/>
                </a:solidFill>
                <a:latin typeface="Arial"/>
                <a:cs typeface="Arial"/>
              </a:rPr>
              <a:t>değerlendirmelidir.</a:t>
            </a:r>
            <a:endParaRPr sz="789">
              <a:latin typeface="Arial"/>
              <a:cs typeface="Arial"/>
            </a:endParaRPr>
          </a:p>
        </p:txBody>
      </p:sp>
      <p:sp>
        <p:nvSpPr>
          <p:cNvPr id="51" name="object 46">
            <a:extLst>
              <a:ext uri="{FF2B5EF4-FFF2-40B4-BE49-F238E27FC236}">
                <a16:creationId xmlns="" xmlns:a16="http://schemas.microsoft.com/office/drawing/2014/main" id="{6C3D2C37-7489-43C2-8616-B06095AF66E1}"/>
              </a:ext>
            </a:extLst>
          </p:cNvPr>
          <p:cNvSpPr/>
          <p:nvPr/>
        </p:nvSpPr>
        <p:spPr>
          <a:xfrm>
            <a:off x="9763974" y="3456668"/>
            <a:ext cx="1879976" cy="1089228"/>
          </a:xfrm>
          <a:prstGeom prst="rect">
            <a:avLst/>
          </a:prstGeom>
          <a:blipFill>
            <a:blip r:embed="rId13" cstate="print"/>
            <a:stretch>
              <a:fillRect/>
            </a:stretch>
          </a:blipFill>
        </p:spPr>
        <p:txBody>
          <a:bodyPr wrap="square" lIns="0" tIns="0" rIns="0" bIns="0" rtlCol="0"/>
          <a:lstStyle/>
          <a:p>
            <a:endParaRPr sz="1579"/>
          </a:p>
        </p:txBody>
      </p:sp>
      <p:sp>
        <p:nvSpPr>
          <p:cNvPr id="52" name="object 47">
            <a:extLst>
              <a:ext uri="{FF2B5EF4-FFF2-40B4-BE49-F238E27FC236}">
                <a16:creationId xmlns="" xmlns:a16="http://schemas.microsoft.com/office/drawing/2014/main" id="{8E508EF4-0822-4396-ABB4-E431DA9BD65A}"/>
              </a:ext>
            </a:extLst>
          </p:cNvPr>
          <p:cNvSpPr/>
          <p:nvPr/>
        </p:nvSpPr>
        <p:spPr>
          <a:xfrm>
            <a:off x="9815204" y="3485624"/>
            <a:ext cx="1777514" cy="986765"/>
          </a:xfrm>
          <a:custGeom>
            <a:avLst/>
            <a:gdLst/>
            <a:ahLst/>
            <a:cxnLst/>
            <a:rect l="l" t="t" r="r" b="b"/>
            <a:pathLst>
              <a:path w="2026920" h="1125220">
                <a:moveTo>
                  <a:pt x="1839340" y="0"/>
                </a:moveTo>
                <a:lnTo>
                  <a:pt x="187578" y="0"/>
                </a:lnTo>
                <a:lnTo>
                  <a:pt x="137700" y="6698"/>
                </a:lnTo>
                <a:lnTo>
                  <a:pt x="92888" y="25602"/>
                </a:lnTo>
                <a:lnTo>
                  <a:pt x="54927" y="54927"/>
                </a:lnTo>
                <a:lnTo>
                  <a:pt x="25602" y="92888"/>
                </a:lnTo>
                <a:lnTo>
                  <a:pt x="6698" y="137700"/>
                </a:lnTo>
                <a:lnTo>
                  <a:pt x="0" y="187579"/>
                </a:lnTo>
                <a:lnTo>
                  <a:pt x="0" y="937641"/>
                </a:lnTo>
                <a:lnTo>
                  <a:pt x="6698" y="987519"/>
                </a:lnTo>
                <a:lnTo>
                  <a:pt x="25602" y="1032331"/>
                </a:lnTo>
                <a:lnTo>
                  <a:pt x="54927" y="1070292"/>
                </a:lnTo>
                <a:lnTo>
                  <a:pt x="92888" y="1099617"/>
                </a:lnTo>
                <a:lnTo>
                  <a:pt x="137700" y="1118521"/>
                </a:lnTo>
                <a:lnTo>
                  <a:pt x="187578" y="1125220"/>
                </a:lnTo>
                <a:lnTo>
                  <a:pt x="1839340" y="1125220"/>
                </a:lnTo>
                <a:lnTo>
                  <a:pt x="1889219" y="1118521"/>
                </a:lnTo>
                <a:lnTo>
                  <a:pt x="1934031" y="1099617"/>
                </a:lnTo>
                <a:lnTo>
                  <a:pt x="1971992" y="1070292"/>
                </a:lnTo>
                <a:lnTo>
                  <a:pt x="2001317" y="1032331"/>
                </a:lnTo>
                <a:lnTo>
                  <a:pt x="2020221" y="987519"/>
                </a:lnTo>
                <a:lnTo>
                  <a:pt x="2026920" y="937641"/>
                </a:lnTo>
                <a:lnTo>
                  <a:pt x="2026920" y="187579"/>
                </a:lnTo>
                <a:lnTo>
                  <a:pt x="2020221" y="137700"/>
                </a:lnTo>
                <a:lnTo>
                  <a:pt x="2001317" y="92888"/>
                </a:lnTo>
                <a:lnTo>
                  <a:pt x="1971992" y="54927"/>
                </a:lnTo>
                <a:lnTo>
                  <a:pt x="1934031" y="25602"/>
                </a:lnTo>
                <a:lnTo>
                  <a:pt x="1889219" y="6698"/>
                </a:lnTo>
                <a:lnTo>
                  <a:pt x="1839340" y="0"/>
                </a:lnTo>
                <a:close/>
              </a:path>
            </a:pathLst>
          </a:custGeom>
          <a:solidFill>
            <a:srgbClr val="CADAEC"/>
          </a:solidFill>
        </p:spPr>
        <p:txBody>
          <a:bodyPr wrap="square" lIns="0" tIns="0" rIns="0" bIns="0" rtlCol="0"/>
          <a:lstStyle/>
          <a:p>
            <a:endParaRPr sz="1579"/>
          </a:p>
        </p:txBody>
      </p:sp>
      <p:sp>
        <p:nvSpPr>
          <p:cNvPr id="53" name="object 48">
            <a:extLst>
              <a:ext uri="{FF2B5EF4-FFF2-40B4-BE49-F238E27FC236}">
                <a16:creationId xmlns="" xmlns:a16="http://schemas.microsoft.com/office/drawing/2014/main" id="{9D17DE04-9DBC-4682-AA52-A97E66A0372B}"/>
              </a:ext>
            </a:extLst>
          </p:cNvPr>
          <p:cNvSpPr/>
          <p:nvPr/>
        </p:nvSpPr>
        <p:spPr>
          <a:xfrm>
            <a:off x="9815204" y="3485624"/>
            <a:ext cx="1777514" cy="986765"/>
          </a:xfrm>
          <a:custGeom>
            <a:avLst/>
            <a:gdLst/>
            <a:ahLst/>
            <a:cxnLst/>
            <a:rect l="l" t="t" r="r" b="b"/>
            <a:pathLst>
              <a:path w="2026920" h="1125220">
                <a:moveTo>
                  <a:pt x="0" y="187579"/>
                </a:moveTo>
                <a:lnTo>
                  <a:pt x="6698" y="137700"/>
                </a:lnTo>
                <a:lnTo>
                  <a:pt x="25602" y="92888"/>
                </a:lnTo>
                <a:lnTo>
                  <a:pt x="54927" y="54927"/>
                </a:lnTo>
                <a:lnTo>
                  <a:pt x="92888" y="25602"/>
                </a:lnTo>
                <a:lnTo>
                  <a:pt x="137700" y="6698"/>
                </a:lnTo>
                <a:lnTo>
                  <a:pt x="187578" y="0"/>
                </a:lnTo>
                <a:lnTo>
                  <a:pt x="1839340" y="0"/>
                </a:lnTo>
                <a:lnTo>
                  <a:pt x="1889219" y="6698"/>
                </a:lnTo>
                <a:lnTo>
                  <a:pt x="1934031" y="25602"/>
                </a:lnTo>
                <a:lnTo>
                  <a:pt x="1971992" y="54927"/>
                </a:lnTo>
                <a:lnTo>
                  <a:pt x="2001317" y="92888"/>
                </a:lnTo>
                <a:lnTo>
                  <a:pt x="2020221" y="137700"/>
                </a:lnTo>
                <a:lnTo>
                  <a:pt x="2026920" y="187579"/>
                </a:lnTo>
                <a:lnTo>
                  <a:pt x="2026920" y="937641"/>
                </a:lnTo>
                <a:lnTo>
                  <a:pt x="2020221" y="987519"/>
                </a:lnTo>
                <a:lnTo>
                  <a:pt x="2001317" y="1032331"/>
                </a:lnTo>
                <a:lnTo>
                  <a:pt x="1971992" y="1070292"/>
                </a:lnTo>
                <a:lnTo>
                  <a:pt x="1934031" y="1099617"/>
                </a:lnTo>
                <a:lnTo>
                  <a:pt x="1889219" y="1118521"/>
                </a:lnTo>
                <a:lnTo>
                  <a:pt x="1839340" y="1125220"/>
                </a:lnTo>
                <a:lnTo>
                  <a:pt x="187578" y="1125220"/>
                </a:lnTo>
                <a:lnTo>
                  <a:pt x="137700" y="1118521"/>
                </a:lnTo>
                <a:lnTo>
                  <a:pt x="92888" y="1099617"/>
                </a:lnTo>
                <a:lnTo>
                  <a:pt x="54927" y="1070292"/>
                </a:lnTo>
                <a:lnTo>
                  <a:pt x="25602" y="1032331"/>
                </a:lnTo>
                <a:lnTo>
                  <a:pt x="6698" y="987519"/>
                </a:lnTo>
                <a:lnTo>
                  <a:pt x="0" y="937641"/>
                </a:lnTo>
                <a:lnTo>
                  <a:pt x="0" y="187579"/>
                </a:lnTo>
                <a:close/>
              </a:path>
            </a:pathLst>
          </a:custGeom>
          <a:ln w="10160">
            <a:solidFill>
              <a:srgbClr val="5B9BD4"/>
            </a:solidFill>
          </a:ln>
        </p:spPr>
        <p:txBody>
          <a:bodyPr wrap="square" lIns="0" tIns="0" rIns="0" bIns="0" rtlCol="0"/>
          <a:lstStyle/>
          <a:p>
            <a:endParaRPr sz="1579"/>
          </a:p>
        </p:txBody>
      </p:sp>
      <p:sp>
        <p:nvSpPr>
          <p:cNvPr id="54" name="object 49">
            <a:extLst>
              <a:ext uri="{FF2B5EF4-FFF2-40B4-BE49-F238E27FC236}">
                <a16:creationId xmlns="" xmlns:a16="http://schemas.microsoft.com/office/drawing/2014/main" id="{9A08818F-C58B-4D57-85A4-97F89F488D2D}"/>
              </a:ext>
            </a:extLst>
          </p:cNvPr>
          <p:cNvSpPr txBox="1"/>
          <p:nvPr/>
        </p:nvSpPr>
        <p:spPr>
          <a:xfrm>
            <a:off x="9995073" y="3715052"/>
            <a:ext cx="1423348" cy="389106"/>
          </a:xfrm>
          <a:prstGeom prst="rect">
            <a:avLst/>
          </a:prstGeom>
        </p:spPr>
        <p:txBody>
          <a:bodyPr vert="horz" wrap="square" lIns="0" tIns="11137" rIns="0" bIns="0" rtlCol="0">
            <a:spAutoFit/>
          </a:bodyPr>
          <a:lstStyle/>
          <a:p>
            <a:pPr algn="ctr">
              <a:spcBef>
                <a:spcPts val="88"/>
              </a:spcBef>
            </a:pPr>
            <a:r>
              <a:rPr sz="877" b="1" spc="-96" dirty="0">
                <a:solidFill>
                  <a:srgbClr val="080808"/>
                </a:solidFill>
                <a:latin typeface="Arial"/>
                <a:cs typeface="Arial"/>
              </a:rPr>
              <a:t>İÇ</a:t>
            </a:r>
            <a:r>
              <a:rPr sz="877" b="1" spc="-48" dirty="0">
                <a:solidFill>
                  <a:srgbClr val="080808"/>
                </a:solidFill>
                <a:latin typeface="Arial"/>
                <a:cs typeface="Arial"/>
              </a:rPr>
              <a:t> </a:t>
            </a:r>
            <a:r>
              <a:rPr sz="877" b="1" spc="-79" dirty="0">
                <a:solidFill>
                  <a:srgbClr val="080808"/>
                </a:solidFill>
                <a:latin typeface="Arial"/>
                <a:cs typeface="Arial"/>
              </a:rPr>
              <a:t>DENETİM</a:t>
            </a:r>
            <a:endParaRPr sz="877">
              <a:latin typeface="Arial"/>
              <a:cs typeface="Arial"/>
            </a:endParaRPr>
          </a:p>
          <a:p>
            <a:pPr marL="20605" algn="ctr"/>
            <a:r>
              <a:rPr sz="789" b="1" spc="-39" dirty="0">
                <a:solidFill>
                  <a:srgbClr val="080808"/>
                </a:solidFill>
                <a:latin typeface="Arial"/>
                <a:cs typeface="Arial"/>
              </a:rPr>
              <a:t>İdareler </a:t>
            </a:r>
            <a:r>
              <a:rPr sz="789" b="1" spc="-57" dirty="0">
                <a:solidFill>
                  <a:srgbClr val="080808"/>
                </a:solidFill>
                <a:latin typeface="Arial"/>
                <a:cs typeface="Arial"/>
              </a:rPr>
              <a:t>fonksiyonel</a:t>
            </a:r>
            <a:r>
              <a:rPr sz="789" b="1" spc="-13" dirty="0">
                <a:solidFill>
                  <a:srgbClr val="080808"/>
                </a:solidFill>
                <a:latin typeface="Arial"/>
                <a:cs typeface="Arial"/>
              </a:rPr>
              <a:t> </a:t>
            </a:r>
            <a:r>
              <a:rPr sz="789" b="1" spc="-53" dirty="0">
                <a:solidFill>
                  <a:srgbClr val="080808"/>
                </a:solidFill>
                <a:latin typeface="Arial"/>
                <a:cs typeface="Arial"/>
              </a:rPr>
              <a:t>olarak</a:t>
            </a:r>
            <a:endParaRPr sz="789">
              <a:latin typeface="Arial"/>
              <a:cs typeface="Arial"/>
            </a:endParaRPr>
          </a:p>
          <a:p>
            <a:pPr algn="ctr">
              <a:lnSpc>
                <a:spcPct val="100000"/>
              </a:lnSpc>
            </a:pPr>
            <a:r>
              <a:rPr sz="789" b="1" spc="-70" dirty="0">
                <a:solidFill>
                  <a:srgbClr val="080808"/>
                </a:solidFill>
                <a:latin typeface="Arial"/>
                <a:cs typeface="Arial"/>
              </a:rPr>
              <a:t>bağımsız </a:t>
            </a:r>
            <a:r>
              <a:rPr sz="789" b="1" spc="-39" dirty="0">
                <a:solidFill>
                  <a:srgbClr val="080808"/>
                </a:solidFill>
                <a:latin typeface="Arial"/>
                <a:cs typeface="Arial"/>
              </a:rPr>
              <a:t>bir </a:t>
            </a:r>
            <a:r>
              <a:rPr sz="789" b="1" spc="-70" dirty="0">
                <a:solidFill>
                  <a:srgbClr val="080808"/>
                </a:solidFill>
                <a:latin typeface="Arial"/>
                <a:cs typeface="Arial"/>
              </a:rPr>
              <a:t>iç </a:t>
            </a:r>
            <a:r>
              <a:rPr sz="789" b="1" spc="-39" dirty="0">
                <a:solidFill>
                  <a:srgbClr val="080808"/>
                </a:solidFill>
                <a:latin typeface="Arial"/>
                <a:cs typeface="Arial"/>
              </a:rPr>
              <a:t>denetim</a:t>
            </a:r>
            <a:r>
              <a:rPr sz="789" b="1" spc="-123" dirty="0">
                <a:solidFill>
                  <a:srgbClr val="080808"/>
                </a:solidFill>
                <a:latin typeface="Arial"/>
                <a:cs typeface="Arial"/>
              </a:rPr>
              <a:t> </a:t>
            </a:r>
            <a:r>
              <a:rPr sz="789" b="1" spc="-39" dirty="0">
                <a:solidFill>
                  <a:srgbClr val="080808"/>
                </a:solidFill>
                <a:latin typeface="Arial"/>
                <a:cs typeface="Arial"/>
              </a:rPr>
              <a:t>faaliyetini</a:t>
            </a:r>
            <a:endParaRPr sz="789">
              <a:latin typeface="Arial"/>
              <a:cs typeface="Arial"/>
            </a:endParaRPr>
          </a:p>
        </p:txBody>
      </p:sp>
      <p:sp>
        <p:nvSpPr>
          <p:cNvPr id="55" name="object 50">
            <a:extLst>
              <a:ext uri="{FF2B5EF4-FFF2-40B4-BE49-F238E27FC236}">
                <a16:creationId xmlns="" xmlns:a16="http://schemas.microsoft.com/office/drawing/2014/main" id="{C72452C3-0B0F-4907-906B-C28124319C4F}"/>
              </a:ext>
            </a:extLst>
          </p:cNvPr>
          <p:cNvSpPr txBox="1"/>
          <p:nvPr/>
        </p:nvSpPr>
        <p:spPr>
          <a:xfrm>
            <a:off x="10429428" y="4089488"/>
            <a:ext cx="552967" cy="132689"/>
          </a:xfrm>
          <a:prstGeom prst="rect">
            <a:avLst/>
          </a:prstGeom>
        </p:spPr>
        <p:txBody>
          <a:bodyPr vert="horz" wrap="square" lIns="0" tIns="11137" rIns="0" bIns="0" rtlCol="0">
            <a:spAutoFit/>
          </a:bodyPr>
          <a:lstStyle/>
          <a:p>
            <a:pPr marL="11138">
              <a:spcBef>
                <a:spcPts val="88"/>
              </a:spcBef>
            </a:pPr>
            <a:r>
              <a:rPr sz="789" b="1" spc="-53" dirty="0">
                <a:solidFill>
                  <a:srgbClr val="080808"/>
                </a:solidFill>
                <a:latin typeface="Arial"/>
                <a:cs typeface="Arial"/>
              </a:rPr>
              <a:t>sağlamalıdır.</a:t>
            </a:r>
            <a:endParaRPr sz="789">
              <a:latin typeface="Arial"/>
              <a:cs typeface="Arial"/>
            </a:endParaRPr>
          </a:p>
        </p:txBody>
      </p:sp>
      <p:sp>
        <p:nvSpPr>
          <p:cNvPr id="56" name="object 51">
            <a:extLst>
              <a:ext uri="{FF2B5EF4-FFF2-40B4-BE49-F238E27FC236}">
                <a16:creationId xmlns="" xmlns:a16="http://schemas.microsoft.com/office/drawing/2014/main" id="{571810A2-F0DC-4BEA-BC5F-F584FD8154FE}"/>
              </a:ext>
            </a:extLst>
          </p:cNvPr>
          <p:cNvSpPr/>
          <p:nvPr/>
        </p:nvSpPr>
        <p:spPr>
          <a:xfrm>
            <a:off x="4781144" y="4962430"/>
            <a:ext cx="2942475" cy="583595"/>
          </a:xfrm>
          <a:prstGeom prst="rect">
            <a:avLst/>
          </a:prstGeom>
          <a:blipFill>
            <a:blip r:embed="rId14" cstate="print"/>
            <a:stretch>
              <a:fillRect/>
            </a:stretch>
          </a:blipFill>
        </p:spPr>
        <p:txBody>
          <a:bodyPr wrap="square" lIns="0" tIns="0" rIns="0" bIns="0" rtlCol="0"/>
          <a:lstStyle/>
          <a:p>
            <a:endParaRPr sz="1579"/>
          </a:p>
        </p:txBody>
      </p:sp>
      <p:sp>
        <p:nvSpPr>
          <p:cNvPr id="57" name="object 52">
            <a:extLst>
              <a:ext uri="{FF2B5EF4-FFF2-40B4-BE49-F238E27FC236}">
                <a16:creationId xmlns="" xmlns:a16="http://schemas.microsoft.com/office/drawing/2014/main" id="{5115FFCE-DAE9-4E80-8673-80B804B973EC}"/>
              </a:ext>
            </a:extLst>
          </p:cNvPr>
          <p:cNvSpPr/>
          <p:nvPr/>
        </p:nvSpPr>
        <p:spPr>
          <a:xfrm>
            <a:off x="4903654" y="4986933"/>
            <a:ext cx="2719729" cy="561320"/>
          </a:xfrm>
          <a:prstGeom prst="rect">
            <a:avLst/>
          </a:prstGeom>
          <a:blipFill>
            <a:blip r:embed="rId15" cstate="print"/>
            <a:stretch>
              <a:fillRect/>
            </a:stretch>
          </a:blipFill>
        </p:spPr>
        <p:txBody>
          <a:bodyPr wrap="square" lIns="0" tIns="0" rIns="0" bIns="0" rtlCol="0"/>
          <a:lstStyle/>
          <a:p>
            <a:endParaRPr sz="1579"/>
          </a:p>
        </p:txBody>
      </p:sp>
      <p:sp>
        <p:nvSpPr>
          <p:cNvPr id="58" name="object 53">
            <a:extLst>
              <a:ext uri="{FF2B5EF4-FFF2-40B4-BE49-F238E27FC236}">
                <a16:creationId xmlns="" xmlns:a16="http://schemas.microsoft.com/office/drawing/2014/main" id="{A9BE4AE2-FEE7-49BD-BB9E-E2652D02AF13}"/>
              </a:ext>
            </a:extLst>
          </p:cNvPr>
          <p:cNvSpPr/>
          <p:nvPr/>
        </p:nvSpPr>
        <p:spPr>
          <a:xfrm>
            <a:off x="4832375" y="4991387"/>
            <a:ext cx="2840013" cy="481132"/>
          </a:xfrm>
          <a:custGeom>
            <a:avLst/>
            <a:gdLst/>
            <a:ahLst/>
            <a:cxnLst/>
            <a:rect l="l" t="t" r="r" b="b"/>
            <a:pathLst>
              <a:path w="3238500" h="548639">
                <a:moveTo>
                  <a:pt x="3147060" y="0"/>
                </a:moveTo>
                <a:lnTo>
                  <a:pt x="91439" y="0"/>
                </a:lnTo>
                <a:lnTo>
                  <a:pt x="55828" y="7179"/>
                </a:lnTo>
                <a:lnTo>
                  <a:pt x="26765" y="26765"/>
                </a:lnTo>
                <a:lnTo>
                  <a:pt x="7179" y="55828"/>
                </a:lnTo>
                <a:lnTo>
                  <a:pt x="0" y="91440"/>
                </a:lnTo>
                <a:lnTo>
                  <a:pt x="0" y="457200"/>
                </a:lnTo>
                <a:lnTo>
                  <a:pt x="7179" y="492811"/>
                </a:lnTo>
                <a:lnTo>
                  <a:pt x="26765" y="521874"/>
                </a:lnTo>
                <a:lnTo>
                  <a:pt x="55828" y="541460"/>
                </a:lnTo>
                <a:lnTo>
                  <a:pt x="91439" y="548640"/>
                </a:lnTo>
                <a:lnTo>
                  <a:pt x="3147060" y="548640"/>
                </a:lnTo>
                <a:lnTo>
                  <a:pt x="3182671" y="541460"/>
                </a:lnTo>
                <a:lnTo>
                  <a:pt x="3211734" y="521874"/>
                </a:lnTo>
                <a:lnTo>
                  <a:pt x="3231320" y="492811"/>
                </a:lnTo>
                <a:lnTo>
                  <a:pt x="3238500" y="457200"/>
                </a:lnTo>
                <a:lnTo>
                  <a:pt x="3238500" y="91440"/>
                </a:lnTo>
                <a:lnTo>
                  <a:pt x="3231320" y="55828"/>
                </a:lnTo>
                <a:lnTo>
                  <a:pt x="3211734" y="26765"/>
                </a:lnTo>
                <a:lnTo>
                  <a:pt x="3182671" y="7179"/>
                </a:lnTo>
                <a:lnTo>
                  <a:pt x="3147060" y="0"/>
                </a:lnTo>
                <a:close/>
              </a:path>
            </a:pathLst>
          </a:custGeom>
          <a:solidFill>
            <a:srgbClr val="CADAEC"/>
          </a:solidFill>
        </p:spPr>
        <p:txBody>
          <a:bodyPr wrap="square" lIns="0" tIns="0" rIns="0" bIns="0" rtlCol="0"/>
          <a:lstStyle/>
          <a:p>
            <a:endParaRPr sz="1579"/>
          </a:p>
        </p:txBody>
      </p:sp>
      <p:sp>
        <p:nvSpPr>
          <p:cNvPr id="59" name="object 54">
            <a:extLst>
              <a:ext uri="{FF2B5EF4-FFF2-40B4-BE49-F238E27FC236}">
                <a16:creationId xmlns="" xmlns:a16="http://schemas.microsoft.com/office/drawing/2014/main" id="{57A9C84F-00D4-4AFC-8D11-AFF5B7158B51}"/>
              </a:ext>
            </a:extLst>
          </p:cNvPr>
          <p:cNvSpPr/>
          <p:nvPr/>
        </p:nvSpPr>
        <p:spPr>
          <a:xfrm>
            <a:off x="4832375" y="4991387"/>
            <a:ext cx="2840013" cy="481132"/>
          </a:xfrm>
          <a:custGeom>
            <a:avLst/>
            <a:gdLst/>
            <a:ahLst/>
            <a:cxnLst/>
            <a:rect l="l" t="t" r="r" b="b"/>
            <a:pathLst>
              <a:path w="3238500" h="548639">
                <a:moveTo>
                  <a:pt x="0" y="91440"/>
                </a:moveTo>
                <a:lnTo>
                  <a:pt x="7179" y="55828"/>
                </a:lnTo>
                <a:lnTo>
                  <a:pt x="26765" y="26765"/>
                </a:lnTo>
                <a:lnTo>
                  <a:pt x="55828" y="7179"/>
                </a:lnTo>
                <a:lnTo>
                  <a:pt x="91439" y="0"/>
                </a:lnTo>
                <a:lnTo>
                  <a:pt x="3147060" y="0"/>
                </a:lnTo>
                <a:lnTo>
                  <a:pt x="3182671" y="7179"/>
                </a:lnTo>
                <a:lnTo>
                  <a:pt x="3211734" y="26765"/>
                </a:lnTo>
                <a:lnTo>
                  <a:pt x="3231320" y="55828"/>
                </a:lnTo>
                <a:lnTo>
                  <a:pt x="3238500" y="91440"/>
                </a:lnTo>
                <a:lnTo>
                  <a:pt x="3238500" y="457200"/>
                </a:lnTo>
                <a:lnTo>
                  <a:pt x="3231320" y="492811"/>
                </a:lnTo>
                <a:lnTo>
                  <a:pt x="3211734" y="521874"/>
                </a:lnTo>
                <a:lnTo>
                  <a:pt x="3182671" y="541460"/>
                </a:lnTo>
                <a:lnTo>
                  <a:pt x="3147060" y="548640"/>
                </a:lnTo>
                <a:lnTo>
                  <a:pt x="91439" y="548640"/>
                </a:lnTo>
                <a:lnTo>
                  <a:pt x="55828" y="541460"/>
                </a:lnTo>
                <a:lnTo>
                  <a:pt x="26765" y="521874"/>
                </a:lnTo>
                <a:lnTo>
                  <a:pt x="7179" y="492811"/>
                </a:lnTo>
                <a:lnTo>
                  <a:pt x="0" y="457200"/>
                </a:lnTo>
                <a:lnTo>
                  <a:pt x="0" y="91440"/>
                </a:lnTo>
                <a:close/>
              </a:path>
            </a:pathLst>
          </a:custGeom>
          <a:ln w="10160">
            <a:solidFill>
              <a:srgbClr val="5B9BD4"/>
            </a:solidFill>
          </a:ln>
        </p:spPr>
        <p:txBody>
          <a:bodyPr wrap="square" lIns="0" tIns="0" rIns="0" bIns="0" rtlCol="0"/>
          <a:lstStyle/>
          <a:p>
            <a:endParaRPr sz="1579"/>
          </a:p>
        </p:txBody>
      </p:sp>
      <p:sp>
        <p:nvSpPr>
          <p:cNvPr id="60" name="object 55">
            <a:extLst>
              <a:ext uri="{FF2B5EF4-FFF2-40B4-BE49-F238E27FC236}">
                <a16:creationId xmlns="" xmlns:a16="http://schemas.microsoft.com/office/drawing/2014/main" id="{BF00D622-F7AA-4904-9870-044837C7FB67}"/>
              </a:ext>
            </a:extLst>
          </p:cNvPr>
          <p:cNvSpPr txBox="1"/>
          <p:nvPr/>
        </p:nvSpPr>
        <p:spPr>
          <a:xfrm>
            <a:off x="5000882" y="5028698"/>
            <a:ext cx="2504780" cy="389106"/>
          </a:xfrm>
          <a:prstGeom prst="rect">
            <a:avLst/>
          </a:prstGeom>
        </p:spPr>
        <p:txBody>
          <a:bodyPr vert="horz" wrap="square" lIns="0" tIns="11137" rIns="0" bIns="0" rtlCol="0">
            <a:spAutoFit/>
          </a:bodyPr>
          <a:lstStyle/>
          <a:p>
            <a:pPr marL="599219">
              <a:spcBef>
                <a:spcPts val="88"/>
              </a:spcBef>
            </a:pPr>
            <a:r>
              <a:rPr sz="877" b="1" spc="-118" dirty="0">
                <a:solidFill>
                  <a:srgbClr val="080808"/>
                </a:solidFill>
                <a:latin typeface="Arial"/>
                <a:cs typeface="Arial"/>
              </a:rPr>
              <a:t>FAALİYETLERİN</a:t>
            </a:r>
            <a:r>
              <a:rPr sz="877" b="1" spc="-22" dirty="0">
                <a:solidFill>
                  <a:srgbClr val="080808"/>
                </a:solidFill>
                <a:latin typeface="Arial"/>
                <a:cs typeface="Arial"/>
              </a:rPr>
              <a:t> </a:t>
            </a:r>
            <a:r>
              <a:rPr sz="877" b="1" spc="-105" dirty="0">
                <a:solidFill>
                  <a:srgbClr val="080808"/>
                </a:solidFill>
                <a:latin typeface="Arial"/>
                <a:cs typeface="Arial"/>
              </a:rPr>
              <a:t>SÜREKLİLİĞİ:</a:t>
            </a:r>
            <a:endParaRPr sz="877">
              <a:latin typeface="Arial"/>
              <a:cs typeface="Arial"/>
            </a:endParaRPr>
          </a:p>
          <a:p>
            <a:pPr marL="10581" marR="4455" algn="ctr"/>
            <a:r>
              <a:rPr sz="789" b="1" spc="-35" dirty="0">
                <a:solidFill>
                  <a:srgbClr val="080808"/>
                </a:solidFill>
                <a:latin typeface="Arial"/>
                <a:cs typeface="Arial"/>
              </a:rPr>
              <a:t>İdareler, </a:t>
            </a:r>
            <a:r>
              <a:rPr sz="789" b="1" spc="-39" dirty="0">
                <a:solidFill>
                  <a:srgbClr val="080808"/>
                </a:solidFill>
                <a:latin typeface="Arial"/>
                <a:cs typeface="Arial"/>
              </a:rPr>
              <a:t>faaliyetlerin </a:t>
            </a:r>
            <a:r>
              <a:rPr sz="789" b="1" spc="-53" dirty="0">
                <a:solidFill>
                  <a:srgbClr val="080808"/>
                </a:solidFill>
                <a:latin typeface="Arial"/>
                <a:cs typeface="Arial"/>
              </a:rPr>
              <a:t>sürekliliğini </a:t>
            </a:r>
            <a:r>
              <a:rPr sz="789" b="1" spc="-70" dirty="0">
                <a:solidFill>
                  <a:srgbClr val="080808"/>
                </a:solidFill>
                <a:latin typeface="Arial"/>
                <a:cs typeface="Arial"/>
              </a:rPr>
              <a:t>sağlamaya </a:t>
            </a:r>
            <a:r>
              <a:rPr sz="789" b="1" spc="-53" dirty="0">
                <a:solidFill>
                  <a:srgbClr val="080808"/>
                </a:solidFill>
                <a:latin typeface="Arial"/>
                <a:cs typeface="Arial"/>
              </a:rPr>
              <a:t>yönelik </a:t>
            </a:r>
            <a:r>
              <a:rPr sz="789" b="1" spc="-48" dirty="0">
                <a:solidFill>
                  <a:srgbClr val="080808"/>
                </a:solidFill>
                <a:latin typeface="Arial"/>
                <a:cs typeface="Arial"/>
              </a:rPr>
              <a:t>gerekli  </a:t>
            </a:r>
            <a:r>
              <a:rPr sz="789" b="1" spc="-44" dirty="0">
                <a:solidFill>
                  <a:srgbClr val="080808"/>
                </a:solidFill>
                <a:latin typeface="Arial"/>
                <a:cs typeface="Arial"/>
              </a:rPr>
              <a:t>önlemleri</a:t>
            </a:r>
            <a:r>
              <a:rPr sz="789" b="1" spc="-35" dirty="0">
                <a:solidFill>
                  <a:srgbClr val="080808"/>
                </a:solidFill>
                <a:latin typeface="Arial"/>
                <a:cs typeface="Arial"/>
              </a:rPr>
              <a:t> </a:t>
            </a:r>
            <a:r>
              <a:rPr sz="789" b="1" spc="-39" dirty="0">
                <a:solidFill>
                  <a:srgbClr val="080808"/>
                </a:solidFill>
                <a:latin typeface="Arial"/>
                <a:cs typeface="Arial"/>
              </a:rPr>
              <a:t>almalıdır.</a:t>
            </a:r>
            <a:endParaRPr sz="789">
              <a:latin typeface="Arial"/>
              <a:cs typeface="Arial"/>
            </a:endParaRPr>
          </a:p>
        </p:txBody>
      </p:sp>
      <p:sp>
        <p:nvSpPr>
          <p:cNvPr id="61" name="object 56">
            <a:extLst>
              <a:ext uri="{FF2B5EF4-FFF2-40B4-BE49-F238E27FC236}">
                <a16:creationId xmlns="" xmlns:a16="http://schemas.microsoft.com/office/drawing/2014/main" id="{A4D6AE00-52E2-42CA-B183-454E561B7332}"/>
              </a:ext>
            </a:extLst>
          </p:cNvPr>
          <p:cNvSpPr/>
          <p:nvPr/>
        </p:nvSpPr>
        <p:spPr>
          <a:xfrm>
            <a:off x="7721392" y="5202996"/>
            <a:ext cx="2073765" cy="928851"/>
          </a:xfrm>
          <a:prstGeom prst="rect">
            <a:avLst/>
          </a:prstGeom>
          <a:blipFill>
            <a:blip r:embed="rId16" cstate="print"/>
            <a:stretch>
              <a:fillRect/>
            </a:stretch>
          </a:blipFill>
        </p:spPr>
        <p:txBody>
          <a:bodyPr wrap="square" lIns="0" tIns="0" rIns="0" bIns="0" rtlCol="0"/>
          <a:lstStyle/>
          <a:p>
            <a:endParaRPr sz="1579"/>
          </a:p>
        </p:txBody>
      </p:sp>
      <p:sp>
        <p:nvSpPr>
          <p:cNvPr id="62" name="object 57">
            <a:extLst>
              <a:ext uri="{FF2B5EF4-FFF2-40B4-BE49-F238E27FC236}">
                <a16:creationId xmlns="" xmlns:a16="http://schemas.microsoft.com/office/drawing/2014/main" id="{CE446CBB-1887-4151-B4D6-89C020F0C1A7}"/>
              </a:ext>
            </a:extLst>
          </p:cNvPr>
          <p:cNvSpPr/>
          <p:nvPr/>
        </p:nvSpPr>
        <p:spPr>
          <a:xfrm>
            <a:off x="7794898" y="5214133"/>
            <a:ext cx="1949028" cy="935534"/>
          </a:xfrm>
          <a:prstGeom prst="rect">
            <a:avLst/>
          </a:prstGeom>
          <a:blipFill>
            <a:blip r:embed="rId17" cstate="print"/>
            <a:stretch>
              <a:fillRect/>
            </a:stretch>
          </a:blipFill>
        </p:spPr>
        <p:txBody>
          <a:bodyPr wrap="square" lIns="0" tIns="0" rIns="0" bIns="0" rtlCol="0"/>
          <a:lstStyle/>
          <a:p>
            <a:endParaRPr sz="1579"/>
          </a:p>
        </p:txBody>
      </p:sp>
      <p:sp>
        <p:nvSpPr>
          <p:cNvPr id="63" name="object 58">
            <a:extLst>
              <a:ext uri="{FF2B5EF4-FFF2-40B4-BE49-F238E27FC236}">
                <a16:creationId xmlns="" xmlns:a16="http://schemas.microsoft.com/office/drawing/2014/main" id="{00698094-7DB8-4A54-A9C4-18575F590D11}"/>
              </a:ext>
            </a:extLst>
          </p:cNvPr>
          <p:cNvSpPr/>
          <p:nvPr/>
        </p:nvSpPr>
        <p:spPr>
          <a:xfrm>
            <a:off x="7772624" y="5231954"/>
            <a:ext cx="1971303" cy="826388"/>
          </a:xfrm>
          <a:custGeom>
            <a:avLst/>
            <a:gdLst/>
            <a:ahLst/>
            <a:cxnLst/>
            <a:rect l="l" t="t" r="r" b="b"/>
            <a:pathLst>
              <a:path w="2247900" h="942339">
                <a:moveTo>
                  <a:pt x="2090801" y="0"/>
                </a:moveTo>
                <a:lnTo>
                  <a:pt x="157099" y="0"/>
                </a:lnTo>
                <a:lnTo>
                  <a:pt x="107452" y="8011"/>
                </a:lnTo>
                <a:lnTo>
                  <a:pt x="64328" y="30317"/>
                </a:lnTo>
                <a:lnTo>
                  <a:pt x="30317" y="64328"/>
                </a:lnTo>
                <a:lnTo>
                  <a:pt x="8011" y="107452"/>
                </a:lnTo>
                <a:lnTo>
                  <a:pt x="0" y="157099"/>
                </a:lnTo>
                <a:lnTo>
                  <a:pt x="0" y="785241"/>
                </a:lnTo>
                <a:lnTo>
                  <a:pt x="8011" y="834902"/>
                </a:lnTo>
                <a:lnTo>
                  <a:pt x="30317" y="878028"/>
                </a:lnTo>
                <a:lnTo>
                  <a:pt x="64328" y="912033"/>
                </a:lnTo>
                <a:lnTo>
                  <a:pt x="107452" y="934332"/>
                </a:lnTo>
                <a:lnTo>
                  <a:pt x="157099" y="942340"/>
                </a:lnTo>
                <a:lnTo>
                  <a:pt x="2090801" y="942340"/>
                </a:lnTo>
                <a:lnTo>
                  <a:pt x="2140447" y="934332"/>
                </a:lnTo>
                <a:lnTo>
                  <a:pt x="2183571" y="912033"/>
                </a:lnTo>
                <a:lnTo>
                  <a:pt x="2217582" y="878028"/>
                </a:lnTo>
                <a:lnTo>
                  <a:pt x="2239888" y="834902"/>
                </a:lnTo>
                <a:lnTo>
                  <a:pt x="2247900" y="785241"/>
                </a:lnTo>
                <a:lnTo>
                  <a:pt x="2247900" y="157099"/>
                </a:lnTo>
                <a:lnTo>
                  <a:pt x="2239888" y="107452"/>
                </a:lnTo>
                <a:lnTo>
                  <a:pt x="2217582" y="64328"/>
                </a:lnTo>
                <a:lnTo>
                  <a:pt x="2183571" y="30317"/>
                </a:lnTo>
                <a:lnTo>
                  <a:pt x="2140447" y="8011"/>
                </a:lnTo>
                <a:lnTo>
                  <a:pt x="2090801" y="0"/>
                </a:lnTo>
                <a:close/>
              </a:path>
            </a:pathLst>
          </a:custGeom>
          <a:solidFill>
            <a:srgbClr val="CADAEC"/>
          </a:solidFill>
        </p:spPr>
        <p:txBody>
          <a:bodyPr wrap="square" lIns="0" tIns="0" rIns="0" bIns="0" rtlCol="0"/>
          <a:lstStyle/>
          <a:p>
            <a:endParaRPr sz="1579"/>
          </a:p>
        </p:txBody>
      </p:sp>
      <p:sp>
        <p:nvSpPr>
          <p:cNvPr id="64" name="object 59">
            <a:extLst>
              <a:ext uri="{FF2B5EF4-FFF2-40B4-BE49-F238E27FC236}">
                <a16:creationId xmlns="" xmlns:a16="http://schemas.microsoft.com/office/drawing/2014/main" id="{C5F1898D-6E86-4DA0-8231-FD01C8C6EF5E}"/>
              </a:ext>
            </a:extLst>
          </p:cNvPr>
          <p:cNvSpPr/>
          <p:nvPr/>
        </p:nvSpPr>
        <p:spPr>
          <a:xfrm>
            <a:off x="7772624" y="5231954"/>
            <a:ext cx="1971303" cy="826388"/>
          </a:xfrm>
          <a:custGeom>
            <a:avLst/>
            <a:gdLst/>
            <a:ahLst/>
            <a:cxnLst/>
            <a:rect l="l" t="t" r="r" b="b"/>
            <a:pathLst>
              <a:path w="2247900" h="942339">
                <a:moveTo>
                  <a:pt x="0" y="157099"/>
                </a:moveTo>
                <a:lnTo>
                  <a:pt x="8011" y="107452"/>
                </a:lnTo>
                <a:lnTo>
                  <a:pt x="30317" y="64328"/>
                </a:lnTo>
                <a:lnTo>
                  <a:pt x="64328" y="30317"/>
                </a:lnTo>
                <a:lnTo>
                  <a:pt x="107452" y="8011"/>
                </a:lnTo>
                <a:lnTo>
                  <a:pt x="157099" y="0"/>
                </a:lnTo>
                <a:lnTo>
                  <a:pt x="2090801" y="0"/>
                </a:lnTo>
                <a:lnTo>
                  <a:pt x="2140447" y="8011"/>
                </a:lnTo>
                <a:lnTo>
                  <a:pt x="2183571" y="30317"/>
                </a:lnTo>
                <a:lnTo>
                  <a:pt x="2217582" y="64328"/>
                </a:lnTo>
                <a:lnTo>
                  <a:pt x="2239888" y="107452"/>
                </a:lnTo>
                <a:lnTo>
                  <a:pt x="2247900" y="157099"/>
                </a:lnTo>
                <a:lnTo>
                  <a:pt x="2247900" y="785241"/>
                </a:lnTo>
                <a:lnTo>
                  <a:pt x="2239888" y="834902"/>
                </a:lnTo>
                <a:lnTo>
                  <a:pt x="2217582" y="878028"/>
                </a:lnTo>
                <a:lnTo>
                  <a:pt x="2183571" y="912033"/>
                </a:lnTo>
                <a:lnTo>
                  <a:pt x="2140447" y="934332"/>
                </a:lnTo>
                <a:lnTo>
                  <a:pt x="2090801" y="942340"/>
                </a:lnTo>
                <a:lnTo>
                  <a:pt x="157099" y="942340"/>
                </a:lnTo>
                <a:lnTo>
                  <a:pt x="107452" y="934332"/>
                </a:lnTo>
                <a:lnTo>
                  <a:pt x="64328" y="912033"/>
                </a:lnTo>
                <a:lnTo>
                  <a:pt x="30317" y="878028"/>
                </a:lnTo>
                <a:lnTo>
                  <a:pt x="8011" y="834902"/>
                </a:lnTo>
                <a:lnTo>
                  <a:pt x="0" y="785241"/>
                </a:lnTo>
                <a:lnTo>
                  <a:pt x="0" y="157099"/>
                </a:lnTo>
                <a:close/>
              </a:path>
            </a:pathLst>
          </a:custGeom>
          <a:ln w="10160">
            <a:solidFill>
              <a:srgbClr val="5B9BD4"/>
            </a:solidFill>
          </a:ln>
        </p:spPr>
        <p:txBody>
          <a:bodyPr wrap="square" lIns="0" tIns="0" rIns="0" bIns="0" rtlCol="0"/>
          <a:lstStyle/>
          <a:p>
            <a:endParaRPr sz="1579"/>
          </a:p>
        </p:txBody>
      </p:sp>
      <p:sp>
        <p:nvSpPr>
          <p:cNvPr id="65" name="object 60">
            <a:extLst>
              <a:ext uri="{FF2B5EF4-FFF2-40B4-BE49-F238E27FC236}">
                <a16:creationId xmlns="" xmlns:a16="http://schemas.microsoft.com/office/drawing/2014/main" id="{36A4378E-317B-414B-A882-189789B70244}"/>
              </a:ext>
            </a:extLst>
          </p:cNvPr>
          <p:cNvSpPr txBox="1"/>
          <p:nvPr/>
        </p:nvSpPr>
        <p:spPr>
          <a:xfrm>
            <a:off x="7891571" y="5255120"/>
            <a:ext cx="1733521" cy="766965"/>
          </a:xfrm>
          <a:prstGeom prst="rect">
            <a:avLst/>
          </a:prstGeom>
        </p:spPr>
        <p:txBody>
          <a:bodyPr vert="horz" wrap="square" lIns="0" tIns="11137" rIns="0" bIns="0" rtlCol="0">
            <a:spAutoFit/>
          </a:bodyPr>
          <a:lstStyle/>
          <a:p>
            <a:pPr marL="336365">
              <a:spcBef>
                <a:spcPts val="88"/>
              </a:spcBef>
            </a:pPr>
            <a:r>
              <a:rPr sz="877" b="1" spc="-83" dirty="0">
                <a:solidFill>
                  <a:srgbClr val="080808"/>
                </a:solidFill>
                <a:latin typeface="Arial"/>
                <a:cs typeface="Arial"/>
              </a:rPr>
              <a:t>HATA, </a:t>
            </a:r>
            <a:r>
              <a:rPr sz="877" b="1" spc="-118" dirty="0">
                <a:solidFill>
                  <a:srgbClr val="080808"/>
                </a:solidFill>
                <a:latin typeface="Arial"/>
                <a:cs typeface="Arial"/>
              </a:rPr>
              <a:t>USULSÜZLÜK</a:t>
            </a:r>
            <a:r>
              <a:rPr sz="877" b="1" spc="-70" dirty="0">
                <a:solidFill>
                  <a:srgbClr val="080808"/>
                </a:solidFill>
                <a:latin typeface="Arial"/>
                <a:cs typeface="Arial"/>
              </a:rPr>
              <a:t> </a:t>
            </a:r>
            <a:r>
              <a:rPr sz="877" b="1" spc="-110" dirty="0">
                <a:solidFill>
                  <a:srgbClr val="080808"/>
                </a:solidFill>
                <a:latin typeface="Arial"/>
                <a:cs typeface="Arial"/>
              </a:rPr>
              <a:t>VE</a:t>
            </a:r>
            <a:endParaRPr sz="877">
              <a:latin typeface="Arial"/>
              <a:cs typeface="Arial"/>
            </a:endParaRPr>
          </a:p>
          <a:p>
            <a:pPr marL="124744"/>
            <a:r>
              <a:rPr sz="877" b="1" spc="-114" dirty="0">
                <a:solidFill>
                  <a:srgbClr val="080808"/>
                </a:solidFill>
                <a:latin typeface="Arial"/>
                <a:cs typeface="Arial"/>
              </a:rPr>
              <a:t>YOLSUZLUKLARIN</a:t>
            </a:r>
            <a:r>
              <a:rPr sz="877" b="1" spc="-57" dirty="0">
                <a:solidFill>
                  <a:srgbClr val="080808"/>
                </a:solidFill>
                <a:latin typeface="Arial"/>
                <a:cs typeface="Arial"/>
              </a:rPr>
              <a:t> </a:t>
            </a:r>
            <a:r>
              <a:rPr sz="877" b="1" spc="-88" dirty="0">
                <a:solidFill>
                  <a:srgbClr val="080808"/>
                </a:solidFill>
                <a:latin typeface="Arial"/>
                <a:cs typeface="Arial"/>
              </a:rPr>
              <a:t>BİLDİRİLMESİ:</a:t>
            </a:r>
            <a:endParaRPr sz="877">
              <a:latin typeface="Arial"/>
              <a:cs typeface="Arial"/>
            </a:endParaRPr>
          </a:p>
          <a:p>
            <a:pPr marL="280675"/>
            <a:r>
              <a:rPr sz="789" b="1" spc="-35" dirty="0">
                <a:solidFill>
                  <a:srgbClr val="080808"/>
                </a:solidFill>
                <a:latin typeface="Arial"/>
                <a:cs typeface="Arial"/>
              </a:rPr>
              <a:t>İdareler, hata, </a:t>
            </a:r>
            <a:r>
              <a:rPr sz="789" b="1" spc="-70" dirty="0">
                <a:solidFill>
                  <a:srgbClr val="080808"/>
                </a:solidFill>
                <a:latin typeface="Arial"/>
                <a:cs typeface="Arial"/>
              </a:rPr>
              <a:t>usulsüzlük</a:t>
            </a:r>
            <a:r>
              <a:rPr sz="789" b="1" spc="9" dirty="0">
                <a:solidFill>
                  <a:srgbClr val="080808"/>
                </a:solidFill>
                <a:latin typeface="Arial"/>
                <a:cs typeface="Arial"/>
              </a:rPr>
              <a:t> </a:t>
            </a:r>
            <a:r>
              <a:rPr sz="789" b="1" spc="-61" dirty="0">
                <a:solidFill>
                  <a:srgbClr val="080808"/>
                </a:solidFill>
                <a:latin typeface="Arial"/>
                <a:cs typeface="Arial"/>
              </a:rPr>
              <a:t>ve</a:t>
            </a:r>
            <a:endParaRPr sz="789">
              <a:latin typeface="Arial"/>
              <a:cs typeface="Arial"/>
            </a:endParaRPr>
          </a:p>
          <a:p>
            <a:pPr marL="11138" marR="4455" algn="ctr"/>
            <a:r>
              <a:rPr sz="789" b="1" spc="-57" dirty="0">
                <a:solidFill>
                  <a:srgbClr val="080808"/>
                </a:solidFill>
                <a:latin typeface="Arial"/>
                <a:cs typeface="Arial"/>
              </a:rPr>
              <a:t>yolsuzlukların </a:t>
            </a:r>
            <a:r>
              <a:rPr sz="789" b="1" spc="-44" dirty="0">
                <a:solidFill>
                  <a:srgbClr val="080808"/>
                </a:solidFill>
                <a:latin typeface="Arial"/>
                <a:cs typeface="Arial"/>
              </a:rPr>
              <a:t>belirlenen </a:t>
            </a:r>
            <a:r>
              <a:rPr sz="789" b="1" spc="-39" dirty="0">
                <a:solidFill>
                  <a:srgbClr val="080808"/>
                </a:solidFill>
                <a:latin typeface="Arial"/>
                <a:cs typeface="Arial"/>
              </a:rPr>
              <a:t>bir </a:t>
            </a:r>
            <a:r>
              <a:rPr sz="789" b="1" spc="-61" dirty="0">
                <a:solidFill>
                  <a:srgbClr val="080808"/>
                </a:solidFill>
                <a:latin typeface="Arial"/>
                <a:cs typeface="Arial"/>
              </a:rPr>
              <a:t>düzen </a:t>
            </a:r>
            <a:r>
              <a:rPr sz="789" b="1" spc="-57" dirty="0">
                <a:solidFill>
                  <a:srgbClr val="080808"/>
                </a:solidFill>
                <a:latin typeface="Arial"/>
                <a:cs typeface="Arial"/>
              </a:rPr>
              <a:t>içinde  </a:t>
            </a:r>
            <a:r>
              <a:rPr sz="789" b="1" spc="-44" dirty="0">
                <a:solidFill>
                  <a:srgbClr val="080808"/>
                </a:solidFill>
                <a:latin typeface="Arial"/>
                <a:cs typeface="Arial"/>
              </a:rPr>
              <a:t>bildirilmesini </a:t>
            </a:r>
            <a:r>
              <a:rPr sz="789" b="1" spc="-75" dirty="0">
                <a:solidFill>
                  <a:srgbClr val="080808"/>
                </a:solidFill>
                <a:latin typeface="Arial"/>
                <a:cs typeface="Arial"/>
              </a:rPr>
              <a:t>sağlayacak</a:t>
            </a:r>
            <a:r>
              <a:rPr sz="789" b="1" spc="39" dirty="0">
                <a:solidFill>
                  <a:srgbClr val="080808"/>
                </a:solidFill>
                <a:latin typeface="Arial"/>
                <a:cs typeface="Arial"/>
              </a:rPr>
              <a:t> </a:t>
            </a:r>
            <a:r>
              <a:rPr sz="789" b="1" spc="-44" dirty="0">
                <a:solidFill>
                  <a:srgbClr val="080808"/>
                </a:solidFill>
                <a:latin typeface="Arial"/>
                <a:cs typeface="Arial"/>
              </a:rPr>
              <a:t>yöntemler</a:t>
            </a:r>
            <a:endParaRPr sz="789">
              <a:latin typeface="Arial"/>
              <a:cs typeface="Arial"/>
            </a:endParaRPr>
          </a:p>
          <a:p>
            <a:pPr marL="3898" algn="ctr"/>
            <a:r>
              <a:rPr sz="789" b="1" spc="-44" dirty="0">
                <a:solidFill>
                  <a:srgbClr val="080808"/>
                </a:solidFill>
                <a:latin typeface="Arial"/>
                <a:cs typeface="Arial"/>
              </a:rPr>
              <a:t>oluşturmalıdır</a:t>
            </a:r>
            <a:r>
              <a:rPr sz="702" b="1" spc="-44" dirty="0">
                <a:solidFill>
                  <a:srgbClr val="080808"/>
                </a:solidFill>
                <a:latin typeface="Arial"/>
                <a:cs typeface="Arial"/>
              </a:rPr>
              <a:t>.</a:t>
            </a:r>
            <a:endParaRPr sz="702">
              <a:latin typeface="Arial"/>
              <a:cs typeface="Arial"/>
            </a:endParaRPr>
          </a:p>
        </p:txBody>
      </p:sp>
      <p:sp>
        <p:nvSpPr>
          <p:cNvPr id="66" name="object 61">
            <a:extLst>
              <a:ext uri="{FF2B5EF4-FFF2-40B4-BE49-F238E27FC236}">
                <a16:creationId xmlns="" xmlns:a16="http://schemas.microsoft.com/office/drawing/2014/main" id="{6C29CCAC-A9F6-4CFA-BE5B-4FFDECC8A97F}"/>
              </a:ext>
            </a:extLst>
          </p:cNvPr>
          <p:cNvSpPr/>
          <p:nvPr/>
        </p:nvSpPr>
        <p:spPr>
          <a:xfrm>
            <a:off x="7721392" y="4325378"/>
            <a:ext cx="2073765" cy="826387"/>
          </a:xfrm>
          <a:prstGeom prst="rect">
            <a:avLst/>
          </a:prstGeom>
          <a:blipFill>
            <a:blip r:embed="rId18" cstate="print"/>
            <a:stretch>
              <a:fillRect/>
            </a:stretch>
          </a:blipFill>
        </p:spPr>
        <p:txBody>
          <a:bodyPr wrap="square" lIns="0" tIns="0" rIns="0" bIns="0" rtlCol="0"/>
          <a:lstStyle/>
          <a:p>
            <a:endParaRPr sz="1579"/>
          </a:p>
        </p:txBody>
      </p:sp>
      <p:sp>
        <p:nvSpPr>
          <p:cNvPr id="67" name="object 62">
            <a:extLst>
              <a:ext uri="{FF2B5EF4-FFF2-40B4-BE49-F238E27FC236}">
                <a16:creationId xmlns="" xmlns:a16="http://schemas.microsoft.com/office/drawing/2014/main" id="{76A5FE82-74B8-4B27-BCC0-89246457CC7A}"/>
              </a:ext>
            </a:extLst>
          </p:cNvPr>
          <p:cNvSpPr/>
          <p:nvPr/>
        </p:nvSpPr>
        <p:spPr>
          <a:xfrm>
            <a:off x="7808263" y="4352107"/>
            <a:ext cx="1926754" cy="801886"/>
          </a:xfrm>
          <a:prstGeom prst="rect">
            <a:avLst/>
          </a:prstGeom>
          <a:blipFill>
            <a:blip r:embed="rId19" cstate="print"/>
            <a:stretch>
              <a:fillRect/>
            </a:stretch>
          </a:blipFill>
        </p:spPr>
        <p:txBody>
          <a:bodyPr wrap="square" lIns="0" tIns="0" rIns="0" bIns="0" rtlCol="0"/>
          <a:lstStyle/>
          <a:p>
            <a:endParaRPr sz="1579"/>
          </a:p>
        </p:txBody>
      </p:sp>
      <p:sp>
        <p:nvSpPr>
          <p:cNvPr id="68" name="object 63">
            <a:extLst>
              <a:ext uri="{FF2B5EF4-FFF2-40B4-BE49-F238E27FC236}">
                <a16:creationId xmlns="" xmlns:a16="http://schemas.microsoft.com/office/drawing/2014/main" id="{3A1BEB34-4504-4A5F-9073-3BC326CD0966}"/>
              </a:ext>
            </a:extLst>
          </p:cNvPr>
          <p:cNvSpPr/>
          <p:nvPr/>
        </p:nvSpPr>
        <p:spPr>
          <a:xfrm>
            <a:off x="7772624" y="4354334"/>
            <a:ext cx="1971303" cy="723925"/>
          </a:xfrm>
          <a:custGeom>
            <a:avLst/>
            <a:gdLst/>
            <a:ahLst/>
            <a:cxnLst/>
            <a:rect l="l" t="t" r="r" b="b"/>
            <a:pathLst>
              <a:path w="2247900" h="825500">
                <a:moveTo>
                  <a:pt x="2110358" y="0"/>
                </a:moveTo>
                <a:lnTo>
                  <a:pt x="137540" y="0"/>
                </a:lnTo>
                <a:lnTo>
                  <a:pt x="94073" y="7013"/>
                </a:lnTo>
                <a:lnTo>
                  <a:pt x="56317" y="26541"/>
                </a:lnTo>
                <a:lnTo>
                  <a:pt x="26541" y="56317"/>
                </a:lnTo>
                <a:lnTo>
                  <a:pt x="7013" y="94073"/>
                </a:lnTo>
                <a:lnTo>
                  <a:pt x="0" y="137541"/>
                </a:lnTo>
                <a:lnTo>
                  <a:pt x="0" y="687959"/>
                </a:lnTo>
                <a:lnTo>
                  <a:pt x="7013" y="731426"/>
                </a:lnTo>
                <a:lnTo>
                  <a:pt x="26541" y="769182"/>
                </a:lnTo>
                <a:lnTo>
                  <a:pt x="56317" y="798958"/>
                </a:lnTo>
                <a:lnTo>
                  <a:pt x="94073" y="818486"/>
                </a:lnTo>
                <a:lnTo>
                  <a:pt x="137540" y="825500"/>
                </a:lnTo>
                <a:lnTo>
                  <a:pt x="2110358" y="825500"/>
                </a:lnTo>
                <a:lnTo>
                  <a:pt x="2153826" y="818486"/>
                </a:lnTo>
                <a:lnTo>
                  <a:pt x="2191582" y="798958"/>
                </a:lnTo>
                <a:lnTo>
                  <a:pt x="2221358" y="769182"/>
                </a:lnTo>
                <a:lnTo>
                  <a:pt x="2240886" y="731426"/>
                </a:lnTo>
                <a:lnTo>
                  <a:pt x="2247900" y="687959"/>
                </a:lnTo>
                <a:lnTo>
                  <a:pt x="2247900" y="137541"/>
                </a:lnTo>
                <a:lnTo>
                  <a:pt x="2240886" y="94073"/>
                </a:lnTo>
                <a:lnTo>
                  <a:pt x="2221358" y="56317"/>
                </a:lnTo>
                <a:lnTo>
                  <a:pt x="2191582" y="26541"/>
                </a:lnTo>
                <a:lnTo>
                  <a:pt x="2153826" y="7013"/>
                </a:lnTo>
                <a:lnTo>
                  <a:pt x="2110358" y="0"/>
                </a:lnTo>
                <a:close/>
              </a:path>
            </a:pathLst>
          </a:custGeom>
          <a:solidFill>
            <a:srgbClr val="CADAEC"/>
          </a:solidFill>
        </p:spPr>
        <p:txBody>
          <a:bodyPr wrap="square" lIns="0" tIns="0" rIns="0" bIns="0" rtlCol="0"/>
          <a:lstStyle/>
          <a:p>
            <a:endParaRPr sz="1579"/>
          </a:p>
        </p:txBody>
      </p:sp>
      <p:sp>
        <p:nvSpPr>
          <p:cNvPr id="69" name="object 64">
            <a:extLst>
              <a:ext uri="{FF2B5EF4-FFF2-40B4-BE49-F238E27FC236}">
                <a16:creationId xmlns="" xmlns:a16="http://schemas.microsoft.com/office/drawing/2014/main" id="{823A0EDB-0DAE-40DA-A76D-3168B974024E}"/>
              </a:ext>
            </a:extLst>
          </p:cNvPr>
          <p:cNvSpPr/>
          <p:nvPr/>
        </p:nvSpPr>
        <p:spPr>
          <a:xfrm>
            <a:off x="7772624" y="4354334"/>
            <a:ext cx="1971303" cy="723925"/>
          </a:xfrm>
          <a:custGeom>
            <a:avLst/>
            <a:gdLst/>
            <a:ahLst/>
            <a:cxnLst/>
            <a:rect l="l" t="t" r="r" b="b"/>
            <a:pathLst>
              <a:path w="2247900" h="825500">
                <a:moveTo>
                  <a:pt x="0" y="137541"/>
                </a:moveTo>
                <a:lnTo>
                  <a:pt x="7013" y="94073"/>
                </a:lnTo>
                <a:lnTo>
                  <a:pt x="26541" y="56317"/>
                </a:lnTo>
                <a:lnTo>
                  <a:pt x="56317" y="26541"/>
                </a:lnTo>
                <a:lnTo>
                  <a:pt x="94073" y="7013"/>
                </a:lnTo>
                <a:lnTo>
                  <a:pt x="137540" y="0"/>
                </a:lnTo>
                <a:lnTo>
                  <a:pt x="2110358" y="0"/>
                </a:lnTo>
                <a:lnTo>
                  <a:pt x="2153826" y="7013"/>
                </a:lnTo>
                <a:lnTo>
                  <a:pt x="2191582" y="26541"/>
                </a:lnTo>
                <a:lnTo>
                  <a:pt x="2221358" y="56317"/>
                </a:lnTo>
                <a:lnTo>
                  <a:pt x="2240886" y="94073"/>
                </a:lnTo>
                <a:lnTo>
                  <a:pt x="2247900" y="137541"/>
                </a:lnTo>
                <a:lnTo>
                  <a:pt x="2247900" y="687959"/>
                </a:lnTo>
                <a:lnTo>
                  <a:pt x="2240886" y="731426"/>
                </a:lnTo>
                <a:lnTo>
                  <a:pt x="2221358" y="769182"/>
                </a:lnTo>
                <a:lnTo>
                  <a:pt x="2191582" y="798958"/>
                </a:lnTo>
                <a:lnTo>
                  <a:pt x="2153826" y="818486"/>
                </a:lnTo>
                <a:lnTo>
                  <a:pt x="2110358" y="825500"/>
                </a:lnTo>
                <a:lnTo>
                  <a:pt x="137540" y="825500"/>
                </a:lnTo>
                <a:lnTo>
                  <a:pt x="94073" y="818486"/>
                </a:lnTo>
                <a:lnTo>
                  <a:pt x="56317" y="798958"/>
                </a:lnTo>
                <a:lnTo>
                  <a:pt x="26541" y="769182"/>
                </a:lnTo>
                <a:lnTo>
                  <a:pt x="7013" y="731426"/>
                </a:lnTo>
                <a:lnTo>
                  <a:pt x="0" y="687959"/>
                </a:lnTo>
                <a:lnTo>
                  <a:pt x="0" y="137541"/>
                </a:lnTo>
                <a:close/>
              </a:path>
            </a:pathLst>
          </a:custGeom>
          <a:ln w="10160">
            <a:solidFill>
              <a:srgbClr val="5B9BD4"/>
            </a:solidFill>
          </a:ln>
        </p:spPr>
        <p:txBody>
          <a:bodyPr wrap="square" lIns="0" tIns="0" rIns="0" bIns="0" rtlCol="0"/>
          <a:lstStyle/>
          <a:p>
            <a:endParaRPr sz="1579"/>
          </a:p>
        </p:txBody>
      </p:sp>
      <p:sp>
        <p:nvSpPr>
          <p:cNvPr id="70" name="object 65">
            <a:extLst>
              <a:ext uri="{FF2B5EF4-FFF2-40B4-BE49-F238E27FC236}">
                <a16:creationId xmlns="" xmlns:a16="http://schemas.microsoft.com/office/drawing/2014/main" id="{47118AFF-D64A-49D8-ACE2-7EC64620F8E4}"/>
              </a:ext>
            </a:extLst>
          </p:cNvPr>
          <p:cNvSpPr txBox="1"/>
          <p:nvPr/>
        </p:nvSpPr>
        <p:spPr>
          <a:xfrm>
            <a:off x="7904600" y="4392814"/>
            <a:ext cx="1710690" cy="631993"/>
          </a:xfrm>
          <a:prstGeom prst="rect">
            <a:avLst/>
          </a:prstGeom>
        </p:spPr>
        <p:txBody>
          <a:bodyPr vert="horz" wrap="square" lIns="0" tIns="11137" rIns="0" bIns="0" rtlCol="0">
            <a:spAutoFit/>
          </a:bodyPr>
          <a:lstStyle/>
          <a:p>
            <a:pPr marL="122517">
              <a:spcBef>
                <a:spcPts val="88"/>
              </a:spcBef>
            </a:pPr>
            <a:r>
              <a:rPr sz="877" b="1" spc="-105" dirty="0">
                <a:solidFill>
                  <a:srgbClr val="080808"/>
                </a:solidFill>
                <a:latin typeface="Arial"/>
                <a:cs typeface="Arial"/>
              </a:rPr>
              <a:t>KAYIT  </a:t>
            </a:r>
            <a:r>
              <a:rPr sz="877" b="1" spc="-110" dirty="0">
                <a:solidFill>
                  <a:srgbClr val="080808"/>
                </a:solidFill>
                <a:latin typeface="Arial"/>
                <a:cs typeface="Arial"/>
              </a:rPr>
              <a:t>VE </a:t>
            </a:r>
            <a:r>
              <a:rPr sz="877" b="1" spc="-105" dirty="0">
                <a:solidFill>
                  <a:srgbClr val="080808"/>
                </a:solidFill>
                <a:latin typeface="Arial"/>
                <a:cs typeface="Arial"/>
              </a:rPr>
              <a:t>DOSYALAMA</a:t>
            </a:r>
            <a:r>
              <a:rPr sz="877" b="1" spc="-127" dirty="0">
                <a:solidFill>
                  <a:srgbClr val="080808"/>
                </a:solidFill>
                <a:latin typeface="Arial"/>
                <a:cs typeface="Arial"/>
              </a:rPr>
              <a:t> </a:t>
            </a:r>
            <a:r>
              <a:rPr sz="877" b="1" spc="-79" dirty="0">
                <a:solidFill>
                  <a:srgbClr val="080808"/>
                </a:solidFill>
                <a:latin typeface="Arial"/>
                <a:cs typeface="Arial"/>
              </a:rPr>
              <a:t>SİSTEMİ</a:t>
            </a:r>
            <a:r>
              <a:rPr sz="702" b="1" spc="-79" dirty="0">
                <a:solidFill>
                  <a:srgbClr val="080808"/>
                </a:solidFill>
                <a:latin typeface="Arial"/>
                <a:cs typeface="Arial"/>
              </a:rPr>
              <a:t>:</a:t>
            </a:r>
            <a:endParaRPr sz="702">
              <a:latin typeface="Arial"/>
              <a:cs typeface="Arial"/>
            </a:endParaRPr>
          </a:p>
          <a:p>
            <a:pPr marL="44552" marR="40096" algn="ctr">
              <a:spcBef>
                <a:spcPts val="4"/>
              </a:spcBef>
            </a:pPr>
            <a:r>
              <a:rPr sz="789" b="1" spc="-35" dirty="0">
                <a:solidFill>
                  <a:srgbClr val="080808"/>
                </a:solidFill>
                <a:latin typeface="Arial"/>
                <a:cs typeface="Arial"/>
              </a:rPr>
              <a:t>İdareler, </a:t>
            </a:r>
            <a:r>
              <a:rPr sz="789" b="1" spc="-57" dirty="0">
                <a:solidFill>
                  <a:srgbClr val="080808"/>
                </a:solidFill>
                <a:latin typeface="Arial"/>
                <a:cs typeface="Arial"/>
              </a:rPr>
              <a:t>gelen </a:t>
            </a:r>
            <a:r>
              <a:rPr sz="789" b="1" spc="-61" dirty="0">
                <a:solidFill>
                  <a:srgbClr val="080808"/>
                </a:solidFill>
                <a:latin typeface="Arial"/>
                <a:cs typeface="Arial"/>
              </a:rPr>
              <a:t>ve giden </a:t>
            </a:r>
            <a:r>
              <a:rPr sz="789" b="1" spc="-44" dirty="0">
                <a:solidFill>
                  <a:srgbClr val="080808"/>
                </a:solidFill>
                <a:latin typeface="Arial"/>
                <a:cs typeface="Arial"/>
              </a:rPr>
              <a:t>her </a:t>
            </a:r>
            <a:r>
              <a:rPr sz="789" b="1" spc="-35" dirty="0">
                <a:solidFill>
                  <a:srgbClr val="080808"/>
                </a:solidFill>
                <a:latin typeface="Arial"/>
                <a:cs typeface="Arial"/>
              </a:rPr>
              <a:t>türlü </a:t>
            </a:r>
            <a:r>
              <a:rPr sz="789" b="1" spc="-53" dirty="0">
                <a:solidFill>
                  <a:srgbClr val="080808"/>
                </a:solidFill>
                <a:latin typeface="Arial"/>
                <a:cs typeface="Arial"/>
              </a:rPr>
              <a:t>evrak  </a:t>
            </a:r>
            <a:r>
              <a:rPr sz="789" b="1" spc="-48" dirty="0">
                <a:solidFill>
                  <a:srgbClr val="080808"/>
                </a:solidFill>
                <a:latin typeface="Arial"/>
                <a:cs typeface="Arial"/>
              </a:rPr>
              <a:t>dahil </a:t>
            </a:r>
            <a:r>
              <a:rPr sz="789" b="1" spc="-79" dirty="0">
                <a:solidFill>
                  <a:srgbClr val="080808"/>
                </a:solidFill>
                <a:latin typeface="Arial"/>
                <a:cs typeface="Arial"/>
              </a:rPr>
              <a:t>iş </a:t>
            </a:r>
            <a:r>
              <a:rPr sz="789" b="1" spc="-61" dirty="0">
                <a:solidFill>
                  <a:srgbClr val="080808"/>
                </a:solidFill>
                <a:latin typeface="Arial"/>
                <a:cs typeface="Arial"/>
              </a:rPr>
              <a:t>ve </a:t>
            </a:r>
            <a:r>
              <a:rPr sz="789" b="1" spc="-48" dirty="0">
                <a:solidFill>
                  <a:srgbClr val="080808"/>
                </a:solidFill>
                <a:latin typeface="Arial"/>
                <a:cs typeface="Arial"/>
              </a:rPr>
              <a:t>işlemlerin</a:t>
            </a:r>
            <a:r>
              <a:rPr sz="789" b="1" spc="57" dirty="0">
                <a:solidFill>
                  <a:srgbClr val="080808"/>
                </a:solidFill>
                <a:latin typeface="Arial"/>
                <a:cs typeface="Arial"/>
              </a:rPr>
              <a:t> </a:t>
            </a:r>
            <a:r>
              <a:rPr sz="789" b="1" spc="-53" dirty="0">
                <a:solidFill>
                  <a:srgbClr val="080808"/>
                </a:solidFill>
                <a:latin typeface="Arial"/>
                <a:cs typeface="Arial"/>
              </a:rPr>
              <a:t>kaydedildiği,</a:t>
            </a:r>
            <a:endParaRPr sz="789">
              <a:latin typeface="Arial"/>
              <a:cs typeface="Arial"/>
            </a:endParaRPr>
          </a:p>
          <a:p>
            <a:pPr marL="11138" marR="4455" algn="ctr"/>
            <a:r>
              <a:rPr sz="789" b="1" spc="-48" dirty="0">
                <a:solidFill>
                  <a:srgbClr val="080808"/>
                </a:solidFill>
                <a:latin typeface="Arial"/>
                <a:cs typeface="Arial"/>
              </a:rPr>
              <a:t>sınıflandırıldığı </a:t>
            </a:r>
            <a:r>
              <a:rPr sz="789" b="1" spc="-61" dirty="0">
                <a:solidFill>
                  <a:srgbClr val="080808"/>
                </a:solidFill>
                <a:latin typeface="Arial"/>
                <a:cs typeface="Arial"/>
              </a:rPr>
              <a:t>ve </a:t>
            </a:r>
            <a:r>
              <a:rPr sz="789" b="1" spc="-66" dirty="0">
                <a:solidFill>
                  <a:srgbClr val="080808"/>
                </a:solidFill>
                <a:latin typeface="Arial"/>
                <a:cs typeface="Arial"/>
              </a:rPr>
              <a:t>dosyalandığı </a:t>
            </a:r>
            <a:r>
              <a:rPr sz="789" b="1" spc="-61" dirty="0">
                <a:solidFill>
                  <a:srgbClr val="080808"/>
                </a:solidFill>
                <a:latin typeface="Arial"/>
                <a:cs typeface="Arial"/>
              </a:rPr>
              <a:t>kapsamlı  ve </a:t>
            </a:r>
            <a:r>
              <a:rPr sz="789" b="1" spc="-70" dirty="0">
                <a:solidFill>
                  <a:srgbClr val="080808"/>
                </a:solidFill>
                <a:latin typeface="Arial"/>
                <a:cs typeface="Arial"/>
              </a:rPr>
              <a:t>güncel </a:t>
            </a:r>
            <a:r>
              <a:rPr sz="789" b="1" spc="-39" dirty="0">
                <a:solidFill>
                  <a:srgbClr val="080808"/>
                </a:solidFill>
                <a:latin typeface="Arial"/>
                <a:cs typeface="Arial"/>
              </a:rPr>
              <a:t>bir </a:t>
            </a:r>
            <a:r>
              <a:rPr sz="789" b="1" spc="-57" dirty="0">
                <a:solidFill>
                  <a:srgbClr val="080808"/>
                </a:solidFill>
                <a:latin typeface="Arial"/>
                <a:cs typeface="Arial"/>
              </a:rPr>
              <a:t>sisteme </a:t>
            </a:r>
            <a:r>
              <a:rPr sz="789" b="1" spc="-66" dirty="0">
                <a:solidFill>
                  <a:srgbClr val="080808"/>
                </a:solidFill>
                <a:latin typeface="Arial"/>
                <a:cs typeface="Arial"/>
              </a:rPr>
              <a:t>sahip</a:t>
            </a:r>
            <a:r>
              <a:rPr sz="789" b="1" spc="13" dirty="0">
                <a:solidFill>
                  <a:srgbClr val="080808"/>
                </a:solidFill>
                <a:latin typeface="Arial"/>
                <a:cs typeface="Arial"/>
              </a:rPr>
              <a:t> </a:t>
            </a:r>
            <a:r>
              <a:rPr sz="789" b="1" spc="-39" dirty="0">
                <a:solidFill>
                  <a:srgbClr val="080808"/>
                </a:solidFill>
                <a:latin typeface="Arial"/>
                <a:cs typeface="Arial"/>
              </a:rPr>
              <a:t>olmalıdır.</a:t>
            </a:r>
            <a:endParaRPr sz="789">
              <a:latin typeface="Arial"/>
              <a:cs typeface="Arial"/>
            </a:endParaRPr>
          </a:p>
        </p:txBody>
      </p:sp>
      <p:sp>
        <p:nvSpPr>
          <p:cNvPr id="71" name="object 66">
            <a:extLst>
              <a:ext uri="{FF2B5EF4-FFF2-40B4-BE49-F238E27FC236}">
                <a16:creationId xmlns="" xmlns:a16="http://schemas.microsoft.com/office/drawing/2014/main" id="{AF561FF8-CD9B-4D6D-AD9A-CFBD72B0F498}"/>
              </a:ext>
            </a:extLst>
          </p:cNvPr>
          <p:cNvSpPr/>
          <p:nvPr/>
        </p:nvSpPr>
        <p:spPr>
          <a:xfrm>
            <a:off x="7721392" y="2360756"/>
            <a:ext cx="2073765" cy="1124868"/>
          </a:xfrm>
          <a:prstGeom prst="rect">
            <a:avLst/>
          </a:prstGeom>
          <a:blipFill>
            <a:blip r:embed="rId20" cstate="print"/>
            <a:stretch>
              <a:fillRect/>
            </a:stretch>
          </a:blipFill>
        </p:spPr>
        <p:txBody>
          <a:bodyPr wrap="square" lIns="0" tIns="0" rIns="0" bIns="0" rtlCol="0"/>
          <a:lstStyle/>
          <a:p>
            <a:endParaRPr sz="1579"/>
          </a:p>
        </p:txBody>
      </p:sp>
      <p:sp>
        <p:nvSpPr>
          <p:cNvPr id="72" name="object 67">
            <a:extLst>
              <a:ext uri="{FF2B5EF4-FFF2-40B4-BE49-F238E27FC236}">
                <a16:creationId xmlns="" xmlns:a16="http://schemas.microsoft.com/office/drawing/2014/main" id="{E7F7276B-E673-462E-90D1-D9988DCBDC86}"/>
              </a:ext>
            </a:extLst>
          </p:cNvPr>
          <p:cNvSpPr/>
          <p:nvPr/>
        </p:nvSpPr>
        <p:spPr>
          <a:xfrm>
            <a:off x="7877314" y="2356302"/>
            <a:ext cx="1808697" cy="1162735"/>
          </a:xfrm>
          <a:prstGeom prst="rect">
            <a:avLst/>
          </a:prstGeom>
          <a:blipFill>
            <a:blip r:embed="rId21" cstate="print"/>
            <a:stretch>
              <a:fillRect/>
            </a:stretch>
          </a:blipFill>
        </p:spPr>
        <p:txBody>
          <a:bodyPr wrap="square" lIns="0" tIns="0" rIns="0" bIns="0" rtlCol="0"/>
          <a:lstStyle/>
          <a:p>
            <a:endParaRPr sz="1579"/>
          </a:p>
        </p:txBody>
      </p:sp>
      <p:sp>
        <p:nvSpPr>
          <p:cNvPr id="73" name="object 68">
            <a:extLst>
              <a:ext uri="{FF2B5EF4-FFF2-40B4-BE49-F238E27FC236}">
                <a16:creationId xmlns="" xmlns:a16="http://schemas.microsoft.com/office/drawing/2014/main" id="{5013FD4C-CEA3-4FC9-8B15-A3F6E62FBDC2}"/>
              </a:ext>
            </a:extLst>
          </p:cNvPr>
          <p:cNvSpPr/>
          <p:nvPr/>
        </p:nvSpPr>
        <p:spPr>
          <a:xfrm>
            <a:off x="7772624" y="2389714"/>
            <a:ext cx="1971303" cy="1022405"/>
          </a:xfrm>
          <a:custGeom>
            <a:avLst/>
            <a:gdLst/>
            <a:ahLst/>
            <a:cxnLst/>
            <a:rect l="l" t="t" r="r" b="b"/>
            <a:pathLst>
              <a:path w="2247900" h="1165860">
                <a:moveTo>
                  <a:pt x="2053589" y="0"/>
                </a:moveTo>
                <a:lnTo>
                  <a:pt x="194309" y="0"/>
                </a:lnTo>
                <a:lnTo>
                  <a:pt x="149756" y="5131"/>
                </a:lnTo>
                <a:lnTo>
                  <a:pt x="108857" y="19749"/>
                </a:lnTo>
                <a:lnTo>
                  <a:pt x="72778" y="42687"/>
                </a:lnTo>
                <a:lnTo>
                  <a:pt x="42687" y="72778"/>
                </a:lnTo>
                <a:lnTo>
                  <a:pt x="19749" y="108857"/>
                </a:lnTo>
                <a:lnTo>
                  <a:pt x="5131" y="149756"/>
                </a:lnTo>
                <a:lnTo>
                  <a:pt x="0" y="194310"/>
                </a:lnTo>
                <a:lnTo>
                  <a:pt x="0" y="971550"/>
                </a:lnTo>
                <a:lnTo>
                  <a:pt x="5131" y="1016103"/>
                </a:lnTo>
                <a:lnTo>
                  <a:pt x="19749" y="1057002"/>
                </a:lnTo>
                <a:lnTo>
                  <a:pt x="42687" y="1093081"/>
                </a:lnTo>
                <a:lnTo>
                  <a:pt x="72778" y="1123172"/>
                </a:lnTo>
                <a:lnTo>
                  <a:pt x="108857" y="1146110"/>
                </a:lnTo>
                <a:lnTo>
                  <a:pt x="149756" y="1160728"/>
                </a:lnTo>
                <a:lnTo>
                  <a:pt x="194309" y="1165860"/>
                </a:lnTo>
                <a:lnTo>
                  <a:pt x="2053589" y="1165860"/>
                </a:lnTo>
                <a:lnTo>
                  <a:pt x="2098143" y="1160728"/>
                </a:lnTo>
                <a:lnTo>
                  <a:pt x="2139042" y="1146110"/>
                </a:lnTo>
                <a:lnTo>
                  <a:pt x="2175121" y="1123172"/>
                </a:lnTo>
                <a:lnTo>
                  <a:pt x="2205212" y="1093081"/>
                </a:lnTo>
                <a:lnTo>
                  <a:pt x="2228150" y="1057002"/>
                </a:lnTo>
                <a:lnTo>
                  <a:pt x="2242768" y="1016103"/>
                </a:lnTo>
                <a:lnTo>
                  <a:pt x="2247900" y="971550"/>
                </a:lnTo>
                <a:lnTo>
                  <a:pt x="2247900" y="194310"/>
                </a:lnTo>
                <a:lnTo>
                  <a:pt x="2242768" y="149756"/>
                </a:lnTo>
                <a:lnTo>
                  <a:pt x="2228150" y="108857"/>
                </a:lnTo>
                <a:lnTo>
                  <a:pt x="2205212" y="72778"/>
                </a:lnTo>
                <a:lnTo>
                  <a:pt x="2175121" y="42687"/>
                </a:lnTo>
                <a:lnTo>
                  <a:pt x="2139042" y="19749"/>
                </a:lnTo>
                <a:lnTo>
                  <a:pt x="2098143" y="5131"/>
                </a:lnTo>
                <a:lnTo>
                  <a:pt x="2053589" y="0"/>
                </a:lnTo>
                <a:close/>
              </a:path>
            </a:pathLst>
          </a:custGeom>
          <a:solidFill>
            <a:srgbClr val="CADAEC"/>
          </a:solidFill>
        </p:spPr>
        <p:txBody>
          <a:bodyPr wrap="square" lIns="0" tIns="0" rIns="0" bIns="0" rtlCol="0"/>
          <a:lstStyle/>
          <a:p>
            <a:endParaRPr sz="1579"/>
          </a:p>
        </p:txBody>
      </p:sp>
      <p:sp>
        <p:nvSpPr>
          <p:cNvPr id="74" name="object 69">
            <a:extLst>
              <a:ext uri="{FF2B5EF4-FFF2-40B4-BE49-F238E27FC236}">
                <a16:creationId xmlns="" xmlns:a16="http://schemas.microsoft.com/office/drawing/2014/main" id="{20D5411E-7E3D-4F2F-811D-9D7986D685BB}"/>
              </a:ext>
            </a:extLst>
          </p:cNvPr>
          <p:cNvSpPr/>
          <p:nvPr/>
        </p:nvSpPr>
        <p:spPr>
          <a:xfrm>
            <a:off x="7772624" y="2389714"/>
            <a:ext cx="1971303" cy="1022405"/>
          </a:xfrm>
          <a:custGeom>
            <a:avLst/>
            <a:gdLst/>
            <a:ahLst/>
            <a:cxnLst/>
            <a:rect l="l" t="t" r="r" b="b"/>
            <a:pathLst>
              <a:path w="2247900" h="1165860">
                <a:moveTo>
                  <a:pt x="0" y="194310"/>
                </a:moveTo>
                <a:lnTo>
                  <a:pt x="5131" y="149756"/>
                </a:lnTo>
                <a:lnTo>
                  <a:pt x="19749" y="108857"/>
                </a:lnTo>
                <a:lnTo>
                  <a:pt x="42687" y="72778"/>
                </a:lnTo>
                <a:lnTo>
                  <a:pt x="72778" y="42687"/>
                </a:lnTo>
                <a:lnTo>
                  <a:pt x="108857" y="19749"/>
                </a:lnTo>
                <a:lnTo>
                  <a:pt x="149756" y="5131"/>
                </a:lnTo>
                <a:lnTo>
                  <a:pt x="194309" y="0"/>
                </a:lnTo>
                <a:lnTo>
                  <a:pt x="2053589" y="0"/>
                </a:lnTo>
                <a:lnTo>
                  <a:pt x="2098143" y="5131"/>
                </a:lnTo>
                <a:lnTo>
                  <a:pt x="2139042" y="19749"/>
                </a:lnTo>
                <a:lnTo>
                  <a:pt x="2175121" y="42687"/>
                </a:lnTo>
                <a:lnTo>
                  <a:pt x="2205212" y="72778"/>
                </a:lnTo>
                <a:lnTo>
                  <a:pt x="2228150" y="108857"/>
                </a:lnTo>
                <a:lnTo>
                  <a:pt x="2242768" y="149756"/>
                </a:lnTo>
                <a:lnTo>
                  <a:pt x="2247900" y="194310"/>
                </a:lnTo>
                <a:lnTo>
                  <a:pt x="2247900" y="971550"/>
                </a:lnTo>
                <a:lnTo>
                  <a:pt x="2242768" y="1016103"/>
                </a:lnTo>
                <a:lnTo>
                  <a:pt x="2228150" y="1057002"/>
                </a:lnTo>
                <a:lnTo>
                  <a:pt x="2205212" y="1093081"/>
                </a:lnTo>
                <a:lnTo>
                  <a:pt x="2175121" y="1123172"/>
                </a:lnTo>
                <a:lnTo>
                  <a:pt x="2139042" y="1146110"/>
                </a:lnTo>
                <a:lnTo>
                  <a:pt x="2098143" y="1160728"/>
                </a:lnTo>
                <a:lnTo>
                  <a:pt x="2053589" y="1165860"/>
                </a:lnTo>
                <a:lnTo>
                  <a:pt x="194309" y="1165860"/>
                </a:lnTo>
                <a:lnTo>
                  <a:pt x="149756" y="1160728"/>
                </a:lnTo>
                <a:lnTo>
                  <a:pt x="108857" y="1146110"/>
                </a:lnTo>
                <a:lnTo>
                  <a:pt x="72778" y="1123172"/>
                </a:lnTo>
                <a:lnTo>
                  <a:pt x="42687" y="1093081"/>
                </a:lnTo>
                <a:lnTo>
                  <a:pt x="19749" y="1057002"/>
                </a:lnTo>
                <a:lnTo>
                  <a:pt x="5131" y="1016103"/>
                </a:lnTo>
                <a:lnTo>
                  <a:pt x="0" y="971550"/>
                </a:lnTo>
                <a:lnTo>
                  <a:pt x="0" y="194310"/>
                </a:lnTo>
                <a:close/>
              </a:path>
            </a:pathLst>
          </a:custGeom>
          <a:ln w="10160">
            <a:solidFill>
              <a:srgbClr val="5B9BD4"/>
            </a:solidFill>
          </a:ln>
        </p:spPr>
        <p:txBody>
          <a:bodyPr wrap="square" lIns="0" tIns="0" rIns="0" bIns="0" rtlCol="0"/>
          <a:lstStyle/>
          <a:p>
            <a:endParaRPr sz="1579"/>
          </a:p>
        </p:txBody>
      </p:sp>
      <p:sp>
        <p:nvSpPr>
          <p:cNvPr id="75" name="object 70">
            <a:extLst>
              <a:ext uri="{FF2B5EF4-FFF2-40B4-BE49-F238E27FC236}">
                <a16:creationId xmlns="" xmlns:a16="http://schemas.microsoft.com/office/drawing/2014/main" id="{2B990E0B-C93B-4DD6-86BA-B8EA645EC867}"/>
              </a:ext>
            </a:extLst>
          </p:cNvPr>
          <p:cNvSpPr txBox="1"/>
          <p:nvPr/>
        </p:nvSpPr>
        <p:spPr>
          <a:xfrm>
            <a:off x="7974765" y="2396061"/>
            <a:ext cx="1589850" cy="996324"/>
          </a:xfrm>
          <a:prstGeom prst="rect">
            <a:avLst/>
          </a:prstGeom>
        </p:spPr>
        <p:txBody>
          <a:bodyPr vert="horz" wrap="square" lIns="0" tIns="11137" rIns="0" bIns="0" rtlCol="0">
            <a:spAutoFit/>
          </a:bodyPr>
          <a:lstStyle/>
          <a:p>
            <a:pPr marL="367551">
              <a:spcBef>
                <a:spcPts val="88"/>
              </a:spcBef>
            </a:pPr>
            <a:r>
              <a:rPr sz="877" b="1" spc="-96" dirty="0">
                <a:latin typeface="Arial"/>
                <a:cs typeface="Arial"/>
              </a:rPr>
              <a:t>BİLGİ </a:t>
            </a:r>
            <a:r>
              <a:rPr sz="877" b="1" spc="-110" dirty="0">
                <a:latin typeface="Arial"/>
                <a:cs typeface="Arial"/>
              </a:rPr>
              <a:t>VE</a:t>
            </a:r>
            <a:r>
              <a:rPr sz="877" b="1" spc="-162" dirty="0">
                <a:latin typeface="Arial"/>
                <a:cs typeface="Arial"/>
              </a:rPr>
              <a:t> </a:t>
            </a:r>
            <a:r>
              <a:rPr sz="877" b="1" spc="-75" dirty="0">
                <a:latin typeface="Arial"/>
                <a:cs typeface="Arial"/>
              </a:rPr>
              <a:t>İLETİŞİM:</a:t>
            </a:r>
            <a:endParaRPr sz="877">
              <a:latin typeface="Arial"/>
              <a:cs typeface="Arial"/>
            </a:endParaRPr>
          </a:p>
          <a:p>
            <a:pPr marL="41767" marR="4455" indent="-26731"/>
            <a:r>
              <a:rPr sz="789" b="1" spc="-35" dirty="0">
                <a:latin typeface="Arial"/>
                <a:cs typeface="Arial"/>
              </a:rPr>
              <a:t>İdareler, </a:t>
            </a:r>
            <a:r>
              <a:rPr sz="789" b="1" spc="-39" dirty="0">
                <a:latin typeface="Arial"/>
                <a:cs typeface="Arial"/>
              </a:rPr>
              <a:t>birimlerinin </a:t>
            </a:r>
            <a:r>
              <a:rPr sz="789" b="1" spc="-57" dirty="0">
                <a:latin typeface="Arial"/>
                <a:cs typeface="Arial"/>
              </a:rPr>
              <a:t>ve çalışanlarının  </a:t>
            </a:r>
            <a:r>
              <a:rPr sz="789" b="1" spc="-53" dirty="0">
                <a:latin typeface="Arial"/>
                <a:cs typeface="Arial"/>
              </a:rPr>
              <a:t>performansının </a:t>
            </a:r>
            <a:r>
              <a:rPr sz="789" b="1" spc="-48" dirty="0">
                <a:latin typeface="Arial"/>
                <a:cs typeface="Arial"/>
              </a:rPr>
              <a:t>izlenebilmesi, </a:t>
            </a:r>
            <a:r>
              <a:rPr sz="789" b="1" spc="-44" dirty="0">
                <a:latin typeface="Arial"/>
                <a:cs typeface="Arial"/>
              </a:rPr>
              <a:t>karar  </a:t>
            </a:r>
            <a:r>
              <a:rPr sz="789" b="1" spc="-48" dirty="0">
                <a:latin typeface="Arial"/>
                <a:cs typeface="Arial"/>
              </a:rPr>
              <a:t>alma </a:t>
            </a:r>
            <a:r>
              <a:rPr sz="789" b="1" spc="-53" dirty="0">
                <a:latin typeface="Arial"/>
                <a:cs typeface="Arial"/>
              </a:rPr>
              <a:t>süreçlerinin </a:t>
            </a:r>
            <a:r>
              <a:rPr sz="789" b="1" spc="-57" dirty="0">
                <a:latin typeface="Arial"/>
                <a:cs typeface="Arial"/>
              </a:rPr>
              <a:t>sağlıklı </a:t>
            </a:r>
            <a:r>
              <a:rPr sz="789" b="1" spc="-39" dirty="0">
                <a:latin typeface="Arial"/>
                <a:cs typeface="Arial"/>
              </a:rPr>
              <a:t>bir</a:t>
            </a:r>
            <a:r>
              <a:rPr sz="789" b="1" spc="13" dirty="0">
                <a:latin typeface="Arial"/>
                <a:cs typeface="Arial"/>
              </a:rPr>
              <a:t> </a:t>
            </a:r>
            <a:r>
              <a:rPr sz="789" b="1" spc="-53" dirty="0">
                <a:latin typeface="Arial"/>
                <a:cs typeface="Arial"/>
              </a:rPr>
              <a:t>şekilde</a:t>
            </a:r>
            <a:endParaRPr sz="789">
              <a:latin typeface="Arial"/>
              <a:cs typeface="Arial"/>
            </a:endParaRPr>
          </a:p>
          <a:p>
            <a:pPr marL="11138" marR="17821" indent="-2784" algn="ctr"/>
            <a:r>
              <a:rPr sz="789" b="1" spc="-53" dirty="0">
                <a:latin typeface="Arial"/>
                <a:cs typeface="Arial"/>
              </a:rPr>
              <a:t>işleyebilmesi </a:t>
            </a:r>
            <a:r>
              <a:rPr sz="789" b="1" spc="-57" dirty="0">
                <a:latin typeface="Arial"/>
                <a:cs typeface="Arial"/>
              </a:rPr>
              <a:t>ve </a:t>
            </a:r>
            <a:r>
              <a:rPr sz="789" b="1" spc="-44" dirty="0">
                <a:latin typeface="Arial"/>
                <a:cs typeface="Arial"/>
              </a:rPr>
              <a:t>hizmet </a:t>
            </a:r>
            <a:r>
              <a:rPr sz="789" b="1" spc="-66" dirty="0">
                <a:latin typeface="Arial"/>
                <a:cs typeface="Arial"/>
              </a:rPr>
              <a:t>sunumunda  </a:t>
            </a:r>
            <a:r>
              <a:rPr sz="789" b="1" spc="-35" dirty="0">
                <a:latin typeface="Arial"/>
                <a:cs typeface="Arial"/>
              </a:rPr>
              <a:t>etkinlik </a:t>
            </a:r>
            <a:r>
              <a:rPr sz="789" b="1" spc="-57" dirty="0">
                <a:latin typeface="Arial"/>
                <a:cs typeface="Arial"/>
              </a:rPr>
              <a:t>ve </a:t>
            </a:r>
            <a:r>
              <a:rPr sz="789" b="1" spc="-48" dirty="0">
                <a:latin typeface="Arial"/>
                <a:cs typeface="Arial"/>
              </a:rPr>
              <a:t>memnuniyetin </a:t>
            </a:r>
            <a:r>
              <a:rPr sz="789" b="1" spc="-70" dirty="0">
                <a:latin typeface="Arial"/>
                <a:cs typeface="Arial"/>
              </a:rPr>
              <a:t>sağlanması  </a:t>
            </a:r>
            <a:r>
              <a:rPr sz="789" b="1" spc="-57" dirty="0">
                <a:latin typeface="Arial"/>
                <a:cs typeface="Arial"/>
              </a:rPr>
              <a:t>amacıyla </a:t>
            </a:r>
            <a:r>
              <a:rPr sz="789" b="1" spc="-75" dirty="0">
                <a:latin typeface="Arial"/>
                <a:cs typeface="Arial"/>
              </a:rPr>
              <a:t>uygun </a:t>
            </a:r>
            <a:r>
              <a:rPr sz="789" b="1" spc="-39" dirty="0">
                <a:latin typeface="Arial"/>
                <a:cs typeface="Arial"/>
              </a:rPr>
              <a:t>bir </a:t>
            </a:r>
            <a:r>
              <a:rPr sz="789" b="1" spc="-53" dirty="0">
                <a:latin typeface="Arial"/>
                <a:cs typeface="Arial"/>
              </a:rPr>
              <a:t>bilgi </a:t>
            </a:r>
            <a:r>
              <a:rPr sz="789" b="1" spc="-57" dirty="0">
                <a:latin typeface="Arial"/>
                <a:cs typeface="Arial"/>
              </a:rPr>
              <a:t>ve</a:t>
            </a:r>
            <a:r>
              <a:rPr sz="789" b="1" spc="-66" dirty="0">
                <a:latin typeface="Arial"/>
                <a:cs typeface="Arial"/>
              </a:rPr>
              <a:t> </a:t>
            </a:r>
            <a:r>
              <a:rPr sz="789" b="1" spc="-39" dirty="0">
                <a:latin typeface="Arial"/>
                <a:cs typeface="Arial"/>
              </a:rPr>
              <a:t>iletişim</a:t>
            </a:r>
            <a:endParaRPr sz="789">
              <a:latin typeface="Arial"/>
              <a:cs typeface="Arial"/>
            </a:endParaRPr>
          </a:p>
          <a:p>
            <a:pPr marR="14479" algn="ctr"/>
            <a:r>
              <a:rPr sz="789" b="1" spc="-57" dirty="0">
                <a:latin typeface="Arial"/>
                <a:cs typeface="Arial"/>
              </a:rPr>
              <a:t>sistemine </a:t>
            </a:r>
            <a:r>
              <a:rPr sz="789" b="1" spc="-66" dirty="0">
                <a:latin typeface="Arial"/>
                <a:cs typeface="Arial"/>
              </a:rPr>
              <a:t>sahip</a:t>
            </a:r>
            <a:r>
              <a:rPr sz="789" b="1" spc="-26" dirty="0">
                <a:latin typeface="Arial"/>
                <a:cs typeface="Arial"/>
              </a:rPr>
              <a:t> </a:t>
            </a:r>
            <a:r>
              <a:rPr sz="789" b="1" spc="-39" dirty="0">
                <a:latin typeface="Arial"/>
                <a:cs typeface="Arial"/>
              </a:rPr>
              <a:t>olmalıdır.</a:t>
            </a:r>
            <a:endParaRPr sz="789">
              <a:latin typeface="Arial"/>
              <a:cs typeface="Arial"/>
            </a:endParaRPr>
          </a:p>
        </p:txBody>
      </p:sp>
      <p:sp>
        <p:nvSpPr>
          <p:cNvPr id="76" name="object 71">
            <a:extLst>
              <a:ext uri="{FF2B5EF4-FFF2-40B4-BE49-F238E27FC236}">
                <a16:creationId xmlns="" xmlns:a16="http://schemas.microsoft.com/office/drawing/2014/main" id="{BBE31809-63E3-4409-B4A7-3E61726B909E}"/>
              </a:ext>
            </a:extLst>
          </p:cNvPr>
          <p:cNvSpPr/>
          <p:nvPr/>
        </p:nvSpPr>
        <p:spPr>
          <a:xfrm>
            <a:off x="4805645" y="2959944"/>
            <a:ext cx="2949158" cy="712788"/>
          </a:xfrm>
          <a:prstGeom prst="rect">
            <a:avLst/>
          </a:prstGeom>
          <a:blipFill>
            <a:blip r:embed="rId22" cstate="print"/>
            <a:stretch>
              <a:fillRect/>
            </a:stretch>
          </a:blipFill>
        </p:spPr>
        <p:txBody>
          <a:bodyPr wrap="square" lIns="0" tIns="0" rIns="0" bIns="0" rtlCol="0"/>
          <a:lstStyle/>
          <a:p>
            <a:endParaRPr sz="1579"/>
          </a:p>
        </p:txBody>
      </p:sp>
      <p:sp>
        <p:nvSpPr>
          <p:cNvPr id="77" name="object 72">
            <a:extLst>
              <a:ext uri="{FF2B5EF4-FFF2-40B4-BE49-F238E27FC236}">
                <a16:creationId xmlns="" xmlns:a16="http://schemas.microsoft.com/office/drawing/2014/main" id="{D6772ED0-D544-4F6F-98F0-78450DB4E1E9}"/>
              </a:ext>
            </a:extLst>
          </p:cNvPr>
          <p:cNvSpPr/>
          <p:nvPr/>
        </p:nvSpPr>
        <p:spPr>
          <a:xfrm>
            <a:off x="4865787" y="2988901"/>
            <a:ext cx="2882334" cy="681602"/>
          </a:xfrm>
          <a:prstGeom prst="rect">
            <a:avLst/>
          </a:prstGeom>
          <a:blipFill>
            <a:blip r:embed="rId23" cstate="print"/>
            <a:stretch>
              <a:fillRect/>
            </a:stretch>
          </a:blipFill>
        </p:spPr>
        <p:txBody>
          <a:bodyPr wrap="square" lIns="0" tIns="0" rIns="0" bIns="0" rtlCol="0"/>
          <a:lstStyle/>
          <a:p>
            <a:endParaRPr sz="1579"/>
          </a:p>
        </p:txBody>
      </p:sp>
      <p:sp>
        <p:nvSpPr>
          <p:cNvPr id="78" name="object 73">
            <a:extLst>
              <a:ext uri="{FF2B5EF4-FFF2-40B4-BE49-F238E27FC236}">
                <a16:creationId xmlns="" xmlns:a16="http://schemas.microsoft.com/office/drawing/2014/main" id="{E94FCF2D-C7FB-463F-AC48-11D9EFDC2643}"/>
              </a:ext>
            </a:extLst>
          </p:cNvPr>
          <p:cNvSpPr/>
          <p:nvPr/>
        </p:nvSpPr>
        <p:spPr>
          <a:xfrm>
            <a:off x="4856876" y="2988901"/>
            <a:ext cx="2846695" cy="610324"/>
          </a:xfrm>
          <a:custGeom>
            <a:avLst/>
            <a:gdLst/>
            <a:ahLst/>
            <a:cxnLst/>
            <a:rect l="l" t="t" r="r" b="b"/>
            <a:pathLst>
              <a:path w="3246120" h="695960">
                <a:moveTo>
                  <a:pt x="3130169" y="0"/>
                </a:moveTo>
                <a:lnTo>
                  <a:pt x="115950" y="0"/>
                </a:lnTo>
                <a:lnTo>
                  <a:pt x="70830" y="9116"/>
                </a:lnTo>
                <a:lnTo>
                  <a:pt x="33972" y="33972"/>
                </a:lnTo>
                <a:lnTo>
                  <a:pt x="9116" y="70830"/>
                </a:lnTo>
                <a:lnTo>
                  <a:pt x="0" y="115950"/>
                </a:lnTo>
                <a:lnTo>
                  <a:pt x="0" y="580008"/>
                </a:lnTo>
                <a:lnTo>
                  <a:pt x="9116" y="625129"/>
                </a:lnTo>
                <a:lnTo>
                  <a:pt x="33972" y="661987"/>
                </a:lnTo>
                <a:lnTo>
                  <a:pt x="70830" y="686843"/>
                </a:lnTo>
                <a:lnTo>
                  <a:pt x="115950" y="695959"/>
                </a:lnTo>
                <a:lnTo>
                  <a:pt x="3130169" y="695959"/>
                </a:lnTo>
                <a:lnTo>
                  <a:pt x="3175289" y="686843"/>
                </a:lnTo>
                <a:lnTo>
                  <a:pt x="3212147" y="661987"/>
                </a:lnTo>
                <a:lnTo>
                  <a:pt x="3237003" y="625129"/>
                </a:lnTo>
                <a:lnTo>
                  <a:pt x="3246120" y="580008"/>
                </a:lnTo>
                <a:lnTo>
                  <a:pt x="3246120" y="115950"/>
                </a:lnTo>
                <a:lnTo>
                  <a:pt x="3237003" y="70830"/>
                </a:lnTo>
                <a:lnTo>
                  <a:pt x="3212147" y="33972"/>
                </a:lnTo>
                <a:lnTo>
                  <a:pt x="3175289" y="9116"/>
                </a:lnTo>
                <a:lnTo>
                  <a:pt x="3130169" y="0"/>
                </a:lnTo>
                <a:close/>
              </a:path>
            </a:pathLst>
          </a:custGeom>
          <a:solidFill>
            <a:srgbClr val="CADAEC"/>
          </a:solidFill>
        </p:spPr>
        <p:txBody>
          <a:bodyPr wrap="square" lIns="0" tIns="0" rIns="0" bIns="0" rtlCol="0"/>
          <a:lstStyle/>
          <a:p>
            <a:endParaRPr sz="1579"/>
          </a:p>
        </p:txBody>
      </p:sp>
      <p:sp>
        <p:nvSpPr>
          <p:cNvPr id="79" name="object 74">
            <a:extLst>
              <a:ext uri="{FF2B5EF4-FFF2-40B4-BE49-F238E27FC236}">
                <a16:creationId xmlns="" xmlns:a16="http://schemas.microsoft.com/office/drawing/2014/main" id="{459DB2EE-431D-48A4-B867-8106B68D993E}"/>
              </a:ext>
            </a:extLst>
          </p:cNvPr>
          <p:cNvSpPr/>
          <p:nvPr/>
        </p:nvSpPr>
        <p:spPr>
          <a:xfrm>
            <a:off x="4856876" y="2988901"/>
            <a:ext cx="2846695" cy="610324"/>
          </a:xfrm>
          <a:custGeom>
            <a:avLst/>
            <a:gdLst/>
            <a:ahLst/>
            <a:cxnLst/>
            <a:rect l="l" t="t" r="r" b="b"/>
            <a:pathLst>
              <a:path w="3246120" h="695960">
                <a:moveTo>
                  <a:pt x="0" y="115950"/>
                </a:moveTo>
                <a:lnTo>
                  <a:pt x="9116" y="70830"/>
                </a:lnTo>
                <a:lnTo>
                  <a:pt x="33972" y="33972"/>
                </a:lnTo>
                <a:lnTo>
                  <a:pt x="70830" y="9116"/>
                </a:lnTo>
                <a:lnTo>
                  <a:pt x="115950" y="0"/>
                </a:lnTo>
                <a:lnTo>
                  <a:pt x="3130169" y="0"/>
                </a:lnTo>
                <a:lnTo>
                  <a:pt x="3175289" y="9116"/>
                </a:lnTo>
                <a:lnTo>
                  <a:pt x="3212147" y="33972"/>
                </a:lnTo>
                <a:lnTo>
                  <a:pt x="3237003" y="70830"/>
                </a:lnTo>
                <a:lnTo>
                  <a:pt x="3246120" y="115950"/>
                </a:lnTo>
                <a:lnTo>
                  <a:pt x="3246120" y="580008"/>
                </a:lnTo>
                <a:lnTo>
                  <a:pt x="3237003" y="625129"/>
                </a:lnTo>
                <a:lnTo>
                  <a:pt x="3212147" y="661987"/>
                </a:lnTo>
                <a:lnTo>
                  <a:pt x="3175289" y="686843"/>
                </a:lnTo>
                <a:lnTo>
                  <a:pt x="3130169" y="695959"/>
                </a:lnTo>
                <a:lnTo>
                  <a:pt x="115950" y="695959"/>
                </a:lnTo>
                <a:lnTo>
                  <a:pt x="70830" y="686843"/>
                </a:lnTo>
                <a:lnTo>
                  <a:pt x="33972" y="661987"/>
                </a:lnTo>
                <a:lnTo>
                  <a:pt x="9116" y="625129"/>
                </a:lnTo>
                <a:lnTo>
                  <a:pt x="0" y="580008"/>
                </a:lnTo>
                <a:lnTo>
                  <a:pt x="0" y="115950"/>
                </a:lnTo>
                <a:close/>
              </a:path>
            </a:pathLst>
          </a:custGeom>
          <a:ln w="10160">
            <a:solidFill>
              <a:srgbClr val="5B9BD4"/>
            </a:solidFill>
          </a:ln>
        </p:spPr>
        <p:txBody>
          <a:bodyPr wrap="square" lIns="0" tIns="0" rIns="0" bIns="0" rtlCol="0"/>
          <a:lstStyle/>
          <a:p>
            <a:endParaRPr sz="1579"/>
          </a:p>
        </p:txBody>
      </p:sp>
      <p:sp>
        <p:nvSpPr>
          <p:cNvPr id="80" name="object 75">
            <a:extLst>
              <a:ext uri="{FF2B5EF4-FFF2-40B4-BE49-F238E27FC236}">
                <a16:creationId xmlns="" xmlns:a16="http://schemas.microsoft.com/office/drawing/2014/main" id="{AA2E7344-5D9E-47D5-8234-C3511F343EF0}"/>
              </a:ext>
            </a:extLst>
          </p:cNvPr>
          <p:cNvSpPr txBox="1"/>
          <p:nvPr/>
        </p:nvSpPr>
        <p:spPr>
          <a:xfrm>
            <a:off x="4965689" y="3029552"/>
            <a:ext cx="2626733" cy="510550"/>
          </a:xfrm>
          <a:prstGeom prst="rect">
            <a:avLst/>
          </a:prstGeom>
        </p:spPr>
        <p:txBody>
          <a:bodyPr vert="horz" wrap="square" lIns="0" tIns="11137" rIns="0" bIns="0" rtlCol="0">
            <a:spAutoFit/>
          </a:bodyPr>
          <a:lstStyle/>
          <a:p>
            <a:pPr marL="13365">
              <a:spcBef>
                <a:spcPts val="88"/>
              </a:spcBef>
            </a:pPr>
            <a:r>
              <a:rPr sz="877" b="1" spc="-118" dirty="0">
                <a:solidFill>
                  <a:srgbClr val="080808"/>
                </a:solidFill>
                <a:latin typeface="Arial"/>
                <a:cs typeface="Arial"/>
              </a:rPr>
              <a:t>PROSEDÜRLERİN </a:t>
            </a:r>
            <a:r>
              <a:rPr sz="877" b="1" spc="-114" dirty="0">
                <a:solidFill>
                  <a:srgbClr val="080808"/>
                </a:solidFill>
                <a:latin typeface="Arial"/>
                <a:cs typeface="Arial"/>
              </a:rPr>
              <a:t>BELİRLENMESİ </a:t>
            </a:r>
            <a:r>
              <a:rPr sz="877" b="1" spc="-110" dirty="0">
                <a:solidFill>
                  <a:srgbClr val="080808"/>
                </a:solidFill>
                <a:latin typeface="Arial"/>
                <a:cs typeface="Arial"/>
              </a:rPr>
              <a:t>VE</a:t>
            </a:r>
            <a:r>
              <a:rPr sz="877" b="1" spc="-149" dirty="0">
                <a:solidFill>
                  <a:srgbClr val="080808"/>
                </a:solidFill>
                <a:latin typeface="Arial"/>
                <a:cs typeface="Arial"/>
              </a:rPr>
              <a:t> </a:t>
            </a:r>
            <a:r>
              <a:rPr sz="877" b="1" spc="-110" dirty="0">
                <a:solidFill>
                  <a:srgbClr val="080808"/>
                </a:solidFill>
                <a:latin typeface="Arial"/>
                <a:cs typeface="Arial"/>
              </a:rPr>
              <a:t>BELGELENDİRİLMESİ:</a:t>
            </a:r>
            <a:endParaRPr sz="877">
              <a:latin typeface="Arial"/>
              <a:cs typeface="Arial"/>
            </a:endParaRPr>
          </a:p>
          <a:p>
            <a:pPr marL="10581" marR="4455" algn="ctr"/>
            <a:r>
              <a:rPr sz="789" b="1" spc="-35" dirty="0">
                <a:solidFill>
                  <a:srgbClr val="080808"/>
                </a:solidFill>
                <a:latin typeface="Arial"/>
                <a:cs typeface="Arial"/>
              </a:rPr>
              <a:t>İdareler, faaliyetleri ile </a:t>
            </a:r>
            <a:r>
              <a:rPr sz="789" b="1" spc="-44" dirty="0">
                <a:solidFill>
                  <a:srgbClr val="080808"/>
                </a:solidFill>
                <a:latin typeface="Arial"/>
                <a:cs typeface="Arial"/>
              </a:rPr>
              <a:t>mali </a:t>
            </a:r>
            <a:r>
              <a:rPr sz="789" b="1" spc="-48" dirty="0">
                <a:solidFill>
                  <a:srgbClr val="080808"/>
                </a:solidFill>
                <a:latin typeface="Arial"/>
                <a:cs typeface="Arial"/>
              </a:rPr>
              <a:t>karar </a:t>
            </a:r>
            <a:r>
              <a:rPr sz="789" b="1" spc="-61" dirty="0">
                <a:solidFill>
                  <a:srgbClr val="080808"/>
                </a:solidFill>
                <a:latin typeface="Arial"/>
                <a:cs typeface="Arial"/>
              </a:rPr>
              <a:t>ve </a:t>
            </a:r>
            <a:r>
              <a:rPr sz="789" b="1" spc="-44" dirty="0">
                <a:solidFill>
                  <a:srgbClr val="080808"/>
                </a:solidFill>
                <a:latin typeface="Arial"/>
                <a:cs typeface="Arial"/>
              </a:rPr>
              <a:t>işlemleri </a:t>
            </a:r>
            <a:r>
              <a:rPr sz="789" b="1" spc="-57" dirty="0">
                <a:solidFill>
                  <a:srgbClr val="080808"/>
                </a:solidFill>
                <a:latin typeface="Arial"/>
                <a:cs typeface="Arial"/>
              </a:rPr>
              <a:t>için </a:t>
            </a:r>
            <a:r>
              <a:rPr sz="789" b="1" spc="-48" dirty="0">
                <a:solidFill>
                  <a:srgbClr val="080808"/>
                </a:solidFill>
                <a:latin typeface="Arial"/>
                <a:cs typeface="Arial"/>
              </a:rPr>
              <a:t>gerekli </a:t>
            </a:r>
            <a:r>
              <a:rPr sz="789" b="1" spc="-53" dirty="0">
                <a:solidFill>
                  <a:srgbClr val="080808"/>
                </a:solidFill>
                <a:latin typeface="Arial"/>
                <a:cs typeface="Arial"/>
              </a:rPr>
              <a:t>yazılı  prosedürleri </a:t>
            </a:r>
            <a:r>
              <a:rPr sz="789" b="1" spc="-57" dirty="0">
                <a:solidFill>
                  <a:srgbClr val="080808"/>
                </a:solidFill>
                <a:latin typeface="Arial"/>
                <a:cs typeface="Arial"/>
              </a:rPr>
              <a:t>ve </a:t>
            </a:r>
            <a:r>
              <a:rPr sz="789" b="1" spc="-61" dirty="0">
                <a:solidFill>
                  <a:srgbClr val="080808"/>
                </a:solidFill>
                <a:latin typeface="Arial"/>
                <a:cs typeface="Arial"/>
              </a:rPr>
              <a:t>bu </a:t>
            </a:r>
            <a:r>
              <a:rPr sz="789" b="1" spc="-48" dirty="0">
                <a:solidFill>
                  <a:srgbClr val="080808"/>
                </a:solidFill>
                <a:latin typeface="Arial"/>
                <a:cs typeface="Arial"/>
              </a:rPr>
              <a:t>alanlara </a:t>
            </a:r>
            <a:r>
              <a:rPr sz="789" b="1" spc="-53" dirty="0">
                <a:solidFill>
                  <a:srgbClr val="080808"/>
                </a:solidFill>
                <a:latin typeface="Arial"/>
                <a:cs typeface="Arial"/>
              </a:rPr>
              <a:t>ilişkin </a:t>
            </a:r>
            <a:r>
              <a:rPr sz="789" b="1" spc="-48" dirty="0">
                <a:solidFill>
                  <a:srgbClr val="080808"/>
                </a:solidFill>
                <a:latin typeface="Arial"/>
                <a:cs typeface="Arial"/>
              </a:rPr>
              <a:t>düzenlemeleri hazırlamalı,  </a:t>
            </a:r>
            <a:r>
              <a:rPr sz="789" b="1" spc="-53" dirty="0">
                <a:solidFill>
                  <a:srgbClr val="080808"/>
                </a:solidFill>
                <a:latin typeface="Arial"/>
                <a:cs typeface="Arial"/>
              </a:rPr>
              <a:t>güncellemeli </a:t>
            </a:r>
            <a:r>
              <a:rPr sz="789" b="1" spc="-61" dirty="0">
                <a:solidFill>
                  <a:srgbClr val="080808"/>
                </a:solidFill>
                <a:latin typeface="Arial"/>
                <a:cs typeface="Arial"/>
              </a:rPr>
              <a:t>ve </a:t>
            </a:r>
            <a:r>
              <a:rPr sz="789" b="1" spc="-44" dirty="0">
                <a:solidFill>
                  <a:srgbClr val="080808"/>
                </a:solidFill>
                <a:latin typeface="Arial"/>
                <a:cs typeface="Arial"/>
              </a:rPr>
              <a:t>ilgili </a:t>
            </a:r>
            <a:r>
              <a:rPr sz="789" b="1" spc="-57" dirty="0">
                <a:solidFill>
                  <a:srgbClr val="080808"/>
                </a:solidFill>
                <a:latin typeface="Arial"/>
                <a:cs typeface="Arial"/>
              </a:rPr>
              <a:t>personelin </a:t>
            </a:r>
            <a:r>
              <a:rPr sz="789" b="1" spc="-53" dirty="0">
                <a:solidFill>
                  <a:srgbClr val="080808"/>
                </a:solidFill>
                <a:latin typeface="Arial"/>
                <a:cs typeface="Arial"/>
              </a:rPr>
              <a:t>erişimine</a:t>
            </a:r>
            <a:r>
              <a:rPr sz="789" b="1" spc="57" dirty="0">
                <a:solidFill>
                  <a:srgbClr val="080808"/>
                </a:solidFill>
                <a:latin typeface="Arial"/>
                <a:cs typeface="Arial"/>
              </a:rPr>
              <a:t> </a:t>
            </a:r>
            <a:r>
              <a:rPr sz="789" b="1" spc="-53" dirty="0">
                <a:solidFill>
                  <a:srgbClr val="080808"/>
                </a:solidFill>
                <a:latin typeface="Arial"/>
                <a:cs typeface="Arial"/>
              </a:rPr>
              <a:t>sunmalıdır.</a:t>
            </a:r>
            <a:endParaRPr sz="789">
              <a:latin typeface="Arial"/>
              <a:cs typeface="Arial"/>
            </a:endParaRPr>
          </a:p>
        </p:txBody>
      </p:sp>
      <p:sp>
        <p:nvSpPr>
          <p:cNvPr id="81" name="object 76">
            <a:extLst>
              <a:ext uri="{FF2B5EF4-FFF2-40B4-BE49-F238E27FC236}">
                <a16:creationId xmlns="" xmlns:a16="http://schemas.microsoft.com/office/drawing/2014/main" id="{FB6C635A-62D0-463E-8515-65006CFC2C43}"/>
              </a:ext>
            </a:extLst>
          </p:cNvPr>
          <p:cNvSpPr/>
          <p:nvPr/>
        </p:nvSpPr>
        <p:spPr>
          <a:xfrm>
            <a:off x="4796736" y="2371893"/>
            <a:ext cx="2940248" cy="634826"/>
          </a:xfrm>
          <a:prstGeom prst="rect">
            <a:avLst/>
          </a:prstGeom>
          <a:blipFill>
            <a:blip r:embed="rId24" cstate="print"/>
            <a:stretch>
              <a:fillRect/>
            </a:stretch>
          </a:blipFill>
        </p:spPr>
        <p:txBody>
          <a:bodyPr wrap="square" lIns="0" tIns="0" rIns="0" bIns="0" rtlCol="0"/>
          <a:lstStyle/>
          <a:p>
            <a:endParaRPr sz="1579"/>
          </a:p>
        </p:txBody>
      </p:sp>
      <p:sp>
        <p:nvSpPr>
          <p:cNvPr id="82" name="object 77">
            <a:extLst>
              <a:ext uri="{FF2B5EF4-FFF2-40B4-BE49-F238E27FC236}">
                <a16:creationId xmlns="" xmlns:a16="http://schemas.microsoft.com/office/drawing/2014/main" id="{55EBDAB8-6DCD-4711-85FE-C05928A55C73}"/>
              </a:ext>
            </a:extLst>
          </p:cNvPr>
          <p:cNvSpPr/>
          <p:nvPr/>
        </p:nvSpPr>
        <p:spPr>
          <a:xfrm>
            <a:off x="4865787" y="2360756"/>
            <a:ext cx="2822193" cy="681602"/>
          </a:xfrm>
          <a:prstGeom prst="rect">
            <a:avLst/>
          </a:prstGeom>
          <a:blipFill>
            <a:blip r:embed="rId25" cstate="print"/>
            <a:stretch>
              <a:fillRect/>
            </a:stretch>
          </a:blipFill>
        </p:spPr>
        <p:txBody>
          <a:bodyPr wrap="square" lIns="0" tIns="0" rIns="0" bIns="0" rtlCol="0"/>
          <a:lstStyle/>
          <a:p>
            <a:endParaRPr sz="1579"/>
          </a:p>
        </p:txBody>
      </p:sp>
      <p:sp>
        <p:nvSpPr>
          <p:cNvPr id="83" name="object 78">
            <a:extLst>
              <a:ext uri="{FF2B5EF4-FFF2-40B4-BE49-F238E27FC236}">
                <a16:creationId xmlns="" xmlns:a16="http://schemas.microsoft.com/office/drawing/2014/main" id="{8A272A0E-CC45-497D-956C-3A575DA0D738}"/>
              </a:ext>
            </a:extLst>
          </p:cNvPr>
          <p:cNvSpPr/>
          <p:nvPr/>
        </p:nvSpPr>
        <p:spPr>
          <a:xfrm>
            <a:off x="4847968" y="2400851"/>
            <a:ext cx="2837785" cy="532363"/>
          </a:xfrm>
          <a:custGeom>
            <a:avLst/>
            <a:gdLst/>
            <a:ahLst/>
            <a:cxnLst/>
            <a:rect l="l" t="t" r="r" b="b"/>
            <a:pathLst>
              <a:path w="3235959" h="607060">
                <a:moveTo>
                  <a:pt x="3134740" y="0"/>
                </a:moveTo>
                <a:lnTo>
                  <a:pt x="101218" y="0"/>
                </a:lnTo>
                <a:lnTo>
                  <a:pt x="61829" y="7957"/>
                </a:lnTo>
                <a:lnTo>
                  <a:pt x="29654" y="29654"/>
                </a:lnTo>
                <a:lnTo>
                  <a:pt x="7957" y="61829"/>
                </a:lnTo>
                <a:lnTo>
                  <a:pt x="0" y="101218"/>
                </a:lnTo>
                <a:lnTo>
                  <a:pt x="0" y="505840"/>
                </a:lnTo>
                <a:lnTo>
                  <a:pt x="7957" y="545230"/>
                </a:lnTo>
                <a:lnTo>
                  <a:pt x="29654" y="577405"/>
                </a:lnTo>
                <a:lnTo>
                  <a:pt x="61829" y="599102"/>
                </a:lnTo>
                <a:lnTo>
                  <a:pt x="101218" y="607060"/>
                </a:lnTo>
                <a:lnTo>
                  <a:pt x="3134740" y="607060"/>
                </a:lnTo>
                <a:lnTo>
                  <a:pt x="3174130" y="599102"/>
                </a:lnTo>
                <a:lnTo>
                  <a:pt x="3206305" y="577405"/>
                </a:lnTo>
                <a:lnTo>
                  <a:pt x="3228002" y="545230"/>
                </a:lnTo>
                <a:lnTo>
                  <a:pt x="3235959" y="505840"/>
                </a:lnTo>
                <a:lnTo>
                  <a:pt x="3235959" y="101218"/>
                </a:lnTo>
                <a:lnTo>
                  <a:pt x="3228002" y="61829"/>
                </a:lnTo>
                <a:lnTo>
                  <a:pt x="3206305" y="29654"/>
                </a:lnTo>
                <a:lnTo>
                  <a:pt x="3174130" y="7957"/>
                </a:lnTo>
                <a:lnTo>
                  <a:pt x="3134740" y="0"/>
                </a:lnTo>
                <a:close/>
              </a:path>
            </a:pathLst>
          </a:custGeom>
          <a:solidFill>
            <a:srgbClr val="CADAEC"/>
          </a:solidFill>
        </p:spPr>
        <p:txBody>
          <a:bodyPr wrap="square" lIns="0" tIns="0" rIns="0" bIns="0" rtlCol="0"/>
          <a:lstStyle/>
          <a:p>
            <a:endParaRPr sz="1579"/>
          </a:p>
        </p:txBody>
      </p:sp>
      <p:sp>
        <p:nvSpPr>
          <p:cNvPr id="84" name="object 79">
            <a:extLst>
              <a:ext uri="{FF2B5EF4-FFF2-40B4-BE49-F238E27FC236}">
                <a16:creationId xmlns="" xmlns:a16="http://schemas.microsoft.com/office/drawing/2014/main" id="{66B1EACF-7D54-4199-AA83-D416952CB1EA}"/>
              </a:ext>
            </a:extLst>
          </p:cNvPr>
          <p:cNvSpPr/>
          <p:nvPr/>
        </p:nvSpPr>
        <p:spPr>
          <a:xfrm>
            <a:off x="4847968" y="2400851"/>
            <a:ext cx="2837785" cy="532363"/>
          </a:xfrm>
          <a:custGeom>
            <a:avLst/>
            <a:gdLst/>
            <a:ahLst/>
            <a:cxnLst/>
            <a:rect l="l" t="t" r="r" b="b"/>
            <a:pathLst>
              <a:path w="3235959" h="607060">
                <a:moveTo>
                  <a:pt x="0" y="101218"/>
                </a:moveTo>
                <a:lnTo>
                  <a:pt x="7957" y="61829"/>
                </a:lnTo>
                <a:lnTo>
                  <a:pt x="29654" y="29654"/>
                </a:lnTo>
                <a:lnTo>
                  <a:pt x="61829" y="7957"/>
                </a:lnTo>
                <a:lnTo>
                  <a:pt x="101218" y="0"/>
                </a:lnTo>
                <a:lnTo>
                  <a:pt x="3134740" y="0"/>
                </a:lnTo>
                <a:lnTo>
                  <a:pt x="3174130" y="7957"/>
                </a:lnTo>
                <a:lnTo>
                  <a:pt x="3206305" y="29654"/>
                </a:lnTo>
                <a:lnTo>
                  <a:pt x="3228002" y="61829"/>
                </a:lnTo>
                <a:lnTo>
                  <a:pt x="3235959" y="101218"/>
                </a:lnTo>
                <a:lnTo>
                  <a:pt x="3235959" y="505840"/>
                </a:lnTo>
                <a:lnTo>
                  <a:pt x="3228002" y="545230"/>
                </a:lnTo>
                <a:lnTo>
                  <a:pt x="3206305" y="577405"/>
                </a:lnTo>
                <a:lnTo>
                  <a:pt x="3174130" y="599102"/>
                </a:lnTo>
                <a:lnTo>
                  <a:pt x="3134740" y="607060"/>
                </a:lnTo>
                <a:lnTo>
                  <a:pt x="101218" y="607060"/>
                </a:lnTo>
                <a:lnTo>
                  <a:pt x="61829" y="599102"/>
                </a:lnTo>
                <a:lnTo>
                  <a:pt x="29654" y="577405"/>
                </a:lnTo>
                <a:lnTo>
                  <a:pt x="7957" y="545230"/>
                </a:lnTo>
                <a:lnTo>
                  <a:pt x="0" y="505840"/>
                </a:lnTo>
                <a:lnTo>
                  <a:pt x="0" y="101218"/>
                </a:lnTo>
                <a:close/>
              </a:path>
            </a:pathLst>
          </a:custGeom>
          <a:ln w="10160">
            <a:solidFill>
              <a:srgbClr val="5B9BD4"/>
            </a:solidFill>
          </a:ln>
        </p:spPr>
        <p:txBody>
          <a:bodyPr wrap="square" lIns="0" tIns="0" rIns="0" bIns="0" rtlCol="0"/>
          <a:lstStyle/>
          <a:p>
            <a:endParaRPr sz="1579"/>
          </a:p>
        </p:txBody>
      </p:sp>
      <p:sp>
        <p:nvSpPr>
          <p:cNvPr id="85" name="object 80">
            <a:extLst>
              <a:ext uri="{FF2B5EF4-FFF2-40B4-BE49-F238E27FC236}">
                <a16:creationId xmlns="" xmlns:a16="http://schemas.microsoft.com/office/drawing/2014/main" id="{F875075F-B71A-412F-9FF7-833634262FDA}"/>
              </a:ext>
            </a:extLst>
          </p:cNvPr>
          <p:cNvSpPr txBox="1"/>
          <p:nvPr/>
        </p:nvSpPr>
        <p:spPr>
          <a:xfrm>
            <a:off x="4963239" y="2401908"/>
            <a:ext cx="2604459" cy="510550"/>
          </a:xfrm>
          <a:prstGeom prst="rect">
            <a:avLst/>
          </a:prstGeom>
        </p:spPr>
        <p:txBody>
          <a:bodyPr vert="horz" wrap="square" lIns="0" tIns="11137" rIns="0" bIns="0" rtlCol="0">
            <a:spAutoFit/>
          </a:bodyPr>
          <a:lstStyle/>
          <a:p>
            <a:pPr marL="358083">
              <a:spcBef>
                <a:spcPts val="88"/>
              </a:spcBef>
            </a:pPr>
            <a:r>
              <a:rPr sz="877" b="1" spc="-118" dirty="0">
                <a:solidFill>
                  <a:srgbClr val="080808"/>
                </a:solidFill>
                <a:latin typeface="Arial"/>
                <a:cs typeface="Arial"/>
              </a:rPr>
              <a:t>KONTROL </a:t>
            </a:r>
            <a:r>
              <a:rPr sz="877" b="1" spc="-127" dirty="0">
                <a:solidFill>
                  <a:srgbClr val="080808"/>
                </a:solidFill>
                <a:latin typeface="Arial"/>
                <a:cs typeface="Arial"/>
              </a:rPr>
              <a:t>STRATEJİLERİ </a:t>
            </a:r>
            <a:r>
              <a:rPr sz="877" b="1" spc="-110" dirty="0">
                <a:solidFill>
                  <a:srgbClr val="080808"/>
                </a:solidFill>
                <a:latin typeface="Arial"/>
                <a:cs typeface="Arial"/>
              </a:rPr>
              <a:t>VE</a:t>
            </a:r>
            <a:r>
              <a:rPr sz="877" b="1" spc="-145" dirty="0">
                <a:solidFill>
                  <a:srgbClr val="080808"/>
                </a:solidFill>
                <a:latin typeface="Arial"/>
                <a:cs typeface="Arial"/>
              </a:rPr>
              <a:t> </a:t>
            </a:r>
            <a:r>
              <a:rPr sz="877" b="1" spc="-96" dirty="0">
                <a:solidFill>
                  <a:srgbClr val="080808"/>
                </a:solidFill>
                <a:latin typeface="Arial"/>
                <a:cs typeface="Arial"/>
              </a:rPr>
              <a:t>YÖNTEMLERİ:</a:t>
            </a:r>
            <a:endParaRPr sz="877">
              <a:latin typeface="Arial"/>
              <a:cs typeface="Arial"/>
            </a:endParaRPr>
          </a:p>
          <a:p>
            <a:pPr marL="11138" marR="4455" algn="ctr">
              <a:spcBef>
                <a:spcPts val="4"/>
              </a:spcBef>
            </a:pPr>
            <a:r>
              <a:rPr sz="789" b="1" spc="-35" dirty="0">
                <a:solidFill>
                  <a:srgbClr val="080808"/>
                </a:solidFill>
                <a:latin typeface="Arial"/>
                <a:cs typeface="Arial"/>
              </a:rPr>
              <a:t>İdareler, </a:t>
            </a:r>
            <a:r>
              <a:rPr sz="789" b="1" spc="-44" dirty="0">
                <a:solidFill>
                  <a:srgbClr val="080808"/>
                </a:solidFill>
                <a:latin typeface="Arial"/>
                <a:cs typeface="Arial"/>
              </a:rPr>
              <a:t>hedeflerine </a:t>
            </a:r>
            <a:r>
              <a:rPr sz="789" b="1" spc="-61" dirty="0">
                <a:solidFill>
                  <a:srgbClr val="080808"/>
                </a:solidFill>
                <a:latin typeface="Arial"/>
                <a:cs typeface="Arial"/>
              </a:rPr>
              <a:t>ulaşmayı amaçlayan ve </a:t>
            </a:r>
            <a:r>
              <a:rPr sz="789" b="1" spc="-48" dirty="0">
                <a:solidFill>
                  <a:srgbClr val="080808"/>
                </a:solidFill>
                <a:latin typeface="Arial"/>
                <a:cs typeface="Arial"/>
              </a:rPr>
              <a:t>riskleri  </a:t>
            </a:r>
            <a:r>
              <a:rPr sz="789" b="1" spc="-57" dirty="0">
                <a:solidFill>
                  <a:srgbClr val="080808"/>
                </a:solidFill>
                <a:latin typeface="Arial"/>
                <a:cs typeface="Arial"/>
              </a:rPr>
              <a:t>karşılamaya </a:t>
            </a:r>
            <a:r>
              <a:rPr sz="789" b="1" spc="-79" dirty="0">
                <a:solidFill>
                  <a:srgbClr val="080808"/>
                </a:solidFill>
                <a:latin typeface="Arial"/>
                <a:cs typeface="Arial"/>
              </a:rPr>
              <a:t>uygun </a:t>
            </a:r>
            <a:r>
              <a:rPr sz="789" b="1" spc="-44" dirty="0">
                <a:solidFill>
                  <a:srgbClr val="080808"/>
                </a:solidFill>
                <a:latin typeface="Arial"/>
                <a:cs typeface="Arial"/>
              </a:rPr>
              <a:t>kontrol </a:t>
            </a:r>
            <a:r>
              <a:rPr sz="789" b="1" spc="-35" dirty="0">
                <a:solidFill>
                  <a:srgbClr val="080808"/>
                </a:solidFill>
                <a:latin typeface="Arial"/>
                <a:cs typeface="Arial"/>
              </a:rPr>
              <a:t>strateji </a:t>
            </a:r>
            <a:r>
              <a:rPr sz="789" b="1" spc="-61" dirty="0">
                <a:solidFill>
                  <a:srgbClr val="080808"/>
                </a:solidFill>
                <a:latin typeface="Arial"/>
                <a:cs typeface="Arial"/>
              </a:rPr>
              <a:t>ve </a:t>
            </a:r>
            <a:r>
              <a:rPr sz="789" b="1" spc="-44" dirty="0">
                <a:solidFill>
                  <a:srgbClr val="080808"/>
                </a:solidFill>
                <a:latin typeface="Arial"/>
                <a:cs typeface="Arial"/>
              </a:rPr>
              <a:t>yöntemlerini </a:t>
            </a:r>
            <a:r>
              <a:rPr sz="789" b="1" spc="-39" dirty="0">
                <a:solidFill>
                  <a:srgbClr val="080808"/>
                </a:solidFill>
                <a:latin typeface="Arial"/>
                <a:cs typeface="Arial"/>
              </a:rPr>
              <a:t>belirlemeli  </a:t>
            </a:r>
            <a:r>
              <a:rPr sz="789" b="1" spc="-61" dirty="0">
                <a:solidFill>
                  <a:srgbClr val="080808"/>
                </a:solidFill>
                <a:latin typeface="Arial"/>
                <a:cs typeface="Arial"/>
              </a:rPr>
              <a:t>ve</a:t>
            </a:r>
            <a:r>
              <a:rPr sz="789" b="1" spc="-44" dirty="0">
                <a:solidFill>
                  <a:srgbClr val="080808"/>
                </a:solidFill>
                <a:latin typeface="Arial"/>
                <a:cs typeface="Arial"/>
              </a:rPr>
              <a:t> </a:t>
            </a:r>
            <a:r>
              <a:rPr sz="789" b="1" spc="-53" dirty="0">
                <a:solidFill>
                  <a:srgbClr val="080808"/>
                </a:solidFill>
                <a:latin typeface="Arial"/>
                <a:cs typeface="Arial"/>
              </a:rPr>
              <a:t>uygulamalıdır.</a:t>
            </a:r>
            <a:endParaRPr sz="789">
              <a:latin typeface="Arial"/>
              <a:cs typeface="Arial"/>
            </a:endParaRPr>
          </a:p>
        </p:txBody>
      </p:sp>
      <p:sp>
        <p:nvSpPr>
          <p:cNvPr id="86" name="object 81">
            <a:extLst>
              <a:ext uri="{FF2B5EF4-FFF2-40B4-BE49-F238E27FC236}">
                <a16:creationId xmlns="" xmlns:a16="http://schemas.microsoft.com/office/drawing/2014/main" id="{573F0989-5DEB-4242-8192-F271EF23AAE5}"/>
              </a:ext>
            </a:extLst>
          </p:cNvPr>
          <p:cNvSpPr/>
          <p:nvPr/>
        </p:nvSpPr>
        <p:spPr>
          <a:xfrm>
            <a:off x="7714710" y="3456668"/>
            <a:ext cx="2075993" cy="824160"/>
          </a:xfrm>
          <a:prstGeom prst="rect">
            <a:avLst/>
          </a:prstGeom>
          <a:blipFill>
            <a:blip r:embed="rId26" cstate="print"/>
            <a:stretch>
              <a:fillRect/>
            </a:stretch>
          </a:blipFill>
        </p:spPr>
        <p:txBody>
          <a:bodyPr wrap="square" lIns="0" tIns="0" rIns="0" bIns="0" rtlCol="0"/>
          <a:lstStyle/>
          <a:p>
            <a:endParaRPr sz="1579"/>
          </a:p>
        </p:txBody>
      </p:sp>
      <p:sp>
        <p:nvSpPr>
          <p:cNvPr id="87" name="object 82">
            <a:extLst>
              <a:ext uri="{FF2B5EF4-FFF2-40B4-BE49-F238E27FC236}">
                <a16:creationId xmlns="" xmlns:a16="http://schemas.microsoft.com/office/drawing/2014/main" id="{B0C1EDE4-899E-4330-A594-9D39629D11DD}"/>
              </a:ext>
            </a:extLst>
          </p:cNvPr>
          <p:cNvSpPr/>
          <p:nvPr/>
        </p:nvSpPr>
        <p:spPr>
          <a:xfrm>
            <a:off x="7817173" y="3481170"/>
            <a:ext cx="1900024" cy="801886"/>
          </a:xfrm>
          <a:prstGeom prst="rect">
            <a:avLst/>
          </a:prstGeom>
          <a:blipFill>
            <a:blip r:embed="rId27" cstate="print"/>
            <a:stretch>
              <a:fillRect/>
            </a:stretch>
          </a:blipFill>
        </p:spPr>
        <p:txBody>
          <a:bodyPr wrap="square" lIns="0" tIns="0" rIns="0" bIns="0" rtlCol="0"/>
          <a:lstStyle/>
          <a:p>
            <a:endParaRPr sz="1579"/>
          </a:p>
        </p:txBody>
      </p:sp>
      <p:sp>
        <p:nvSpPr>
          <p:cNvPr id="88" name="object 83">
            <a:extLst>
              <a:ext uri="{FF2B5EF4-FFF2-40B4-BE49-F238E27FC236}">
                <a16:creationId xmlns="" xmlns:a16="http://schemas.microsoft.com/office/drawing/2014/main" id="{A86D6BDC-D75C-4DE4-950D-FB598045D911}"/>
              </a:ext>
            </a:extLst>
          </p:cNvPr>
          <p:cNvSpPr/>
          <p:nvPr/>
        </p:nvSpPr>
        <p:spPr>
          <a:xfrm>
            <a:off x="7765941" y="3485624"/>
            <a:ext cx="1973530" cy="721697"/>
          </a:xfrm>
          <a:custGeom>
            <a:avLst/>
            <a:gdLst/>
            <a:ahLst/>
            <a:cxnLst/>
            <a:rect l="l" t="t" r="r" b="b"/>
            <a:pathLst>
              <a:path w="2250440" h="822960">
                <a:moveTo>
                  <a:pt x="2113279" y="0"/>
                </a:moveTo>
                <a:lnTo>
                  <a:pt x="137159" y="0"/>
                </a:lnTo>
                <a:lnTo>
                  <a:pt x="93829" y="6998"/>
                </a:lnTo>
                <a:lnTo>
                  <a:pt x="56180" y="26481"/>
                </a:lnTo>
                <a:lnTo>
                  <a:pt x="26481" y="56180"/>
                </a:lnTo>
                <a:lnTo>
                  <a:pt x="6998" y="93829"/>
                </a:lnTo>
                <a:lnTo>
                  <a:pt x="0" y="137160"/>
                </a:lnTo>
                <a:lnTo>
                  <a:pt x="0" y="685800"/>
                </a:lnTo>
                <a:lnTo>
                  <a:pt x="6998" y="729130"/>
                </a:lnTo>
                <a:lnTo>
                  <a:pt x="26481" y="766779"/>
                </a:lnTo>
                <a:lnTo>
                  <a:pt x="56180" y="796478"/>
                </a:lnTo>
                <a:lnTo>
                  <a:pt x="93829" y="815961"/>
                </a:lnTo>
                <a:lnTo>
                  <a:pt x="137159" y="822960"/>
                </a:lnTo>
                <a:lnTo>
                  <a:pt x="2113279" y="822960"/>
                </a:lnTo>
                <a:lnTo>
                  <a:pt x="2156610" y="815961"/>
                </a:lnTo>
                <a:lnTo>
                  <a:pt x="2194259" y="796478"/>
                </a:lnTo>
                <a:lnTo>
                  <a:pt x="2223958" y="766779"/>
                </a:lnTo>
                <a:lnTo>
                  <a:pt x="2243441" y="729130"/>
                </a:lnTo>
                <a:lnTo>
                  <a:pt x="2250439" y="685800"/>
                </a:lnTo>
                <a:lnTo>
                  <a:pt x="2250439" y="137160"/>
                </a:lnTo>
                <a:lnTo>
                  <a:pt x="2243441" y="93829"/>
                </a:lnTo>
                <a:lnTo>
                  <a:pt x="2223958" y="56180"/>
                </a:lnTo>
                <a:lnTo>
                  <a:pt x="2194259" y="26481"/>
                </a:lnTo>
                <a:lnTo>
                  <a:pt x="2156610" y="6998"/>
                </a:lnTo>
                <a:lnTo>
                  <a:pt x="2113279" y="0"/>
                </a:lnTo>
                <a:close/>
              </a:path>
            </a:pathLst>
          </a:custGeom>
          <a:solidFill>
            <a:srgbClr val="CADAEC"/>
          </a:solidFill>
        </p:spPr>
        <p:txBody>
          <a:bodyPr wrap="square" lIns="0" tIns="0" rIns="0" bIns="0" rtlCol="0"/>
          <a:lstStyle/>
          <a:p>
            <a:endParaRPr sz="1579"/>
          </a:p>
        </p:txBody>
      </p:sp>
      <p:sp>
        <p:nvSpPr>
          <p:cNvPr id="89" name="object 84">
            <a:extLst>
              <a:ext uri="{FF2B5EF4-FFF2-40B4-BE49-F238E27FC236}">
                <a16:creationId xmlns="" xmlns:a16="http://schemas.microsoft.com/office/drawing/2014/main" id="{A69CF158-C01D-43CA-A07B-865A585D6A45}"/>
              </a:ext>
            </a:extLst>
          </p:cNvPr>
          <p:cNvSpPr/>
          <p:nvPr/>
        </p:nvSpPr>
        <p:spPr>
          <a:xfrm>
            <a:off x="7765941" y="3485624"/>
            <a:ext cx="1973530" cy="721697"/>
          </a:xfrm>
          <a:custGeom>
            <a:avLst/>
            <a:gdLst/>
            <a:ahLst/>
            <a:cxnLst/>
            <a:rect l="l" t="t" r="r" b="b"/>
            <a:pathLst>
              <a:path w="2250440" h="822960">
                <a:moveTo>
                  <a:pt x="0" y="137160"/>
                </a:moveTo>
                <a:lnTo>
                  <a:pt x="6998" y="93829"/>
                </a:lnTo>
                <a:lnTo>
                  <a:pt x="26481" y="56180"/>
                </a:lnTo>
                <a:lnTo>
                  <a:pt x="56180" y="26481"/>
                </a:lnTo>
                <a:lnTo>
                  <a:pt x="93829" y="6998"/>
                </a:lnTo>
                <a:lnTo>
                  <a:pt x="137159" y="0"/>
                </a:lnTo>
                <a:lnTo>
                  <a:pt x="2113279" y="0"/>
                </a:lnTo>
                <a:lnTo>
                  <a:pt x="2156610" y="6998"/>
                </a:lnTo>
                <a:lnTo>
                  <a:pt x="2194259" y="26481"/>
                </a:lnTo>
                <a:lnTo>
                  <a:pt x="2223958" y="56180"/>
                </a:lnTo>
                <a:lnTo>
                  <a:pt x="2243441" y="93829"/>
                </a:lnTo>
                <a:lnTo>
                  <a:pt x="2250439" y="137160"/>
                </a:lnTo>
                <a:lnTo>
                  <a:pt x="2250439" y="685800"/>
                </a:lnTo>
                <a:lnTo>
                  <a:pt x="2243441" y="729130"/>
                </a:lnTo>
                <a:lnTo>
                  <a:pt x="2223958" y="766779"/>
                </a:lnTo>
                <a:lnTo>
                  <a:pt x="2194259" y="796478"/>
                </a:lnTo>
                <a:lnTo>
                  <a:pt x="2156610" y="815961"/>
                </a:lnTo>
                <a:lnTo>
                  <a:pt x="2113279" y="822960"/>
                </a:lnTo>
                <a:lnTo>
                  <a:pt x="137159" y="822960"/>
                </a:lnTo>
                <a:lnTo>
                  <a:pt x="93829" y="815961"/>
                </a:lnTo>
                <a:lnTo>
                  <a:pt x="56180" y="796478"/>
                </a:lnTo>
                <a:lnTo>
                  <a:pt x="26481" y="766779"/>
                </a:lnTo>
                <a:lnTo>
                  <a:pt x="6998" y="729130"/>
                </a:lnTo>
                <a:lnTo>
                  <a:pt x="0" y="685800"/>
                </a:lnTo>
                <a:lnTo>
                  <a:pt x="0" y="137160"/>
                </a:lnTo>
                <a:close/>
              </a:path>
            </a:pathLst>
          </a:custGeom>
          <a:ln w="10160">
            <a:solidFill>
              <a:srgbClr val="5B9BD4"/>
            </a:solidFill>
          </a:ln>
        </p:spPr>
        <p:txBody>
          <a:bodyPr wrap="square" lIns="0" tIns="0" rIns="0" bIns="0" rtlCol="0"/>
          <a:lstStyle/>
          <a:p>
            <a:endParaRPr sz="1579"/>
          </a:p>
        </p:txBody>
      </p:sp>
      <p:sp>
        <p:nvSpPr>
          <p:cNvPr id="90" name="object 85">
            <a:extLst>
              <a:ext uri="{FF2B5EF4-FFF2-40B4-BE49-F238E27FC236}">
                <a16:creationId xmlns="" xmlns:a16="http://schemas.microsoft.com/office/drawing/2014/main" id="{3AD11366-4172-48DD-9AB1-3E3F6570B409}"/>
              </a:ext>
            </a:extLst>
          </p:cNvPr>
          <p:cNvSpPr txBox="1"/>
          <p:nvPr/>
        </p:nvSpPr>
        <p:spPr>
          <a:xfrm>
            <a:off x="7915182" y="3522378"/>
            <a:ext cx="1676721" cy="631993"/>
          </a:xfrm>
          <a:prstGeom prst="rect">
            <a:avLst/>
          </a:prstGeom>
        </p:spPr>
        <p:txBody>
          <a:bodyPr vert="horz" wrap="square" lIns="0" tIns="11137" rIns="0" bIns="0" rtlCol="0">
            <a:spAutoFit/>
          </a:bodyPr>
          <a:lstStyle/>
          <a:p>
            <a:pPr marL="521254">
              <a:spcBef>
                <a:spcPts val="88"/>
              </a:spcBef>
            </a:pPr>
            <a:r>
              <a:rPr sz="877" b="1" spc="-100" dirty="0">
                <a:solidFill>
                  <a:srgbClr val="080808"/>
                </a:solidFill>
                <a:latin typeface="Arial"/>
                <a:cs typeface="Arial"/>
              </a:rPr>
              <a:t>RAPORLAMA:</a:t>
            </a:r>
            <a:endParaRPr sz="877">
              <a:latin typeface="Arial"/>
              <a:cs typeface="Arial"/>
            </a:endParaRPr>
          </a:p>
          <a:p>
            <a:pPr marL="11138" marR="4455" indent="120289"/>
            <a:r>
              <a:rPr sz="789" b="1" spc="-44" dirty="0">
                <a:solidFill>
                  <a:srgbClr val="080808"/>
                </a:solidFill>
                <a:latin typeface="Arial"/>
                <a:cs typeface="Arial"/>
              </a:rPr>
              <a:t>İdarenin </a:t>
            </a:r>
            <a:r>
              <a:rPr sz="789" b="1" spc="-61" dirty="0">
                <a:solidFill>
                  <a:srgbClr val="080808"/>
                </a:solidFill>
                <a:latin typeface="Arial"/>
                <a:cs typeface="Arial"/>
              </a:rPr>
              <a:t>amaç, </a:t>
            </a:r>
            <a:r>
              <a:rPr sz="789" b="1" spc="-39" dirty="0">
                <a:solidFill>
                  <a:srgbClr val="080808"/>
                </a:solidFill>
                <a:latin typeface="Arial"/>
                <a:cs typeface="Arial"/>
              </a:rPr>
              <a:t>hedef, </a:t>
            </a:r>
            <a:r>
              <a:rPr sz="789" b="1" spc="-66" dirty="0">
                <a:solidFill>
                  <a:srgbClr val="080808"/>
                </a:solidFill>
                <a:latin typeface="Arial"/>
                <a:cs typeface="Arial"/>
              </a:rPr>
              <a:t>gösterge </a:t>
            </a:r>
            <a:r>
              <a:rPr sz="789" b="1" spc="-61" dirty="0">
                <a:solidFill>
                  <a:srgbClr val="080808"/>
                </a:solidFill>
                <a:latin typeface="Arial"/>
                <a:cs typeface="Arial"/>
              </a:rPr>
              <a:t>ve  </a:t>
            </a:r>
            <a:r>
              <a:rPr sz="789" b="1" spc="-35" dirty="0">
                <a:solidFill>
                  <a:srgbClr val="080808"/>
                </a:solidFill>
                <a:latin typeface="Arial"/>
                <a:cs typeface="Arial"/>
              </a:rPr>
              <a:t>faaliyetleri ile </a:t>
            </a:r>
            <a:r>
              <a:rPr sz="789" b="1" spc="-61" dirty="0">
                <a:solidFill>
                  <a:srgbClr val="080808"/>
                </a:solidFill>
                <a:latin typeface="Arial"/>
                <a:cs typeface="Arial"/>
              </a:rPr>
              <a:t>sonuçları, saydamlık ve  </a:t>
            </a:r>
            <a:r>
              <a:rPr sz="789" b="1" spc="-70" dirty="0">
                <a:solidFill>
                  <a:srgbClr val="080808"/>
                </a:solidFill>
                <a:latin typeface="Arial"/>
                <a:cs typeface="Arial"/>
              </a:rPr>
              <a:t>hesap </a:t>
            </a:r>
            <a:r>
              <a:rPr sz="789" b="1" spc="-39" dirty="0">
                <a:solidFill>
                  <a:srgbClr val="080808"/>
                </a:solidFill>
                <a:latin typeface="Arial"/>
                <a:cs typeface="Arial"/>
              </a:rPr>
              <a:t>verebilirlik </a:t>
            </a:r>
            <a:r>
              <a:rPr sz="789" b="1" spc="-35" dirty="0">
                <a:solidFill>
                  <a:srgbClr val="080808"/>
                </a:solidFill>
                <a:latin typeface="Arial"/>
                <a:cs typeface="Arial"/>
              </a:rPr>
              <a:t>ilkeleri</a:t>
            </a:r>
            <a:r>
              <a:rPr sz="789" b="1" spc="-18" dirty="0">
                <a:solidFill>
                  <a:srgbClr val="080808"/>
                </a:solidFill>
                <a:latin typeface="Arial"/>
                <a:cs typeface="Arial"/>
              </a:rPr>
              <a:t> </a:t>
            </a:r>
            <a:r>
              <a:rPr sz="789" b="1" spc="-61" dirty="0">
                <a:solidFill>
                  <a:srgbClr val="080808"/>
                </a:solidFill>
                <a:latin typeface="Arial"/>
                <a:cs typeface="Arial"/>
              </a:rPr>
              <a:t>doğrultusunda</a:t>
            </a:r>
            <a:endParaRPr sz="789">
              <a:latin typeface="Arial"/>
              <a:cs typeface="Arial"/>
            </a:endParaRPr>
          </a:p>
          <a:p>
            <a:pPr marL="503433"/>
            <a:r>
              <a:rPr sz="789" b="1" spc="-44" dirty="0">
                <a:solidFill>
                  <a:srgbClr val="080808"/>
                </a:solidFill>
                <a:latin typeface="Arial"/>
                <a:cs typeface="Arial"/>
              </a:rPr>
              <a:t>raporlanmalıdır</a:t>
            </a:r>
            <a:r>
              <a:rPr sz="702" b="1" spc="-44" dirty="0">
                <a:solidFill>
                  <a:srgbClr val="080808"/>
                </a:solidFill>
                <a:latin typeface="Arial"/>
                <a:cs typeface="Arial"/>
              </a:rPr>
              <a:t>.</a:t>
            </a:r>
            <a:endParaRPr sz="702">
              <a:latin typeface="Arial"/>
              <a:cs typeface="Arial"/>
            </a:endParaRPr>
          </a:p>
        </p:txBody>
      </p:sp>
      <p:sp>
        <p:nvSpPr>
          <p:cNvPr id="91" name="object 86">
            <a:extLst>
              <a:ext uri="{FF2B5EF4-FFF2-40B4-BE49-F238E27FC236}">
                <a16:creationId xmlns="" xmlns:a16="http://schemas.microsoft.com/office/drawing/2014/main" id="{244B5F5F-05E3-436F-9CB7-70BF850197B2}"/>
              </a:ext>
            </a:extLst>
          </p:cNvPr>
          <p:cNvSpPr/>
          <p:nvPr/>
        </p:nvSpPr>
        <p:spPr>
          <a:xfrm>
            <a:off x="1845350" y="3699461"/>
            <a:ext cx="102463" cy="102462"/>
          </a:xfrm>
          <a:prstGeom prst="rect">
            <a:avLst/>
          </a:prstGeom>
          <a:blipFill>
            <a:blip r:embed="rId28" cstate="print"/>
            <a:stretch>
              <a:fillRect/>
            </a:stretch>
          </a:blipFill>
        </p:spPr>
        <p:txBody>
          <a:bodyPr wrap="square" lIns="0" tIns="0" rIns="0" bIns="0" rtlCol="0"/>
          <a:lstStyle/>
          <a:p>
            <a:endParaRPr sz="1579"/>
          </a:p>
        </p:txBody>
      </p:sp>
      <p:sp>
        <p:nvSpPr>
          <p:cNvPr id="92" name="object 87">
            <a:extLst>
              <a:ext uri="{FF2B5EF4-FFF2-40B4-BE49-F238E27FC236}">
                <a16:creationId xmlns="" xmlns:a16="http://schemas.microsoft.com/office/drawing/2014/main" id="{14D51B80-23CE-4F79-9BF9-0B7B2B96D4EB}"/>
              </a:ext>
            </a:extLst>
          </p:cNvPr>
          <p:cNvSpPr/>
          <p:nvPr/>
        </p:nvSpPr>
        <p:spPr>
          <a:xfrm>
            <a:off x="4785599" y="5510387"/>
            <a:ext cx="2938020" cy="581367"/>
          </a:xfrm>
          <a:prstGeom prst="rect">
            <a:avLst/>
          </a:prstGeom>
          <a:blipFill>
            <a:blip r:embed="rId29" cstate="print"/>
            <a:stretch>
              <a:fillRect/>
            </a:stretch>
          </a:blipFill>
        </p:spPr>
        <p:txBody>
          <a:bodyPr wrap="square" lIns="0" tIns="0" rIns="0" bIns="0" rtlCol="0"/>
          <a:lstStyle/>
          <a:p>
            <a:endParaRPr sz="1579"/>
          </a:p>
        </p:txBody>
      </p:sp>
      <p:sp>
        <p:nvSpPr>
          <p:cNvPr id="93" name="object 88">
            <a:extLst>
              <a:ext uri="{FF2B5EF4-FFF2-40B4-BE49-F238E27FC236}">
                <a16:creationId xmlns="" xmlns:a16="http://schemas.microsoft.com/office/drawing/2014/main" id="{66E102B3-533D-469F-82AC-70E33AD6E23D}"/>
              </a:ext>
            </a:extLst>
          </p:cNvPr>
          <p:cNvSpPr/>
          <p:nvPr/>
        </p:nvSpPr>
        <p:spPr>
          <a:xfrm>
            <a:off x="4834602" y="5514841"/>
            <a:ext cx="2681863" cy="583594"/>
          </a:xfrm>
          <a:prstGeom prst="rect">
            <a:avLst/>
          </a:prstGeom>
          <a:blipFill>
            <a:blip r:embed="rId30" cstate="print"/>
            <a:stretch>
              <a:fillRect/>
            </a:stretch>
          </a:blipFill>
        </p:spPr>
        <p:txBody>
          <a:bodyPr wrap="square" lIns="0" tIns="0" rIns="0" bIns="0" rtlCol="0"/>
          <a:lstStyle/>
          <a:p>
            <a:endParaRPr sz="1579"/>
          </a:p>
        </p:txBody>
      </p:sp>
      <p:sp>
        <p:nvSpPr>
          <p:cNvPr id="94" name="object 89">
            <a:extLst>
              <a:ext uri="{FF2B5EF4-FFF2-40B4-BE49-F238E27FC236}">
                <a16:creationId xmlns="" xmlns:a16="http://schemas.microsoft.com/office/drawing/2014/main" id="{BECB36E0-71EC-4EF0-9706-4474DDE1DECD}"/>
              </a:ext>
            </a:extLst>
          </p:cNvPr>
          <p:cNvSpPr/>
          <p:nvPr/>
        </p:nvSpPr>
        <p:spPr>
          <a:xfrm>
            <a:off x="4836830" y="5539344"/>
            <a:ext cx="2835558" cy="478904"/>
          </a:xfrm>
          <a:custGeom>
            <a:avLst/>
            <a:gdLst/>
            <a:ahLst/>
            <a:cxnLst/>
            <a:rect l="l" t="t" r="r" b="b"/>
            <a:pathLst>
              <a:path w="3233420" h="546100">
                <a:moveTo>
                  <a:pt x="3142360" y="0"/>
                </a:moveTo>
                <a:lnTo>
                  <a:pt x="91058" y="0"/>
                </a:lnTo>
                <a:lnTo>
                  <a:pt x="55614" y="7155"/>
                </a:lnTo>
                <a:lnTo>
                  <a:pt x="26670" y="26669"/>
                </a:lnTo>
                <a:lnTo>
                  <a:pt x="7155" y="55614"/>
                </a:lnTo>
                <a:lnTo>
                  <a:pt x="0" y="91058"/>
                </a:lnTo>
                <a:lnTo>
                  <a:pt x="0" y="455079"/>
                </a:lnTo>
                <a:lnTo>
                  <a:pt x="7155" y="490507"/>
                </a:lnTo>
                <a:lnTo>
                  <a:pt x="26669" y="519439"/>
                </a:lnTo>
                <a:lnTo>
                  <a:pt x="55614" y="538946"/>
                </a:lnTo>
                <a:lnTo>
                  <a:pt x="91058" y="546099"/>
                </a:lnTo>
                <a:lnTo>
                  <a:pt x="3142360" y="546099"/>
                </a:lnTo>
                <a:lnTo>
                  <a:pt x="3177805" y="538946"/>
                </a:lnTo>
                <a:lnTo>
                  <a:pt x="3206750" y="519439"/>
                </a:lnTo>
                <a:lnTo>
                  <a:pt x="3226264" y="490507"/>
                </a:lnTo>
                <a:lnTo>
                  <a:pt x="3233420" y="455079"/>
                </a:lnTo>
                <a:lnTo>
                  <a:pt x="3233420" y="91058"/>
                </a:lnTo>
                <a:lnTo>
                  <a:pt x="3226264" y="55614"/>
                </a:lnTo>
                <a:lnTo>
                  <a:pt x="3206750" y="26669"/>
                </a:lnTo>
                <a:lnTo>
                  <a:pt x="3177805" y="7155"/>
                </a:lnTo>
                <a:lnTo>
                  <a:pt x="3142360" y="0"/>
                </a:lnTo>
                <a:close/>
              </a:path>
            </a:pathLst>
          </a:custGeom>
          <a:solidFill>
            <a:srgbClr val="CADAEC"/>
          </a:solidFill>
        </p:spPr>
        <p:txBody>
          <a:bodyPr wrap="square" lIns="0" tIns="0" rIns="0" bIns="0" rtlCol="0"/>
          <a:lstStyle/>
          <a:p>
            <a:endParaRPr sz="1579"/>
          </a:p>
        </p:txBody>
      </p:sp>
      <p:sp>
        <p:nvSpPr>
          <p:cNvPr id="95" name="object 90">
            <a:extLst>
              <a:ext uri="{FF2B5EF4-FFF2-40B4-BE49-F238E27FC236}">
                <a16:creationId xmlns="" xmlns:a16="http://schemas.microsoft.com/office/drawing/2014/main" id="{5C8A5CCA-C386-4A29-BD27-2224E4FA1AD4}"/>
              </a:ext>
            </a:extLst>
          </p:cNvPr>
          <p:cNvSpPr/>
          <p:nvPr/>
        </p:nvSpPr>
        <p:spPr>
          <a:xfrm>
            <a:off x="4836830" y="5539344"/>
            <a:ext cx="2835558" cy="478904"/>
          </a:xfrm>
          <a:custGeom>
            <a:avLst/>
            <a:gdLst/>
            <a:ahLst/>
            <a:cxnLst/>
            <a:rect l="l" t="t" r="r" b="b"/>
            <a:pathLst>
              <a:path w="3233420" h="546100">
                <a:moveTo>
                  <a:pt x="0" y="91058"/>
                </a:moveTo>
                <a:lnTo>
                  <a:pt x="7155" y="55614"/>
                </a:lnTo>
                <a:lnTo>
                  <a:pt x="26670" y="26669"/>
                </a:lnTo>
                <a:lnTo>
                  <a:pt x="55614" y="7155"/>
                </a:lnTo>
                <a:lnTo>
                  <a:pt x="91058" y="0"/>
                </a:lnTo>
                <a:lnTo>
                  <a:pt x="3142360" y="0"/>
                </a:lnTo>
                <a:lnTo>
                  <a:pt x="3177805" y="7155"/>
                </a:lnTo>
                <a:lnTo>
                  <a:pt x="3206750" y="26669"/>
                </a:lnTo>
                <a:lnTo>
                  <a:pt x="3226264" y="55614"/>
                </a:lnTo>
                <a:lnTo>
                  <a:pt x="3233420" y="91058"/>
                </a:lnTo>
                <a:lnTo>
                  <a:pt x="3233420" y="455079"/>
                </a:lnTo>
                <a:lnTo>
                  <a:pt x="3226264" y="490507"/>
                </a:lnTo>
                <a:lnTo>
                  <a:pt x="3206750" y="519439"/>
                </a:lnTo>
                <a:lnTo>
                  <a:pt x="3177805" y="538946"/>
                </a:lnTo>
                <a:lnTo>
                  <a:pt x="3142360" y="546099"/>
                </a:lnTo>
                <a:lnTo>
                  <a:pt x="91058" y="546099"/>
                </a:lnTo>
                <a:lnTo>
                  <a:pt x="55614" y="538946"/>
                </a:lnTo>
                <a:lnTo>
                  <a:pt x="26669" y="519439"/>
                </a:lnTo>
                <a:lnTo>
                  <a:pt x="7155" y="490507"/>
                </a:lnTo>
                <a:lnTo>
                  <a:pt x="0" y="455079"/>
                </a:lnTo>
                <a:lnTo>
                  <a:pt x="0" y="91058"/>
                </a:lnTo>
                <a:close/>
              </a:path>
            </a:pathLst>
          </a:custGeom>
          <a:ln w="10160">
            <a:solidFill>
              <a:srgbClr val="5B9BD4"/>
            </a:solidFill>
          </a:ln>
        </p:spPr>
        <p:txBody>
          <a:bodyPr wrap="square" lIns="0" tIns="0" rIns="0" bIns="0" rtlCol="0"/>
          <a:lstStyle/>
          <a:p>
            <a:endParaRPr sz="1579"/>
          </a:p>
        </p:txBody>
      </p:sp>
      <p:sp>
        <p:nvSpPr>
          <p:cNvPr id="96" name="object 91">
            <a:extLst>
              <a:ext uri="{FF2B5EF4-FFF2-40B4-BE49-F238E27FC236}">
                <a16:creationId xmlns="" xmlns:a16="http://schemas.microsoft.com/office/drawing/2014/main" id="{6919CE94-3604-49AC-AAE6-541159CBF8B1}"/>
              </a:ext>
            </a:extLst>
          </p:cNvPr>
          <p:cNvSpPr txBox="1"/>
          <p:nvPr/>
        </p:nvSpPr>
        <p:spPr>
          <a:xfrm>
            <a:off x="4930383" y="5517564"/>
            <a:ext cx="2489188" cy="455448"/>
          </a:xfrm>
          <a:prstGeom prst="rect">
            <a:avLst/>
          </a:prstGeom>
        </p:spPr>
        <p:txBody>
          <a:bodyPr vert="horz" wrap="square" lIns="0" tIns="50675" rIns="0" bIns="0" rtlCol="0">
            <a:spAutoFit/>
          </a:bodyPr>
          <a:lstStyle/>
          <a:p>
            <a:pPr marL="574716">
              <a:spcBef>
                <a:spcPts val="399"/>
              </a:spcBef>
            </a:pPr>
            <a:r>
              <a:rPr sz="877" b="1" spc="-96" dirty="0">
                <a:solidFill>
                  <a:srgbClr val="080808"/>
                </a:solidFill>
                <a:latin typeface="Arial"/>
                <a:cs typeface="Arial"/>
              </a:rPr>
              <a:t>BİLGİ </a:t>
            </a:r>
            <a:r>
              <a:rPr sz="877" b="1" spc="-110" dirty="0">
                <a:solidFill>
                  <a:srgbClr val="080808"/>
                </a:solidFill>
                <a:latin typeface="Arial"/>
                <a:cs typeface="Arial"/>
              </a:rPr>
              <a:t>SİSTEMLERİ</a:t>
            </a:r>
            <a:r>
              <a:rPr sz="877" b="1" spc="-136" dirty="0">
                <a:solidFill>
                  <a:srgbClr val="080808"/>
                </a:solidFill>
                <a:latin typeface="Arial"/>
                <a:cs typeface="Arial"/>
              </a:rPr>
              <a:t> </a:t>
            </a:r>
            <a:r>
              <a:rPr sz="877" b="1" spc="-114" dirty="0">
                <a:solidFill>
                  <a:srgbClr val="080808"/>
                </a:solidFill>
                <a:latin typeface="Arial"/>
                <a:cs typeface="Arial"/>
              </a:rPr>
              <a:t>KONTROLLERİ:</a:t>
            </a:r>
            <a:endParaRPr sz="877">
              <a:latin typeface="Arial"/>
              <a:cs typeface="Arial"/>
            </a:endParaRPr>
          </a:p>
          <a:p>
            <a:pPr marL="11138">
              <a:lnSpc>
                <a:spcPts val="894"/>
              </a:lnSpc>
              <a:spcBef>
                <a:spcPts val="281"/>
              </a:spcBef>
            </a:pPr>
            <a:r>
              <a:rPr sz="789" b="1" spc="-35" dirty="0">
                <a:solidFill>
                  <a:srgbClr val="080808"/>
                </a:solidFill>
                <a:latin typeface="Arial"/>
                <a:cs typeface="Arial"/>
              </a:rPr>
              <a:t>İdareler, </a:t>
            </a:r>
            <a:r>
              <a:rPr sz="789" b="1" spc="-53" dirty="0">
                <a:solidFill>
                  <a:srgbClr val="080808"/>
                </a:solidFill>
                <a:latin typeface="Arial"/>
                <a:cs typeface="Arial"/>
              </a:rPr>
              <a:t>bilgi </a:t>
            </a:r>
            <a:r>
              <a:rPr sz="789" b="1" spc="-48" dirty="0">
                <a:solidFill>
                  <a:srgbClr val="080808"/>
                </a:solidFill>
                <a:latin typeface="Arial"/>
                <a:cs typeface="Arial"/>
              </a:rPr>
              <a:t>sistemlerinin </a:t>
            </a:r>
            <a:r>
              <a:rPr sz="789" b="1" spc="-53" dirty="0">
                <a:solidFill>
                  <a:srgbClr val="080808"/>
                </a:solidFill>
                <a:latin typeface="Arial"/>
                <a:cs typeface="Arial"/>
              </a:rPr>
              <a:t>sürekliliğini </a:t>
            </a:r>
            <a:r>
              <a:rPr sz="789" b="1" spc="-61" dirty="0">
                <a:solidFill>
                  <a:srgbClr val="080808"/>
                </a:solidFill>
                <a:latin typeface="Arial"/>
                <a:cs typeface="Arial"/>
              </a:rPr>
              <a:t>ve</a:t>
            </a:r>
            <a:r>
              <a:rPr sz="789" b="1" spc="53" dirty="0">
                <a:solidFill>
                  <a:srgbClr val="080808"/>
                </a:solidFill>
                <a:latin typeface="Arial"/>
                <a:cs typeface="Arial"/>
              </a:rPr>
              <a:t> </a:t>
            </a:r>
            <a:r>
              <a:rPr sz="789" b="1" spc="-53" dirty="0">
                <a:solidFill>
                  <a:srgbClr val="080808"/>
                </a:solidFill>
                <a:latin typeface="Arial"/>
                <a:cs typeface="Arial"/>
              </a:rPr>
              <a:t>güvenilirliğini</a:t>
            </a:r>
            <a:endParaRPr sz="789">
              <a:latin typeface="Arial"/>
              <a:cs typeface="Arial"/>
            </a:endParaRPr>
          </a:p>
          <a:p>
            <a:pPr marL="11138">
              <a:lnSpc>
                <a:spcPts val="894"/>
              </a:lnSpc>
            </a:pPr>
            <a:r>
              <a:rPr sz="789" b="1" spc="-70" dirty="0">
                <a:solidFill>
                  <a:srgbClr val="080808"/>
                </a:solidFill>
                <a:latin typeface="Arial"/>
                <a:cs typeface="Arial"/>
              </a:rPr>
              <a:t>sağlamak </a:t>
            </a:r>
            <a:r>
              <a:rPr sz="789" b="1" spc="-57" dirty="0">
                <a:solidFill>
                  <a:srgbClr val="080808"/>
                </a:solidFill>
                <a:latin typeface="Arial"/>
                <a:cs typeface="Arial"/>
              </a:rPr>
              <a:t>için </a:t>
            </a:r>
            <a:r>
              <a:rPr sz="789" b="1" spc="-48" dirty="0">
                <a:solidFill>
                  <a:srgbClr val="080808"/>
                </a:solidFill>
                <a:latin typeface="Arial"/>
                <a:cs typeface="Arial"/>
              </a:rPr>
              <a:t>gerekli </a:t>
            </a:r>
            <a:r>
              <a:rPr sz="789" b="1" spc="-44" dirty="0">
                <a:solidFill>
                  <a:srgbClr val="080808"/>
                </a:solidFill>
                <a:latin typeface="Arial"/>
                <a:cs typeface="Arial"/>
              </a:rPr>
              <a:t>kontrol </a:t>
            </a:r>
            <a:r>
              <a:rPr sz="789" b="1" spc="-48" dirty="0">
                <a:solidFill>
                  <a:srgbClr val="080808"/>
                </a:solidFill>
                <a:latin typeface="Arial"/>
                <a:cs typeface="Arial"/>
              </a:rPr>
              <a:t>mekanizmaları</a:t>
            </a:r>
            <a:r>
              <a:rPr sz="789" b="1" spc="-31" dirty="0">
                <a:solidFill>
                  <a:srgbClr val="080808"/>
                </a:solidFill>
                <a:latin typeface="Arial"/>
                <a:cs typeface="Arial"/>
              </a:rPr>
              <a:t> </a:t>
            </a:r>
            <a:r>
              <a:rPr sz="789" b="1" spc="-44" dirty="0">
                <a:solidFill>
                  <a:srgbClr val="080808"/>
                </a:solidFill>
                <a:latin typeface="Arial"/>
                <a:cs typeface="Arial"/>
              </a:rPr>
              <a:t>geliştirmelidir.</a:t>
            </a:r>
            <a:endParaRPr sz="789">
              <a:latin typeface="Arial"/>
              <a:cs typeface="Arial"/>
            </a:endParaRPr>
          </a:p>
        </p:txBody>
      </p:sp>
      <p:sp>
        <p:nvSpPr>
          <p:cNvPr id="97" name="object 92">
            <a:extLst>
              <a:ext uri="{FF2B5EF4-FFF2-40B4-BE49-F238E27FC236}">
                <a16:creationId xmlns="" xmlns:a16="http://schemas.microsoft.com/office/drawing/2014/main" id="{57459C9F-6CA2-4CAB-B724-AC1A274F83E4}"/>
              </a:ext>
            </a:extLst>
          </p:cNvPr>
          <p:cNvSpPr/>
          <p:nvPr/>
        </p:nvSpPr>
        <p:spPr>
          <a:xfrm>
            <a:off x="4814556" y="3646002"/>
            <a:ext cx="2940248" cy="833070"/>
          </a:xfrm>
          <a:prstGeom prst="rect">
            <a:avLst/>
          </a:prstGeom>
          <a:blipFill>
            <a:blip r:embed="rId31" cstate="print"/>
            <a:stretch>
              <a:fillRect/>
            </a:stretch>
          </a:blipFill>
        </p:spPr>
        <p:txBody>
          <a:bodyPr wrap="square" lIns="0" tIns="0" rIns="0" bIns="0" rtlCol="0"/>
          <a:lstStyle/>
          <a:p>
            <a:endParaRPr sz="1579"/>
          </a:p>
        </p:txBody>
      </p:sp>
      <p:sp>
        <p:nvSpPr>
          <p:cNvPr id="98" name="object 93">
            <a:extLst>
              <a:ext uri="{FF2B5EF4-FFF2-40B4-BE49-F238E27FC236}">
                <a16:creationId xmlns="" xmlns:a16="http://schemas.microsoft.com/office/drawing/2014/main" id="{9D41311A-B5AF-46FA-AC56-51FEEEA6E888}"/>
              </a:ext>
            </a:extLst>
          </p:cNvPr>
          <p:cNvSpPr/>
          <p:nvPr/>
        </p:nvSpPr>
        <p:spPr>
          <a:xfrm>
            <a:off x="4874697" y="3668277"/>
            <a:ext cx="2819966" cy="801885"/>
          </a:xfrm>
          <a:prstGeom prst="rect">
            <a:avLst/>
          </a:prstGeom>
          <a:blipFill>
            <a:blip r:embed="rId32" cstate="print"/>
            <a:stretch>
              <a:fillRect/>
            </a:stretch>
          </a:blipFill>
        </p:spPr>
        <p:txBody>
          <a:bodyPr wrap="square" lIns="0" tIns="0" rIns="0" bIns="0" rtlCol="0"/>
          <a:lstStyle/>
          <a:p>
            <a:endParaRPr sz="1579"/>
          </a:p>
        </p:txBody>
      </p:sp>
      <p:sp>
        <p:nvSpPr>
          <p:cNvPr id="99" name="object 94">
            <a:extLst>
              <a:ext uri="{FF2B5EF4-FFF2-40B4-BE49-F238E27FC236}">
                <a16:creationId xmlns="" xmlns:a16="http://schemas.microsoft.com/office/drawing/2014/main" id="{3875218D-2AE2-4D07-BFFF-AD69318E1D0B}"/>
              </a:ext>
            </a:extLst>
          </p:cNvPr>
          <p:cNvSpPr/>
          <p:nvPr/>
        </p:nvSpPr>
        <p:spPr>
          <a:xfrm>
            <a:off x="4865787" y="3674958"/>
            <a:ext cx="2837785" cy="730606"/>
          </a:xfrm>
          <a:custGeom>
            <a:avLst/>
            <a:gdLst/>
            <a:ahLst/>
            <a:cxnLst/>
            <a:rect l="l" t="t" r="r" b="b"/>
            <a:pathLst>
              <a:path w="3235959" h="833120">
                <a:moveTo>
                  <a:pt x="3097149" y="0"/>
                </a:moveTo>
                <a:lnTo>
                  <a:pt x="138811" y="0"/>
                </a:lnTo>
                <a:lnTo>
                  <a:pt x="94967" y="7084"/>
                </a:lnTo>
                <a:lnTo>
                  <a:pt x="56866" y="26806"/>
                </a:lnTo>
                <a:lnTo>
                  <a:pt x="26806" y="56866"/>
                </a:lnTo>
                <a:lnTo>
                  <a:pt x="7084" y="94967"/>
                </a:lnTo>
                <a:lnTo>
                  <a:pt x="0" y="138811"/>
                </a:lnTo>
                <a:lnTo>
                  <a:pt x="0" y="694309"/>
                </a:lnTo>
                <a:lnTo>
                  <a:pt x="7084" y="738152"/>
                </a:lnTo>
                <a:lnTo>
                  <a:pt x="26806" y="776253"/>
                </a:lnTo>
                <a:lnTo>
                  <a:pt x="56866" y="806313"/>
                </a:lnTo>
                <a:lnTo>
                  <a:pt x="94967" y="826035"/>
                </a:lnTo>
                <a:lnTo>
                  <a:pt x="138811" y="833120"/>
                </a:lnTo>
                <a:lnTo>
                  <a:pt x="3097149" y="833120"/>
                </a:lnTo>
                <a:lnTo>
                  <a:pt x="3140992" y="826035"/>
                </a:lnTo>
                <a:lnTo>
                  <a:pt x="3179093" y="806313"/>
                </a:lnTo>
                <a:lnTo>
                  <a:pt x="3209153" y="776253"/>
                </a:lnTo>
                <a:lnTo>
                  <a:pt x="3228875" y="738152"/>
                </a:lnTo>
                <a:lnTo>
                  <a:pt x="3235960" y="694309"/>
                </a:lnTo>
                <a:lnTo>
                  <a:pt x="3235960" y="138811"/>
                </a:lnTo>
                <a:lnTo>
                  <a:pt x="3228875" y="94967"/>
                </a:lnTo>
                <a:lnTo>
                  <a:pt x="3209153" y="56866"/>
                </a:lnTo>
                <a:lnTo>
                  <a:pt x="3179093" y="26806"/>
                </a:lnTo>
                <a:lnTo>
                  <a:pt x="3140992" y="7084"/>
                </a:lnTo>
                <a:lnTo>
                  <a:pt x="3097149" y="0"/>
                </a:lnTo>
                <a:close/>
              </a:path>
            </a:pathLst>
          </a:custGeom>
          <a:solidFill>
            <a:srgbClr val="CADAEC"/>
          </a:solidFill>
        </p:spPr>
        <p:txBody>
          <a:bodyPr wrap="square" lIns="0" tIns="0" rIns="0" bIns="0" rtlCol="0"/>
          <a:lstStyle/>
          <a:p>
            <a:endParaRPr sz="1579"/>
          </a:p>
        </p:txBody>
      </p:sp>
      <p:sp>
        <p:nvSpPr>
          <p:cNvPr id="100" name="object 95">
            <a:extLst>
              <a:ext uri="{FF2B5EF4-FFF2-40B4-BE49-F238E27FC236}">
                <a16:creationId xmlns="" xmlns:a16="http://schemas.microsoft.com/office/drawing/2014/main" id="{68A55BE0-EC9C-4217-9F6A-998C640A5B2A}"/>
              </a:ext>
            </a:extLst>
          </p:cNvPr>
          <p:cNvSpPr/>
          <p:nvPr/>
        </p:nvSpPr>
        <p:spPr>
          <a:xfrm>
            <a:off x="4865787" y="3674958"/>
            <a:ext cx="2837785" cy="730606"/>
          </a:xfrm>
          <a:custGeom>
            <a:avLst/>
            <a:gdLst/>
            <a:ahLst/>
            <a:cxnLst/>
            <a:rect l="l" t="t" r="r" b="b"/>
            <a:pathLst>
              <a:path w="3235959" h="833120">
                <a:moveTo>
                  <a:pt x="0" y="138811"/>
                </a:moveTo>
                <a:lnTo>
                  <a:pt x="7084" y="94967"/>
                </a:lnTo>
                <a:lnTo>
                  <a:pt x="26806" y="56866"/>
                </a:lnTo>
                <a:lnTo>
                  <a:pt x="56866" y="26806"/>
                </a:lnTo>
                <a:lnTo>
                  <a:pt x="94967" y="7084"/>
                </a:lnTo>
                <a:lnTo>
                  <a:pt x="138811" y="0"/>
                </a:lnTo>
                <a:lnTo>
                  <a:pt x="3097149" y="0"/>
                </a:lnTo>
                <a:lnTo>
                  <a:pt x="3140992" y="7084"/>
                </a:lnTo>
                <a:lnTo>
                  <a:pt x="3179093" y="26806"/>
                </a:lnTo>
                <a:lnTo>
                  <a:pt x="3209153" y="56866"/>
                </a:lnTo>
                <a:lnTo>
                  <a:pt x="3228875" y="94967"/>
                </a:lnTo>
                <a:lnTo>
                  <a:pt x="3235960" y="138811"/>
                </a:lnTo>
                <a:lnTo>
                  <a:pt x="3235960" y="694309"/>
                </a:lnTo>
                <a:lnTo>
                  <a:pt x="3228875" y="738152"/>
                </a:lnTo>
                <a:lnTo>
                  <a:pt x="3209153" y="776253"/>
                </a:lnTo>
                <a:lnTo>
                  <a:pt x="3179093" y="806313"/>
                </a:lnTo>
                <a:lnTo>
                  <a:pt x="3140992" y="826035"/>
                </a:lnTo>
                <a:lnTo>
                  <a:pt x="3097149" y="833120"/>
                </a:lnTo>
                <a:lnTo>
                  <a:pt x="138811" y="833120"/>
                </a:lnTo>
                <a:lnTo>
                  <a:pt x="94967" y="826035"/>
                </a:lnTo>
                <a:lnTo>
                  <a:pt x="56866" y="806313"/>
                </a:lnTo>
                <a:lnTo>
                  <a:pt x="26806" y="776253"/>
                </a:lnTo>
                <a:lnTo>
                  <a:pt x="7084" y="738152"/>
                </a:lnTo>
                <a:lnTo>
                  <a:pt x="0" y="694309"/>
                </a:lnTo>
                <a:lnTo>
                  <a:pt x="0" y="138811"/>
                </a:lnTo>
                <a:close/>
              </a:path>
            </a:pathLst>
          </a:custGeom>
          <a:ln w="10160">
            <a:solidFill>
              <a:srgbClr val="5B9BD4"/>
            </a:solidFill>
          </a:ln>
        </p:spPr>
        <p:txBody>
          <a:bodyPr wrap="square" lIns="0" tIns="0" rIns="0" bIns="0" rtlCol="0"/>
          <a:lstStyle/>
          <a:p>
            <a:endParaRPr sz="1579"/>
          </a:p>
        </p:txBody>
      </p:sp>
      <p:sp>
        <p:nvSpPr>
          <p:cNvPr id="101" name="object 96">
            <a:extLst>
              <a:ext uri="{FF2B5EF4-FFF2-40B4-BE49-F238E27FC236}">
                <a16:creationId xmlns="" xmlns:a16="http://schemas.microsoft.com/office/drawing/2014/main" id="{5F7DC412-01C4-436C-8B69-C37BC9B7F002}"/>
              </a:ext>
            </a:extLst>
          </p:cNvPr>
          <p:cNvSpPr txBox="1"/>
          <p:nvPr/>
        </p:nvSpPr>
        <p:spPr>
          <a:xfrm>
            <a:off x="4970478" y="3670342"/>
            <a:ext cx="2630075" cy="674739"/>
          </a:xfrm>
          <a:prstGeom prst="rect">
            <a:avLst/>
          </a:prstGeom>
        </p:spPr>
        <p:txBody>
          <a:bodyPr vert="horz" wrap="square" lIns="0" tIns="50675" rIns="0" bIns="0" rtlCol="0">
            <a:spAutoFit/>
          </a:bodyPr>
          <a:lstStyle/>
          <a:p>
            <a:pPr marL="841468">
              <a:spcBef>
                <a:spcPts val="399"/>
              </a:spcBef>
            </a:pPr>
            <a:r>
              <a:rPr sz="877" b="1" spc="-136" dirty="0">
                <a:solidFill>
                  <a:srgbClr val="080808"/>
                </a:solidFill>
                <a:latin typeface="Arial"/>
                <a:cs typeface="Arial"/>
              </a:rPr>
              <a:t>GÖREVLER</a:t>
            </a:r>
            <a:r>
              <a:rPr sz="877" b="1" spc="-44" dirty="0">
                <a:solidFill>
                  <a:srgbClr val="080808"/>
                </a:solidFill>
                <a:latin typeface="Arial"/>
                <a:cs typeface="Arial"/>
              </a:rPr>
              <a:t> </a:t>
            </a:r>
            <a:r>
              <a:rPr sz="877" b="1" spc="-88" dirty="0">
                <a:solidFill>
                  <a:srgbClr val="080808"/>
                </a:solidFill>
                <a:latin typeface="Arial"/>
                <a:cs typeface="Arial"/>
              </a:rPr>
              <a:t>AYRILIĞI:</a:t>
            </a:r>
            <a:endParaRPr sz="877">
              <a:latin typeface="Arial"/>
              <a:cs typeface="Arial"/>
            </a:endParaRPr>
          </a:p>
          <a:p>
            <a:pPr marL="11138" marR="4455" algn="just">
              <a:lnSpc>
                <a:spcPct val="90200"/>
              </a:lnSpc>
              <a:spcBef>
                <a:spcPts val="373"/>
              </a:spcBef>
            </a:pPr>
            <a:r>
              <a:rPr sz="789" b="1" spc="-39" dirty="0">
                <a:solidFill>
                  <a:srgbClr val="080808"/>
                </a:solidFill>
                <a:latin typeface="Arial"/>
                <a:cs typeface="Arial"/>
              </a:rPr>
              <a:t>Hata, </a:t>
            </a:r>
            <a:r>
              <a:rPr sz="789" b="1" spc="-48" dirty="0">
                <a:solidFill>
                  <a:srgbClr val="080808"/>
                </a:solidFill>
                <a:latin typeface="Arial"/>
                <a:cs typeface="Arial"/>
              </a:rPr>
              <a:t>eksiklik, yanlışlık, </a:t>
            </a:r>
            <a:r>
              <a:rPr sz="789" b="1" spc="-70" dirty="0">
                <a:solidFill>
                  <a:srgbClr val="080808"/>
                </a:solidFill>
                <a:latin typeface="Arial"/>
                <a:cs typeface="Arial"/>
              </a:rPr>
              <a:t>usulsüzlük </a:t>
            </a:r>
            <a:r>
              <a:rPr sz="789" b="1" spc="-61" dirty="0">
                <a:solidFill>
                  <a:srgbClr val="080808"/>
                </a:solidFill>
                <a:latin typeface="Arial"/>
                <a:cs typeface="Arial"/>
              </a:rPr>
              <a:t>ve yolsuzluk </a:t>
            </a:r>
            <a:r>
              <a:rPr sz="789" b="1" spc="-44" dirty="0">
                <a:solidFill>
                  <a:srgbClr val="080808"/>
                </a:solidFill>
                <a:latin typeface="Arial"/>
                <a:cs typeface="Arial"/>
              </a:rPr>
              <a:t>risklerini  </a:t>
            </a:r>
            <a:r>
              <a:rPr sz="789" b="1" spc="-48" dirty="0">
                <a:solidFill>
                  <a:srgbClr val="080808"/>
                </a:solidFill>
                <a:latin typeface="Arial"/>
                <a:cs typeface="Arial"/>
              </a:rPr>
              <a:t>azaltmak </a:t>
            </a:r>
            <a:r>
              <a:rPr sz="789" b="1" spc="-53" dirty="0">
                <a:solidFill>
                  <a:srgbClr val="080808"/>
                </a:solidFill>
                <a:latin typeface="Arial"/>
                <a:cs typeface="Arial"/>
              </a:rPr>
              <a:t>için </a:t>
            </a:r>
            <a:r>
              <a:rPr sz="789" b="1" spc="-31" dirty="0">
                <a:solidFill>
                  <a:srgbClr val="080808"/>
                </a:solidFill>
                <a:latin typeface="Arial"/>
                <a:cs typeface="Arial"/>
              </a:rPr>
              <a:t>faaliyetler </a:t>
            </a:r>
            <a:r>
              <a:rPr sz="789" b="1" spc="-35" dirty="0">
                <a:solidFill>
                  <a:srgbClr val="080808"/>
                </a:solidFill>
                <a:latin typeface="Arial"/>
                <a:cs typeface="Arial"/>
              </a:rPr>
              <a:t>ile </a:t>
            </a:r>
            <a:r>
              <a:rPr sz="789" b="1" spc="-44" dirty="0">
                <a:solidFill>
                  <a:srgbClr val="080808"/>
                </a:solidFill>
                <a:latin typeface="Arial"/>
                <a:cs typeface="Arial"/>
              </a:rPr>
              <a:t>mali karar </a:t>
            </a:r>
            <a:r>
              <a:rPr sz="789" b="1" spc="-61" dirty="0">
                <a:solidFill>
                  <a:srgbClr val="080808"/>
                </a:solidFill>
                <a:latin typeface="Arial"/>
                <a:cs typeface="Arial"/>
              </a:rPr>
              <a:t>ve </a:t>
            </a:r>
            <a:r>
              <a:rPr sz="789" b="1" spc="-48" dirty="0">
                <a:solidFill>
                  <a:srgbClr val="080808"/>
                </a:solidFill>
                <a:latin typeface="Arial"/>
                <a:cs typeface="Arial"/>
              </a:rPr>
              <a:t>işlemlerin  </a:t>
            </a:r>
            <a:r>
              <a:rPr sz="789" b="1" spc="-57" dirty="0">
                <a:solidFill>
                  <a:srgbClr val="080808"/>
                </a:solidFill>
                <a:latin typeface="Arial"/>
                <a:cs typeface="Arial"/>
              </a:rPr>
              <a:t>onaylanması, </a:t>
            </a:r>
            <a:r>
              <a:rPr sz="789" b="1" spc="-61" dirty="0">
                <a:solidFill>
                  <a:srgbClr val="080808"/>
                </a:solidFill>
                <a:latin typeface="Arial"/>
                <a:cs typeface="Arial"/>
              </a:rPr>
              <a:t>uygulanması, </a:t>
            </a:r>
            <a:r>
              <a:rPr sz="789" b="1" spc="-53" dirty="0">
                <a:solidFill>
                  <a:srgbClr val="080808"/>
                </a:solidFill>
                <a:latin typeface="Arial"/>
                <a:cs typeface="Arial"/>
              </a:rPr>
              <a:t>kaydedilmesi </a:t>
            </a:r>
            <a:r>
              <a:rPr sz="789" b="1" spc="-61" dirty="0">
                <a:solidFill>
                  <a:srgbClr val="080808"/>
                </a:solidFill>
                <a:latin typeface="Arial"/>
                <a:cs typeface="Arial"/>
              </a:rPr>
              <a:t>ve </a:t>
            </a:r>
            <a:r>
              <a:rPr sz="789" b="1" spc="-39" dirty="0">
                <a:solidFill>
                  <a:srgbClr val="080808"/>
                </a:solidFill>
                <a:latin typeface="Arial"/>
                <a:cs typeface="Arial"/>
              </a:rPr>
              <a:t>kontrol </a:t>
            </a:r>
            <a:r>
              <a:rPr sz="789" b="1" spc="-53" dirty="0">
                <a:solidFill>
                  <a:srgbClr val="080808"/>
                </a:solidFill>
                <a:latin typeface="Arial"/>
                <a:cs typeface="Arial"/>
              </a:rPr>
              <a:t>edilmesi  görevleri </a:t>
            </a:r>
            <a:r>
              <a:rPr sz="789" b="1" spc="-57" dirty="0">
                <a:solidFill>
                  <a:srgbClr val="080808"/>
                </a:solidFill>
                <a:latin typeface="Arial"/>
                <a:cs typeface="Arial"/>
              </a:rPr>
              <a:t>personel </a:t>
            </a:r>
            <a:r>
              <a:rPr sz="789" b="1" spc="-61" dirty="0">
                <a:solidFill>
                  <a:srgbClr val="080808"/>
                </a:solidFill>
                <a:latin typeface="Arial"/>
                <a:cs typeface="Arial"/>
              </a:rPr>
              <a:t>arasında</a:t>
            </a:r>
            <a:r>
              <a:rPr sz="789" b="1" spc="57" dirty="0">
                <a:solidFill>
                  <a:srgbClr val="080808"/>
                </a:solidFill>
                <a:latin typeface="Arial"/>
                <a:cs typeface="Arial"/>
              </a:rPr>
              <a:t> </a:t>
            </a:r>
            <a:r>
              <a:rPr sz="789" b="1" spc="-44" dirty="0">
                <a:solidFill>
                  <a:srgbClr val="080808"/>
                </a:solidFill>
                <a:latin typeface="Arial"/>
                <a:cs typeface="Arial"/>
              </a:rPr>
              <a:t>paylaştırılmalıdır.</a:t>
            </a:r>
            <a:endParaRPr sz="789">
              <a:latin typeface="Arial"/>
              <a:cs typeface="Arial"/>
            </a:endParaRPr>
          </a:p>
        </p:txBody>
      </p:sp>
      <p:sp>
        <p:nvSpPr>
          <p:cNvPr id="102" name="object 97">
            <a:extLst>
              <a:ext uri="{FF2B5EF4-FFF2-40B4-BE49-F238E27FC236}">
                <a16:creationId xmlns="" xmlns:a16="http://schemas.microsoft.com/office/drawing/2014/main" id="{2DCA40AA-759A-4443-A014-ABCA5A419DDA}"/>
              </a:ext>
            </a:extLst>
          </p:cNvPr>
          <p:cNvSpPr/>
          <p:nvPr/>
        </p:nvSpPr>
        <p:spPr>
          <a:xfrm>
            <a:off x="4796736" y="4443433"/>
            <a:ext cx="2940248" cy="565775"/>
          </a:xfrm>
          <a:prstGeom prst="rect">
            <a:avLst/>
          </a:prstGeom>
          <a:blipFill>
            <a:blip r:embed="rId33" cstate="print"/>
            <a:stretch>
              <a:fillRect/>
            </a:stretch>
          </a:blipFill>
        </p:spPr>
        <p:txBody>
          <a:bodyPr wrap="square" lIns="0" tIns="0" rIns="0" bIns="0" rtlCol="0"/>
          <a:lstStyle/>
          <a:p>
            <a:endParaRPr sz="1579"/>
          </a:p>
        </p:txBody>
      </p:sp>
      <p:sp>
        <p:nvSpPr>
          <p:cNvPr id="103" name="object 98">
            <a:extLst>
              <a:ext uri="{FF2B5EF4-FFF2-40B4-BE49-F238E27FC236}">
                <a16:creationId xmlns="" xmlns:a16="http://schemas.microsoft.com/office/drawing/2014/main" id="{9E931B35-CB8C-4A8C-8E34-9242F0508D6D}"/>
              </a:ext>
            </a:extLst>
          </p:cNvPr>
          <p:cNvSpPr/>
          <p:nvPr/>
        </p:nvSpPr>
        <p:spPr>
          <a:xfrm>
            <a:off x="4843513" y="4441205"/>
            <a:ext cx="2833330" cy="583595"/>
          </a:xfrm>
          <a:prstGeom prst="rect">
            <a:avLst/>
          </a:prstGeom>
          <a:blipFill>
            <a:blip r:embed="rId34" cstate="print"/>
            <a:stretch>
              <a:fillRect/>
            </a:stretch>
          </a:blipFill>
        </p:spPr>
        <p:txBody>
          <a:bodyPr wrap="square" lIns="0" tIns="0" rIns="0" bIns="0" rtlCol="0"/>
          <a:lstStyle/>
          <a:p>
            <a:endParaRPr sz="1579"/>
          </a:p>
        </p:txBody>
      </p:sp>
      <p:sp>
        <p:nvSpPr>
          <p:cNvPr id="104" name="object 99">
            <a:extLst>
              <a:ext uri="{FF2B5EF4-FFF2-40B4-BE49-F238E27FC236}">
                <a16:creationId xmlns="" xmlns:a16="http://schemas.microsoft.com/office/drawing/2014/main" id="{6AF527D5-74C7-48B0-8EE4-A3F03591DEF9}"/>
              </a:ext>
            </a:extLst>
          </p:cNvPr>
          <p:cNvSpPr/>
          <p:nvPr/>
        </p:nvSpPr>
        <p:spPr>
          <a:xfrm>
            <a:off x="4847968" y="4472389"/>
            <a:ext cx="2837785" cy="463312"/>
          </a:xfrm>
          <a:custGeom>
            <a:avLst/>
            <a:gdLst/>
            <a:ahLst/>
            <a:cxnLst/>
            <a:rect l="l" t="t" r="r" b="b"/>
            <a:pathLst>
              <a:path w="3235959" h="528320">
                <a:moveTo>
                  <a:pt x="3147949" y="0"/>
                </a:moveTo>
                <a:lnTo>
                  <a:pt x="88010" y="0"/>
                </a:lnTo>
                <a:lnTo>
                  <a:pt x="53738" y="6911"/>
                </a:lnTo>
                <a:lnTo>
                  <a:pt x="25765" y="25765"/>
                </a:lnTo>
                <a:lnTo>
                  <a:pt x="6911" y="53738"/>
                </a:lnTo>
                <a:lnTo>
                  <a:pt x="0" y="88010"/>
                </a:lnTo>
                <a:lnTo>
                  <a:pt x="0" y="440308"/>
                </a:lnTo>
                <a:lnTo>
                  <a:pt x="6911" y="474581"/>
                </a:lnTo>
                <a:lnTo>
                  <a:pt x="25765" y="502554"/>
                </a:lnTo>
                <a:lnTo>
                  <a:pt x="53738" y="521408"/>
                </a:lnTo>
                <a:lnTo>
                  <a:pt x="88010" y="528319"/>
                </a:lnTo>
                <a:lnTo>
                  <a:pt x="3147949" y="528319"/>
                </a:lnTo>
                <a:lnTo>
                  <a:pt x="3182221" y="521408"/>
                </a:lnTo>
                <a:lnTo>
                  <a:pt x="3210194" y="502554"/>
                </a:lnTo>
                <a:lnTo>
                  <a:pt x="3229048" y="474581"/>
                </a:lnTo>
                <a:lnTo>
                  <a:pt x="3235959" y="440308"/>
                </a:lnTo>
                <a:lnTo>
                  <a:pt x="3235959" y="88010"/>
                </a:lnTo>
                <a:lnTo>
                  <a:pt x="3229048" y="53738"/>
                </a:lnTo>
                <a:lnTo>
                  <a:pt x="3210194" y="25765"/>
                </a:lnTo>
                <a:lnTo>
                  <a:pt x="3182221" y="6911"/>
                </a:lnTo>
                <a:lnTo>
                  <a:pt x="3147949" y="0"/>
                </a:lnTo>
                <a:close/>
              </a:path>
            </a:pathLst>
          </a:custGeom>
          <a:solidFill>
            <a:srgbClr val="CADAEC"/>
          </a:solidFill>
        </p:spPr>
        <p:txBody>
          <a:bodyPr wrap="square" lIns="0" tIns="0" rIns="0" bIns="0" rtlCol="0"/>
          <a:lstStyle/>
          <a:p>
            <a:endParaRPr sz="1579"/>
          </a:p>
        </p:txBody>
      </p:sp>
      <p:sp>
        <p:nvSpPr>
          <p:cNvPr id="105" name="object 100">
            <a:extLst>
              <a:ext uri="{FF2B5EF4-FFF2-40B4-BE49-F238E27FC236}">
                <a16:creationId xmlns="" xmlns:a16="http://schemas.microsoft.com/office/drawing/2014/main" id="{2DCAA90C-1153-4919-A7EE-A7881FF0043E}"/>
              </a:ext>
            </a:extLst>
          </p:cNvPr>
          <p:cNvSpPr/>
          <p:nvPr/>
        </p:nvSpPr>
        <p:spPr>
          <a:xfrm>
            <a:off x="4847968" y="4472389"/>
            <a:ext cx="2837785" cy="463312"/>
          </a:xfrm>
          <a:custGeom>
            <a:avLst/>
            <a:gdLst/>
            <a:ahLst/>
            <a:cxnLst/>
            <a:rect l="l" t="t" r="r" b="b"/>
            <a:pathLst>
              <a:path w="3235959" h="528320">
                <a:moveTo>
                  <a:pt x="0" y="88010"/>
                </a:moveTo>
                <a:lnTo>
                  <a:pt x="6911" y="53738"/>
                </a:lnTo>
                <a:lnTo>
                  <a:pt x="25765" y="25765"/>
                </a:lnTo>
                <a:lnTo>
                  <a:pt x="53738" y="6911"/>
                </a:lnTo>
                <a:lnTo>
                  <a:pt x="88010" y="0"/>
                </a:lnTo>
                <a:lnTo>
                  <a:pt x="3147949" y="0"/>
                </a:lnTo>
                <a:lnTo>
                  <a:pt x="3182221" y="6911"/>
                </a:lnTo>
                <a:lnTo>
                  <a:pt x="3210194" y="25765"/>
                </a:lnTo>
                <a:lnTo>
                  <a:pt x="3229048" y="53738"/>
                </a:lnTo>
                <a:lnTo>
                  <a:pt x="3235959" y="88010"/>
                </a:lnTo>
                <a:lnTo>
                  <a:pt x="3235959" y="440308"/>
                </a:lnTo>
                <a:lnTo>
                  <a:pt x="3229048" y="474581"/>
                </a:lnTo>
                <a:lnTo>
                  <a:pt x="3210194" y="502554"/>
                </a:lnTo>
                <a:lnTo>
                  <a:pt x="3182221" y="521408"/>
                </a:lnTo>
                <a:lnTo>
                  <a:pt x="3147949" y="528319"/>
                </a:lnTo>
                <a:lnTo>
                  <a:pt x="88010" y="528319"/>
                </a:lnTo>
                <a:lnTo>
                  <a:pt x="53738" y="521408"/>
                </a:lnTo>
                <a:lnTo>
                  <a:pt x="25765" y="502554"/>
                </a:lnTo>
                <a:lnTo>
                  <a:pt x="6911" y="474581"/>
                </a:lnTo>
                <a:lnTo>
                  <a:pt x="0" y="440308"/>
                </a:lnTo>
                <a:lnTo>
                  <a:pt x="0" y="88010"/>
                </a:lnTo>
                <a:close/>
              </a:path>
            </a:pathLst>
          </a:custGeom>
          <a:ln w="10160">
            <a:solidFill>
              <a:srgbClr val="5B9BD4"/>
            </a:solidFill>
          </a:ln>
        </p:spPr>
        <p:txBody>
          <a:bodyPr wrap="square" lIns="0" tIns="0" rIns="0" bIns="0" rtlCol="0"/>
          <a:lstStyle/>
          <a:p>
            <a:endParaRPr sz="1579"/>
          </a:p>
        </p:txBody>
      </p:sp>
      <p:sp>
        <p:nvSpPr>
          <p:cNvPr id="106" name="object 101">
            <a:extLst>
              <a:ext uri="{FF2B5EF4-FFF2-40B4-BE49-F238E27FC236}">
                <a16:creationId xmlns="" xmlns:a16="http://schemas.microsoft.com/office/drawing/2014/main" id="{8AFC5C30-0660-4837-BBCA-265A504BD9B2}"/>
              </a:ext>
            </a:extLst>
          </p:cNvPr>
          <p:cNvSpPr txBox="1"/>
          <p:nvPr/>
        </p:nvSpPr>
        <p:spPr>
          <a:xfrm>
            <a:off x="4939627" y="4442814"/>
            <a:ext cx="2617823" cy="346059"/>
          </a:xfrm>
          <a:prstGeom prst="rect">
            <a:avLst/>
          </a:prstGeom>
        </p:spPr>
        <p:txBody>
          <a:bodyPr vert="horz" wrap="square" lIns="0" tIns="50675" rIns="0" bIns="0" rtlCol="0">
            <a:spAutoFit/>
          </a:bodyPr>
          <a:lstStyle/>
          <a:p>
            <a:pPr marL="98570" algn="ctr">
              <a:spcBef>
                <a:spcPts val="399"/>
              </a:spcBef>
            </a:pPr>
            <a:r>
              <a:rPr sz="877" b="1" spc="-114" dirty="0">
                <a:solidFill>
                  <a:srgbClr val="080808"/>
                </a:solidFill>
                <a:latin typeface="Arial"/>
                <a:cs typeface="Arial"/>
              </a:rPr>
              <a:t>HİYERARŞİK</a:t>
            </a:r>
            <a:r>
              <a:rPr sz="877" b="1" spc="-44" dirty="0">
                <a:solidFill>
                  <a:srgbClr val="080808"/>
                </a:solidFill>
                <a:latin typeface="Arial"/>
                <a:cs typeface="Arial"/>
              </a:rPr>
              <a:t> </a:t>
            </a:r>
            <a:r>
              <a:rPr sz="877" b="1" spc="-123" dirty="0">
                <a:solidFill>
                  <a:srgbClr val="080808"/>
                </a:solidFill>
                <a:latin typeface="Arial"/>
                <a:cs typeface="Arial"/>
              </a:rPr>
              <a:t>KONTROLLER:</a:t>
            </a:r>
            <a:endParaRPr sz="877">
              <a:latin typeface="Arial"/>
              <a:cs typeface="Arial"/>
            </a:endParaRPr>
          </a:p>
          <a:p>
            <a:pPr algn="ctr">
              <a:spcBef>
                <a:spcPts val="281"/>
              </a:spcBef>
            </a:pPr>
            <a:r>
              <a:rPr sz="789" b="1" spc="-48" dirty="0">
                <a:solidFill>
                  <a:srgbClr val="080808"/>
                </a:solidFill>
                <a:latin typeface="Arial"/>
                <a:cs typeface="Arial"/>
              </a:rPr>
              <a:t>Yöneticiler, </a:t>
            </a:r>
            <a:r>
              <a:rPr sz="789" b="1" spc="-79" dirty="0">
                <a:solidFill>
                  <a:srgbClr val="080808"/>
                </a:solidFill>
                <a:latin typeface="Arial"/>
                <a:cs typeface="Arial"/>
              </a:rPr>
              <a:t>iş </a:t>
            </a:r>
            <a:r>
              <a:rPr sz="789" b="1" spc="-61" dirty="0">
                <a:solidFill>
                  <a:srgbClr val="080808"/>
                </a:solidFill>
                <a:latin typeface="Arial"/>
                <a:cs typeface="Arial"/>
              </a:rPr>
              <a:t>ve </a:t>
            </a:r>
            <a:r>
              <a:rPr sz="789" b="1" spc="-48" dirty="0">
                <a:solidFill>
                  <a:srgbClr val="080808"/>
                </a:solidFill>
                <a:latin typeface="Arial"/>
                <a:cs typeface="Arial"/>
              </a:rPr>
              <a:t>işlemlerin </a:t>
            </a:r>
            <a:r>
              <a:rPr sz="789" b="1" spc="-53" dirty="0">
                <a:solidFill>
                  <a:srgbClr val="080808"/>
                </a:solidFill>
                <a:latin typeface="Arial"/>
                <a:cs typeface="Arial"/>
              </a:rPr>
              <a:t>prosedürlere </a:t>
            </a:r>
            <a:r>
              <a:rPr sz="789" b="1" spc="-70" dirty="0">
                <a:solidFill>
                  <a:srgbClr val="080808"/>
                </a:solidFill>
                <a:latin typeface="Arial"/>
                <a:cs typeface="Arial"/>
              </a:rPr>
              <a:t>uygunluğunu</a:t>
            </a:r>
            <a:r>
              <a:rPr sz="789" b="1" spc="13" dirty="0">
                <a:solidFill>
                  <a:srgbClr val="080808"/>
                </a:solidFill>
                <a:latin typeface="Arial"/>
                <a:cs typeface="Arial"/>
              </a:rPr>
              <a:t> </a:t>
            </a:r>
            <a:r>
              <a:rPr sz="789" b="1" spc="-53" dirty="0">
                <a:solidFill>
                  <a:srgbClr val="080808"/>
                </a:solidFill>
                <a:latin typeface="Arial"/>
                <a:cs typeface="Arial"/>
              </a:rPr>
              <a:t>sistemli</a:t>
            </a:r>
            <a:endParaRPr sz="789">
              <a:latin typeface="Arial"/>
              <a:cs typeface="Arial"/>
            </a:endParaRPr>
          </a:p>
        </p:txBody>
      </p:sp>
      <p:sp>
        <p:nvSpPr>
          <p:cNvPr id="107" name="object 102">
            <a:extLst>
              <a:ext uri="{FF2B5EF4-FFF2-40B4-BE49-F238E27FC236}">
                <a16:creationId xmlns="" xmlns:a16="http://schemas.microsoft.com/office/drawing/2014/main" id="{4F6B4B56-1827-4EAA-A0DB-13FCD6F262AB}"/>
              </a:ext>
            </a:extLst>
          </p:cNvPr>
          <p:cNvSpPr txBox="1"/>
          <p:nvPr/>
        </p:nvSpPr>
        <p:spPr>
          <a:xfrm>
            <a:off x="4939627" y="4758618"/>
            <a:ext cx="1215637" cy="132689"/>
          </a:xfrm>
          <a:prstGeom prst="rect">
            <a:avLst/>
          </a:prstGeom>
        </p:spPr>
        <p:txBody>
          <a:bodyPr vert="horz" wrap="square" lIns="0" tIns="11137" rIns="0" bIns="0" rtlCol="0">
            <a:spAutoFit/>
          </a:bodyPr>
          <a:lstStyle/>
          <a:p>
            <a:pPr marL="11138">
              <a:spcBef>
                <a:spcPts val="88"/>
              </a:spcBef>
            </a:pPr>
            <a:r>
              <a:rPr sz="789" b="1" spc="-39" dirty="0">
                <a:solidFill>
                  <a:srgbClr val="080808"/>
                </a:solidFill>
                <a:latin typeface="Arial"/>
                <a:cs typeface="Arial"/>
              </a:rPr>
              <a:t>bir </a:t>
            </a:r>
            <a:r>
              <a:rPr sz="789" b="1" spc="-57" dirty="0">
                <a:solidFill>
                  <a:srgbClr val="080808"/>
                </a:solidFill>
                <a:latin typeface="Arial"/>
                <a:cs typeface="Arial"/>
              </a:rPr>
              <a:t>şekilde </a:t>
            </a:r>
            <a:r>
              <a:rPr sz="789" b="1" spc="-44" dirty="0">
                <a:solidFill>
                  <a:srgbClr val="080808"/>
                </a:solidFill>
                <a:latin typeface="Arial"/>
                <a:cs typeface="Arial"/>
              </a:rPr>
              <a:t>kontrol</a:t>
            </a:r>
            <a:r>
              <a:rPr sz="789" b="1" spc="-26" dirty="0">
                <a:solidFill>
                  <a:srgbClr val="080808"/>
                </a:solidFill>
                <a:latin typeface="Arial"/>
                <a:cs typeface="Arial"/>
              </a:rPr>
              <a:t> </a:t>
            </a:r>
            <a:r>
              <a:rPr sz="789" b="1" spc="-31" dirty="0">
                <a:solidFill>
                  <a:srgbClr val="080808"/>
                </a:solidFill>
                <a:latin typeface="Arial"/>
                <a:cs typeface="Arial"/>
              </a:rPr>
              <a:t>etmelidir.</a:t>
            </a:r>
            <a:endParaRPr sz="789">
              <a:latin typeface="Arial"/>
              <a:cs typeface="Arial"/>
            </a:endParaRPr>
          </a:p>
        </p:txBody>
      </p:sp>
      <p:sp>
        <p:nvSpPr>
          <p:cNvPr id="108" name="object 103">
            <a:extLst>
              <a:ext uri="{FF2B5EF4-FFF2-40B4-BE49-F238E27FC236}">
                <a16:creationId xmlns="" xmlns:a16="http://schemas.microsoft.com/office/drawing/2014/main" id="{CF9B71FA-A4F7-4239-A3E0-906CFA1C36AE}"/>
              </a:ext>
            </a:extLst>
          </p:cNvPr>
          <p:cNvSpPr/>
          <p:nvPr/>
        </p:nvSpPr>
        <p:spPr>
          <a:xfrm>
            <a:off x="3034815" y="4158318"/>
            <a:ext cx="1699552" cy="1835427"/>
          </a:xfrm>
          <a:prstGeom prst="rect">
            <a:avLst/>
          </a:prstGeom>
          <a:blipFill>
            <a:blip r:embed="rId35" cstate="print"/>
            <a:stretch>
              <a:fillRect/>
            </a:stretch>
          </a:blipFill>
        </p:spPr>
        <p:txBody>
          <a:bodyPr wrap="square" lIns="0" tIns="0" rIns="0" bIns="0" rtlCol="0"/>
          <a:lstStyle/>
          <a:p>
            <a:endParaRPr sz="1579"/>
          </a:p>
        </p:txBody>
      </p:sp>
      <p:sp>
        <p:nvSpPr>
          <p:cNvPr id="109" name="object 104">
            <a:extLst>
              <a:ext uri="{FF2B5EF4-FFF2-40B4-BE49-F238E27FC236}">
                <a16:creationId xmlns="" xmlns:a16="http://schemas.microsoft.com/office/drawing/2014/main" id="{DD37D149-9E88-48A0-80D2-4F30C3F1E95E}"/>
              </a:ext>
            </a:extLst>
          </p:cNvPr>
          <p:cNvSpPr/>
          <p:nvPr/>
        </p:nvSpPr>
        <p:spPr>
          <a:xfrm>
            <a:off x="3086045" y="4187275"/>
            <a:ext cx="1597089" cy="1732965"/>
          </a:xfrm>
          <a:custGeom>
            <a:avLst/>
            <a:gdLst/>
            <a:ahLst/>
            <a:cxnLst/>
            <a:rect l="l" t="t" r="r" b="b"/>
            <a:pathLst>
              <a:path w="1821179" h="1976120">
                <a:moveTo>
                  <a:pt x="1517649" y="0"/>
                </a:moveTo>
                <a:lnTo>
                  <a:pt x="303530" y="0"/>
                </a:lnTo>
                <a:lnTo>
                  <a:pt x="254294" y="3972"/>
                </a:lnTo>
                <a:lnTo>
                  <a:pt x="207589" y="15473"/>
                </a:lnTo>
                <a:lnTo>
                  <a:pt x="164038" y="33878"/>
                </a:lnTo>
                <a:lnTo>
                  <a:pt x="124266" y="58562"/>
                </a:lnTo>
                <a:lnTo>
                  <a:pt x="88899" y="88900"/>
                </a:lnTo>
                <a:lnTo>
                  <a:pt x="58562" y="124266"/>
                </a:lnTo>
                <a:lnTo>
                  <a:pt x="33878" y="164038"/>
                </a:lnTo>
                <a:lnTo>
                  <a:pt x="15473" y="207589"/>
                </a:lnTo>
                <a:lnTo>
                  <a:pt x="3972" y="254294"/>
                </a:lnTo>
                <a:lnTo>
                  <a:pt x="0" y="303530"/>
                </a:lnTo>
                <a:lnTo>
                  <a:pt x="0" y="1672590"/>
                </a:lnTo>
                <a:lnTo>
                  <a:pt x="3972" y="1721825"/>
                </a:lnTo>
                <a:lnTo>
                  <a:pt x="15473" y="1768530"/>
                </a:lnTo>
                <a:lnTo>
                  <a:pt x="33878" y="1812081"/>
                </a:lnTo>
                <a:lnTo>
                  <a:pt x="58562" y="1851853"/>
                </a:lnTo>
                <a:lnTo>
                  <a:pt x="88900" y="1887220"/>
                </a:lnTo>
                <a:lnTo>
                  <a:pt x="124266" y="1917557"/>
                </a:lnTo>
                <a:lnTo>
                  <a:pt x="164038" y="1942241"/>
                </a:lnTo>
                <a:lnTo>
                  <a:pt x="207589" y="1960646"/>
                </a:lnTo>
                <a:lnTo>
                  <a:pt x="254294" y="1972147"/>
                </a:lnTo>
                <a:lnTo>
                  <a:pt x="303530" y="1976120"/>
                </a:lnTo>
                <a:lnTo>
                  <a:pt x="1517649" y="1976120"/>
                </a:lnTo>
                <a:lnTo>
                  <a:pt x="1566885" y="1972147"/>
                </a:lnTo>
                <a:lnTo>
                  <a:pt x="1613590" y="1960646"/>
                </a:lnTo>
                <a:lnTo>
                  <a:pt x="1657141" y="1942241"/>
                </a:lnTo>
                <a:lnTo>
                  <a:pt x="1696913" y="1917557"/>
                </a:lnTo>
                <a:lnTo>
                  <a:pt x="1732280" y="1887220"/>
                </a:lnTo>
                <a:lnTo>
                  <a:pt x="1762617" y="1851853"/>
                </a:lnTo>
                <a:lnTo>
                  <a:pt x="1787301" y="1812081"/>
                </a:lnTo>
                <a:lnTo>
                  <a:pt x="1805706" y="1768530"/>
                </a:lnTo>
                <a:lnTo>
                  <a:pt x="1817207" y="1721825"/>
                </a:lnTo>
                <a:lnTo>
                  <a:pt x="1821180" y="1672590"/>
                </a:lnTo>
                <a:lnTo>
                  <a:pt x="1821180" y="303530"/>
                </a:lnTo>
                <a:lnTo>
                  <a:pt x="1817207" y="254294"/>
                </a:lnTo>
                <a:lnTo>
                  <a:pt x="1805706" y="207589"/>
                </a:lnTo>
                <a:lnTo>
                  <a:pt x="1787301" y="164038"/>
                </a:lnTo>
                <a:lnTo>
                  <a:pt x="1762617" y="124266"/>
                </a:lnTo>
                <a:lnTo>
                  <a:pt x="1732279" y="88900"/>
                </a:lnTo>
                <a:lnTo>
                  <a:pt x="1696913" y="58562"/>
                </a:lnTo>
                <a:lnTo>
                  <a:pt x="1657141" y="33878"/>
                </a:lnTo>
                <a:lnTo>
                  <a:pt x="1613590" y="15473"/>
                </a:lnTo>
                <a:lnTo>
                  <a:pt x="1566885" y="3972"/>
                </a:lnTo>
                <a:lnTo>
                  <a:pt x="1517649" y="0"/>
                </a:lnTo>
                <a:close/>
              </a:path>
            </a:pathLst>
          </a:custGeom>
          <a:solidFill>
            <a:srgbClr val="CADAEC"/>
          </a:solidFill>
        </p:spPr>
        <p:txBody>
          <a:bodyPr wrap="square" lIns="0" tIns="0" rIns="0" bIns="0" rtlCol="0"/>
          <a:lstStyle/>
          <a:p>
            <a:endParaRPr sz="1579"/>
          </a:p>
        </p:txBody>
      </p:sp>
      <p:sp>
        <p:nvSpPr>
          <p:cNvPr id="110" name="object 105">
            <a:extLst>
              <a:ext uri="{FF2B5EF4-FFF2-40B4-BE49-F238E27FC236}">
                <a16:creationId xmlns="" xmlns:a16="http://schemas.microsoft.com/office/drawing/2014/main" id="{C238BBA4-2216-44F6-98F9-1EE53D2398F9}"/>
              </a:ext>
            </a:extLst>
          </p:cNvPr>
          <p:cNvSpPr/>
          <p:nvPr/>
        </p:nvSpPr>
        <p:spPr>
          <a:xfrm>
            <a:off x="3086045" y="4187275"/>
            <a:ext cx="1597089" cy="1732965"/>
          </a:xfrm>
          <a:custGeom>
            <a:avLst/>
            <a:gdLst/>
            <a:ahLst/>
            <a:cxnLst/>
            <a:rect l="l" t="t" r="r" b="b"/>
            <a:pathLst>
              <a:path w="1821179" h="1976120">
                <a:moveTo>
                  <a:pt x="0" y="303530"/>
                </a:moveTo>
                <a:lnTo>
                  <a:pt x="3972" y="254294"/>
                </a:lnTo>
                <a:lnTo>
                  <a:pt x="15473" y="207589"/>
                </a:lnTo>
                <a:lnTo>
                  <a:pt x="33878" y="164038"/>
                </a:lnTo>
                <a:lnTo>
                  <a:pt x="58562" y="124266"/>
                </a:lnTo>
                <a:lnTo>
                  <a:pt x="88900" y="88899"/>
                </a:lnTo>
                <a:lnTo>
                  <a:pt x="124266" y="58562"/>
                </a:lnTo>
                <a:lnTo>
                  <a:pt x="164038" y="33878"/>
                </a:lnTo>
                <a:lnTo>
                  <a:pt x="207589" y="15473"/>
                </a:lnTo>
                <a:lnTo>
                  <a:pt x="254294" y="3972"/>
                </a:lnTo>
                <a:lnTo>
                  <a:pt x="303530" y="0"/>
                </a:lnTo>
                <a:lnTo>
                  <a:pt x="1517649" y="0"/>
                </a:lnTo>
                <a:lnTo>
                  <a:pt x="1566885" y="3972"/>
                </a:lnTo>
                <a:lnTo>
                  <a:pt x="1613590" y="15473"/>
                </a:lnTo>
                <a:lnTo>
                  <a:pt x="1657141" y="33878"/>
                </a:lnTo>
                <a:lnTo>
                  <a:pt x="1696913" y="58562"/>
                </a:lnTo>
                <a:lnTo>
                  <a:pt x="1732279" y="88900"/>
                </a:lnTo>
                <a:lnTo>
                  <a:pt x="1762617" y="124266"/>
                </a:lnTo>
                <a:lnTo>
                  <a:pt x="1787301" y="164038"/>
                </a:lnTo>
                <a:lnTo>
                  <a:pt x="1805706" y="207589"/>
                </a:lnTo>
                <a:lnTo>
                  <a:pt x="1817207" y="254294"/>
                </a:lnTo>
                <a:lnTo>
                  <a:pt x="1821180" y="303530"/>
                </a:lnTo>
                <a:lnTo>
                  <a:pt x="1821180" y="1672590"/>
                </a:lnTo>
                <a:lnTo>
                  <a:pt x="1817207" y="1721825"/>
                </a:lnTo>
                <a:lnTo>
                  <a:pt x="1805706" y="1768530"/>
                </a:lnTo>
                <a:lnTo>
                  <a:pt x="1787301" y="1812081"/>
                </a:lnTo>
                <a:lnTo>
                  <a:pt x="1762617" y="1851853"/>
                </a:lnTo>
                <a:lnTo>
                  <a:pt x="1732280" y="1887220"/>
                </a:lnTo>
                <a:lnTo>
                  <a:pt x="1696913" y="1917557"/>
                </a:lnTo>
                <a:lnTo>
                  <a:pt x="1657141" y="1942241"/>
                </a:lnTo>
                <a:lnTo>
                  <a:pt x="1613590" y="1960646"/>
                </a:lnTo>
                <a:lnTo>
                  <a:pt x="1566885" y="1972147"/>
                </a:lnTo>
                <a:lnTo>
                  <a:pt x="1517649" y="1976120"/>
                </a:lnTo>
                <a:lnTo>
                  <a:pt x="303530" y="1976120"/>
                </a:lnTo>
                <a:lnTo>
                  <a:pt x="254294" y="1972147"/>
                </a:lnTo>
                <a:lnTo>
                  <a:pt x="207589" y="1960646"/>
                </a:lnTo>
                <a:lnTo>
                  <a:pt x="164038" y="1942241"/>
                </a:lnTo>
                <a:lnTo>
                  <a:pt x="124266" y="1917557"/>
                </a:lnTo>
                <a:lnTo>
                  <a:pt x="88900" y="1887220"/>
                </a:lnTo>
                <a:lnTo>
                  <a:pt x="58562" y="1851853"/>
                </a:lnTo>
                <a:lnTo>
                  <a:pt x="33878" y="1812081"/>
                </a:lnTo>
                <a:lnTo>
                  <a:pt x="15473" y="1768530"/>
                </a:lnTo>
                <a:lnTo>
                  <a:pt x="3972" y="1721825"/>
                </a:lnTo>
                <a:lnTo>
                  <a:pt x="0" y="1672590"/>
                </a:lnTo>
                <a:lnTo>
                  <a:pt x="0" y="303530"/>
                </a:lnTo>
                <a:close/>
              </a:path>
            </a:pathLst>
          </a:custGeom>
          <a:ln w="10160">
            <a:solidFill>
              <a:srgbClr val="5B9BD4"/>
            </a:solidFill>
          </a:ln>
        </p:spPr>
        <p:txBody>
          <a:bodyPr wrap="square" lIns="0" tIns="0" rIns="0" bIns="0" rtlCol="0"/>
          <a:lstStyle/>
          <a:p>
            <a:endParaRPr sz="1579"/>
          </a:p>
        </p:txBody>
      </p:sp>
      <p:sp>
        <p:nvSpPr>
          <p:cNvPr id="111" name="object 106">
            <a:extLst>
              <a:ext uri="{FF2B5EF4-FFF2-40B4-BE49-F238E27FC236}">
                <a16:creationId xmlns="" xmlns:a16="http://schemas.microsoft.com/office/drawing/2014/main" id="{D674C06A-809C-4F18-943E-484A1BF5F4E0}"/>
              </a:ext>
            </a:extLst>
          </p:cNvPr>
          <p:cNvSpPr txBox="1"/>
          <p:nvPr/>
        </p:nvSpPr>
        <p:spPr>
          <a:xfrm>
            <a:off x="3271817" y="4500790"/>
            <a:ext cx="1222319" cy="1073831"/>
          </a:xfrm>
          <a:prstGeom prst="rect">
            <a:avLst/>
          </a:prstGeom>
        </p:spPr>
        <p:txBody>
          <a:bodyPr vert="horz" wrap="square" lIns="0" tIns="26173" rIns="0" bIns="0" rtlCol="0">
            <a:spAutoFit/>
          </a:bodyPr>
          <a:lstStyle/>
          <a:p>
            <a:pPr marL="41767" marR="12252" algn="ctr">
              <a:lnSpc>
                <a:spcPts val="947"/>
              </a:lnSpc>
              <a:spcBef>
                <a:spcPts val="206"/>
              </a:spcBef>
            </a:pPr>
            <a:r>
              <a:rPr sz="877" b="1" spc="-118" dirty="0">
                <a:solidFill>
                  <a:srgbClr val="080808"/>
                </a:solidFill>
                <a:latin typeface="Arial"/>
                <a:cs typeface="Arial"/>
              </a:rPr>
              <a:t>RİSKLERİN </a:t>
            </a:r>
            <a:r>
              <a:rPr sz="877" b="1" spc="-114" dirty="0">
                <a:solidFill>
                  <a:srgbClr val="080808"/>
                </a:solidFill>
                <a:latin typeface="Arial"/>
                <a:cs typeface="Arial"/>
              </a:rPr>
              <a:t>BELİRLENMESİ  </a:t>
            </a:r>
            <a:r>
              <a:rPr sz="877" b="1" spc="-110" dirty="0">
                <a:solidFill>
                  <a:srgbClr val="080808"/>
                </a:solidFill>
                <a:latin typeface="Arial"/>
                <a:cs typeface="Arial"/>
              </a:rPr>
              <a:t>VE</a:t>
            </a:r>
            <a:r>
              <a:rPr sz="877" b="1" spc="-88" dirty="0">
                <a:solidFill>
                  <a:srgbClr val="080808"/>
                </a:solidFill>
                <a:latin typeface="Arial"/>
                <a:cs typeface="Arial"/>
              </a:rPr>
              <a:t> </a:t>
            </a:r>
            <a:r>
              <a:rPr sz="877" b="1" spc="-105" dirty="0">
                <a:solidFill>
                  <a:srgbClr val="080808"/>
                </a:solidFill>
                <a:latin typeface="Arial"/>
                <a:cs typeface="Arial"/>
              </a:rPr>
              <a:t>DEĞERLENDİRİLMESİ:</a:t>
            </a:r>
            <a:endParaRPr sz="877">
              <a:latin typeface="Arial"/>
              <a:cs typeface="Arial"/>
            </a:endParaRPr>
          </a:p>
          <a:p>
            <a:pPr marL="10581" marR="4455" indent="1114" algn="ctr">
              <a:lnSpc>
                <a:spcPct val="89800"/>
              </a:lnSpc>
              <a:spcBef>
                <a:spcPts val="364"/>
              </a:spcBef>
            </a:pPr>
            <a:r>
              <a:rPr sz="789" b="1" spc="-35" dirty="0">
                <a:solidFill>
                  <a:srgbClr val="080808"/>
                </a:solidFill>
                <a:latin typeface="Arial"/>
                <a:cs typeface="Arial"/>
              </a:rPr>
              <a:t>İdareler, </a:t>
            </a:r>
            <a:r>
              <a:rPr sz="789" b="1" spc="-53" dirty="0">
                <a:solidFill>
                  <a:srgbClr val="080808"/>
                </a:solidFill>
                <a:latin typeface="Arial"/>
                <a:cs typeface="Arial"/>
              </a:rPr>
              <a:t>sistemli </a:t>
            </a:r>
            <a:r>
              <a:rPr sz="789" b="1" spc="-39" dirty="0">
                <a:solidFill>
                  <a:srgbClr val="080808"/>
                </a:solidFill>
                <a:latin typeface="Arial"/>
                <a:cs typeface="Arial"/>
              </a:rPr>
              <a:t>bir </a:t>
            </a:r>
            <a:r>
              <a:rPr sz="789" b="1" spc="-57" dirty="0">
                <a:solidFill>
                  <a:srgbClr val="080808"/>
                </a:solidFill>
                <a:latin typeface="Arial"/>
                <a:cs typeface="Arial"/>
              </a:rPr>
              <a:t>şekilde  </a:t>
            </a:r>
            <a:r>
              <a:rPr sz="789" b="1" spc="-48" dirty="0">
                <a:solidFill>
                  <a:srgbClr val="080808"/>
                </a:solidFill>
                <a:latin typeface="Arial"/>
                <a:cs typeface="Arial"/>
              </a:rPr>
              <a:t>analizler </a:t>
            </a:r>
            <a:r>
              <a:rPr sz="789" b="1" spc="-57" dirty="0">
                <a:solidFill>
                  <a:srgbClr val="080808"/>
                </a:solidFill>
                <a:latin typeface="Arial"/>
                <a:cs typeface="Arial"/>
              </a:rPr>
              <a:t>yaparak </a:t>
            </a:r>
            <a:r>
              <a:rPr sz="789" b="1" spc="-70" dirty="0">
                <a:solidFill>
                  <a:srgbClr val="080808"/>
                </a:solidFill>
                <a:latin typeface="Arial"/>
                <a:cs typeface="Arial"/>
              </a:rPr>
              <a:t>amaç </a:t>
            </a:r>
            <a:r>
              <a:rPr sz="789" b="1" spc="-61" dirty="0">
                <a:solidFill>
                  <a:srgbClr val="080808"/>
                </a:solidFill>
                <a:latin typeface="Arial"/>
                <a:cs typeface="Arial"/>
              </a:rPr>
              <a:t>ve  </a:t>
            </a:r>
            <a:r>
              <a:rPr sz="789" b="1" spc="-44" dirty="0">
                <a:solidFill>
                  <a:srgbClr val="080808"/>
                </a:solidFill>
                <a:latin typeface="Arial"/>
                <a:cs typeface="Arial"/>
              </a:rPr>
              <a:t>hedeflerinin</a:t>
            </a:r>
            <a:r>
              <a:rPr sz="789" b="1" spc="-66" dirty="0">
                <a:solidFill>
                  <a:srgbClr val="080808"/>
                </a:solidFill>
                <a:latin typeface="Arial"/>
                <a:cs typeface="Arial"/>
              </a:rPr>
              <a:t> </a:t>
            </a:r>
            <a:r>
              <a:rPr sz="789" b="1" spc="-61" dirty="0">
                <a:solidFill>
                  <a:srgbClr val="080808"/>
                </a:solidFill>
                <a:latin typeface="Arial"/>
                <a:cs typeface="Arial"/>
              </a:rPr>
              <a:t>gerçekleşmesini  </a:t>
            </a:r>
            <a:r>
              <a:rPr sz="789" b="1" spc="-53" dirty="0">
                <a:solidFill>
                  <a:srgbClr val="080808"/>
                </a:solidFill>
                <a:latin typeface="Arial"/>
                <a:cs typeface="Arial"/>
              </a:rPr>
              <a:t>engelleyebilecek </a:t>
            </a:r>
            <a:r>
              <a:rPr sz="789" b="1" spc="-70" dirty="0">
                <a:solidFill>
                  <a:srgbClr val="080808"/>
                </a:solidFill>
                <a:latin typeface="Arial"/>
                <a:cs typeface="Arial"/>
              </a:rPr>
              <a:t>iç </a:t>
            </a:r>
            <a:r>
              <a:rPr sz="789" b="1" spc="-61" dirty="0">
                <a:solidFill>
                  <a:srgbClr val="080808"/>
                </a:solidFill>
                <a:latin typeface="Arial"/>
                <a:cs typeface="Arial"/>
              </a:rPr>
              <a:t>ve </a:t>
            </a:r>
            <a:r>
              <a:rPr sz="789" b="1" spc="-75" dirty="0">
                <a:solidFill>
                  <a:srgbClr val="080808"/>
                </a:solidFill>
                <a:latin typeface="Arial"/>
                <a:cs typeface="Arial"/>
              </a:rPr>
              <a:t>dış  </a:t>
            </a:r>
            <a:r>
              <a:rPr sz="789" b="1" spc="-48" dirty="0">
                <a:solidFill>
                  <a:srgbClr val="080808"/>
                </a:solidFill>
                <a:latin typeface="Arial"/>
                <a:cs typeface="Arial"/>
              </a:rPr>
              <a:t>riskleri tanımlayarak  değerlendirmeli </a:t>
            </a:r>
            <a:r>
              <a:rPr sz="789" b="1" spc="-61" dirty="0">
                <a:solidFill>
                  <a:srgbClr val="080808"/>
                </a:solidFill>
                <a:latin typeface="Arial"/>
                <a:cs typeface="Arial"/>
              </a:rPr>
              <a:t>ve </a:t>
            </a:r>
            <a:r>
              <a:rPr sz="789" b="1" spc="-57" dirty="0">
                <a:solidFill>
                  <a:srgbClr val="080808"/>
                </a:solidFill>
                <a:latin typeface="Arial"/>
                <a:cs typeface="Arial"/>
              </a:rPr>
              <a:t>alınacak  </a:t>
            </a:r>
            <a:r>
              <a:rPr sz="789" b="1" spc="-44" dirty="0">
                <a:solidFill>
                  <a:srgbClr val="080808"/>
                </a:solidFill>
                <a:latin typeface="Arial"/>
                <a:cs typeface="Arial"/>
              </a:rPr>
              <a:t>önlemleri </a:t>
            </a:r>
            <a:r>
              <a:rPr sz="789" b="1" spc="-35" dirty="0">
                <a:solidFill>
                  <a:srgbClr val="080808"/>
                </a:solidFill>
                <a:latin typeface="Arial"/>
                <a:cs typeface="Arial"/>
              </a:rPr>
              <a:t>belirlemelidir</a:t>
            </a:r>
            <a:r>
              <a:rPr sz="702" b="1" spc="-35" dirty="0">
                <a:solidFill>
                  <a:srgbClr val="080808"/>
                </a:solidFill>
                <a:latin typeface="Arial"/>
                <a:cs typeface="Arial"/>
              </a:rPr>
              <a:t>.</a:t>
            </a:r>
            <a:endParaRPr sz="702">
              <a:latin typeface="Arial"/>
              <a:cs typeface="Arial"/>
            </a:endParaRPr>
          </a:p>
        </p:txBody>
      </p:sp>
      <p:sp>
        <p:nvSpPr>
          <p:cNvPr id="112" name="object 107">
            <a:extLst>
              <a:ext uri="{FF2B5EF4-FFF2-40B4-BE49-F238E27FC236}">
                <a16:creationId xmlns="" xmlns:a16="http://schemas.microsoft.com/office/drawing/2014/main" id="{287A8761-5F09-4898-9601-7547DD4628D8}"/>
              </a:ext>
            </a:extLst>
          </p:cNvPr>
          <p:cNvSpPr/>
          <p:nvPr/>
        </p:nvSpPr>
        <p:spPr>
          <a:xfrm>
            <a:off x="3019222" y="2371894"/>
            <a:ext cx="1715144" cy="1808697"/>
          </a:xfrm>
          <a:prstGeom prst="rect">
            <a:avLst/>
          </a:prstGeom>
          <a:blipFill>
            <a:blip r:embed="rId36" cstate="print"/>
            <a:stretch>
              <a:fillRect/>
            </a:stretch>
          </a:blipFill>
        </p:spPr>
        <p:txBody>
          <a:bodyPr wrap="square" lIns="0" tIns="0" rIns="0" bIns="0" rtlCol="0"/>
          <a:lstStyle/>
          <a:p>
            <a:endParaRPr sz="1579"/>
          </a:p>
        </p:txBody>
      </p:sp>
      <p:sp>
        <p:nvSpPr>
          <p:cNvPr id="113" name="object 108">
            <a:extLst>
              <a:ext uri="{FF2B5EF4-FFF2-40B4-BE49-F238E27FC236}">
                <a16:creationId xmlns="" xmlns:a16="http://schemas.microsoft.com/office/drawing/2014/main" id="{873B3FAE-4BED-41D8-BC3B-95FA066D5A9E}"/>
              </a:ext>
            </a:extLst>
          </p:cNvPr>
          <p:cNvSpPr/>
          <p:nvPr/>
        </p:nvSpPr>
        <p:spPr>
          <a:xfrm>
            <a:off x="3166234" y="2476585"/>
            <a:ext cx="1454532" cy="1474578"/>
          </a:xfrm>
          <a:prstGeom prst="rect">
            <a:avLst/>
          </a:prstGeom>
          <a:blipFill>
            <a:blip r:embed="rId37" cstate="print"/>
            <a:stretch>
              <a:fillRect/>
            </a:stretch>
          </a:blipFill>
        </p:spPr>
        <p:txBody>
          <a:bodyPr wrap="square" lIns="0" tIns="0" rIns="0" bIns="0" rtlCol="0"/>
          <a:lstStyle/>
          <a:p>
            <a:endParaRPr sz="1579"/>
          </a:p>
        </p:txBody>
      </p:sp>
      <p:sp>
        <p:nvSpPr>
          <p:cNvPr id="114" name="object 109">
            <a:extLst>
              <a:ext uri="{FF2B5EF4-FFF2-40B4-BE49-F238E27FC236}">
                <a16:creationId xmlns="" xmlns:a16="http://schemas.microsoft.com/office/drawing/2014/main" id="{DF5FF708-C76F-48F8-BDE3-8450C1EFFA09}"/>
              </a:ext>
            </a:extLst>
          </p:cNvPr>
          <p:cNvSpPr/>
          <p:nvPr/>
        </p:nvSpPr>
        <p:spPr>
          <a:xfrm>
            <a:off x="3070453" y="2400852"/>
            <a:ext cx="1612682" cy="1706234"/>
          </a:xfrm>
          <a:custGeom>
            <a:avLst/>
            <a:gdLst/>
            <a:ahLst/>
            <a:cxnLst/>
            <a:rect l="l" t="t" r="r" b="b"/>
            <a:pathLst>
              <a:path w="1838960" h="1945639">
                <a:moveTo>
                  <a:pt x="1532509" y="0"/>
                </a:moveTo>
                <a:lnTo>
                  <a:pt x="306450" y="0"/>
                </a:lnTo>
                <a:lnTo>
                  <a:pt x="256763" y="4013"/>
                </a:lnTo>
                <a:lnTo>
                  <a:pt x="209621" y="15631"/>
                </a:lnTo>
                <a:lnTo>
                  <a:pt x="165656" y="34221"/>
                </a:lnTo>
                <a:lnTo>
                  <a:pt x="125501" y="59151"/>
                </a:lnTo>
                <a:lnTo>
                  <a:pt x="89788" y="89788"/>
                </a:lnTo>
                <a:lnTo>
                  <a:pt x="59151" y="125501"/>
                </a:lnTo>
                <a:lnTo>
                  <a:pt x="34221" y="165656"/>
                </a:lnTo>
                <a:lnTo>
                  <a:pt x="15631" y="209621"/>
                </a:lnTo>
                <a:lnTo>
                  <a:pt x="4013" y="256763"/>
                </a:lnTo>
                <a:lnTo>
                  <a:pt x="0" y="306450"/>
                </a:lnTo>
                <a:lnTo>
                  <a:pt x="0" y="1639189"/>
                </a:lnTo>
                <a:lnTo>
                  <a:pt x="4013" y="1688876"/>
                </a:lnTo>
                <a:lnTo>
                  <a:pt x="15631" y="1736018"/>
                </a:lnTo>
                <a:lnTo>
                  <a:pt x="34221" y="1779983"/>
                </a:lnTo>
                <a:lnTo>
                  <a:pt x="59151" y="1820138"/>
                </a:lnTo>
                <a:lnTo>
                  <a:pt x="89788" y="1855851"/>
                </a:lnTo>
                <a:lnTo>
                  <a:pt x="125501" y="1886488"/>
                </a:lnTo>
                <a:lnTo>
                  <a:pt x="165656" y="1911418"/>
                </a:lnTo>
                <a:lnTo>
                  <a:pt x="209621" y="1930008"/>
                </a:lnTo>
                <a:lnTo>
                  <a:pt x="256763" y="1941626"/>
                </a:lnTo>
                <a:lnTo>
                  <a:pt x="306450" y="1945639"/>
                </a:lnTo>
                <a:lnTo>
                  <a:pt x="1532509" y="1945639"/>
                </a:lnTo>
                <a:lnTo>
                  <a:pt x="1582196" y="1941626"/>
                </a:lnTo>
                <a:lnTo>
                  <a:pt x="1629338" y="1930008"/>
                </a:lnTo>
                <a:lnTo>
                  <a:pt x="1673303" y="1911418"/>
                </a:lnTo>
                <a:lnTo>
                  <a:pt x="1713458" y="1886488"/>
                </a:lnTo>
                <a:lnTo>
                  <a:pt x="1749170" y="1855851"/>
                </a:lnTo>
                <a:lnTo>
                  <a:pt x="1779808" y="1820138"/>
                </a:lnTo>
                <a:lnTo>
                  <a:pt x="1804738" y="1779983"/>
                </a:lnTo>
                <a:lnTo>
                  <a:pt x="1823328" y="1736018"/>
                </a:lnTo>
                <a:lnTo>
                  <a:pt x="1834946" y="1688876"/>
                </a:lnTo>
                <a:lnTo>
                  <a:pt x="1838960" y="1639189"/>
                </a:lnTo>
                <a:lnTo>
                  <a:pt x="1838960" y="306450"/>
                </a:lnTo>
                <a:lnTo>
                  <a:pt x="1834946" y="256763"/>
                </a:lnTo>
                <a:lnTo>
                  <a:pt x="1823328" y="209621"/>
                </a:lnTo>
                <a:lnTo>
                  <a:pt x="1804738" y="165656"/>
                </a:lnTo>
                <a:lnTo>
                  <a:pt x="1779808" y="125501"/>
                </a:lnTo>
                <a:lnTo>
                  <a:pt x="1749171" y="89788"/>
                </a:lnTo>
                <a:lnTo>
                  <a:pt x="1713458" y="59151"/>
                </a:lnTo>
                <a:lnTo>
                  <a:pt x="1673303" y="34221"/>
                </a:lnTo>
                <a:lnTo>
                  <a:pt x="1629338" y="15631"/>
                </a:lnTo>
                <a:lnTo>
                  <a:pt x="1582196" y="4013"/>
                </a:lnTo>
                <a:lnTo>
                  <a:pt x="1532509" y="0"/>
                </a:lnTo>
                <a:close/>
              </a:path>
            </a:pathLst>
          </a:custGeom>
          <a:solidFill>
            <a:srgbClr val="CADAEC"/>
          </a:solidFill>
        </p:spPr>
        <p:txBody>
          <a:bodyPr wrap="square" lIns="0" tIns="0" rIns="0" bIns="0" rtlCol="0"/>
          <a:lstStyle/>
          <a:p>
            <a:endParaRPr sz="1579"/>
          </a:p>
        </p:txBody>
      </p:sp>
      <p:sp>
        <p:nvSpPr>
          <p:cNvPr id="115" name="object 110">
            <a:extLst>
              <a:ext uri="{FF2B5EF4-FFF2-40B4-BE49-F238E27FC236}">
                <a16:creationId xmlns="" xmlns:a16="http://schemas.microsoft.com/office/drawing/2014/main" id="{46544030-29A7-4BF8-94BA-C496F680ACF9}"/>
              </a:ext>
            </a:extLst>
          </p:cNvPr>
          <p:cNvSpPr/>
          <p:nvPr/>
        </p:nvSpPr>
        <p:spPr>
          <a:xfrm>
            <a:off x="3070453" y="2400852"/>
            <a:ext cx="1612682" cy="1706234"/>
          </a:xfrm>
          <a:custGeom>
            <a:avLst/>
            <a:gdLst/>
            <a:ahLst/>
            <a:cxnLst/>
            <a:rect l="l" t="t" r="r" b="b"/>
            <a:pathLst>
              <a:path w="1838960" h="1945639">
                <a:moveTo>
                  <a:pt x="0" y="306450"/>
                </a:moveTo>
                <a:lnTo>
                  <a:pt x="4013" y="256763"/>
                </a:lnTo>
                <a:lnTo>
                  <a:pt x="15631" y="209621"/>
                </a:lnTo>
                <a:lnTo>
                  <a:pt x="34221" y="165656"/>
                </a:lnTo>
                <a:lnTo>
                  <a:pt x="59151" y="125501"/>
                </a:lnTo>
                <a:lnTo>
                  <a:pt x="89788" y="89788"/>
                </a:lnTo>
                <a:lnTo>
                  <a:pt x="125501" y="59151"/>
                </a:lnTo>
                <a:lnTo>
                  <a:pt x="165656" y="34221"/>
                </a:lnTo>
                <a:lnTo>
                  <a:pt x="209621" y="15631"/>
                </a:lnTo>
                <a:lnTo>
                  <a:pt x="256763" y="4013"/>
                </a:lnTo>
                <a:lnTo>
                  <a:pt x="306450" y="0"/>
                </a:lnTo>
                <a:lnTo>
                  <a:pt x="1532509" y="0"/>
                </a:lnTo>
                <a:lnTo>
                  <a:pt x="1582196" y="4013"/>
                </a:lnTo>
                <a:lnTo>
                  <a:pt x="1629338" y="15631"/>
                </a:lnTo>
                <a:lnTo>
                  <a:pt x="1673303" y="34221"/>
                </a:lnTo>
                <a:lnTo>
                  <a:pt x="1713458" y="59151"/>
                </a:lnTo>
                <a:lnTo>
                  <a:pt x="1749171" y="89788"/>
                </a:lnTo>
                <a:lnTo>
                  <a:pt x="1779808" y="125501"/>
                </a:lnTo>
                <a:lnTo>
                  <a:pt x="1804738" y="165656"/>
                </a:lnTo>
                <a:lnTo>
                  <a:pt x="1823328" y="209621"/>
                </a:lnTo>
                <a:lnTo>
                  <a:pt x="1834946" y="256763"/>
                </a:lnTo>
                <a:lnTo>
                  <a:pt x="1838960" y="306450"/>
                </a:lnTo>
                <a:lnTo>
                  <a:pt x="1838960" y="1639189"/>
                </a:lnTo>
                <a:lnTo>
                  <a:pt x="1834946" y="1688876"/>
                </a:lnTo>
                <a:lnTo>
                  <a:pt x="1823328" y="1736018"/>
                </a:lnTo>
                <a:lnTo>
                  <a:pt x="1804738" y="1779983"/>
                </a:lnTo>
                <a:lnTo>
                  <a:pt x="1779808" y="1820138"/>
                </a:lnTo>
                <a:lnTo>
                  <a:pt x="1749171" y="1855850"/>
                </a:lnTo>
                <a:lnTo>
                  <a:pt x="1713458" y="1886488"/>
                </a:lnTo>
                <a:lnTo>
                  <a:pt x="1673303" y="1911418"/>
                </a:lnTo>
                <a:lnTo>
                  <a:pt x="1629338" y="1930008"/>
                </a:lnTo>
                <a:lnTo>
                  <a:pt x="1582196" y="1941626"/>
                </a:lnTo>
                <a:lnTo>
                  <a:pt x="1532509" y="1945639"/>
                </a:lnTo>
                <a:lnTo>
                  <a:pt x="306450" y="1945639"/>
                </a:lnTo>
                <a:lnTo>
                  <a:pt x="256763" y="1941626"/>
                </a:lnTo>
                <a:lnTo>
                  <a:pt x="209621" y="1930008"/>
                </a:lnTo>
                <a:lnTo>
                  <a:pt x="165656" y="1911418"/>
                </a:lnTo>
                <a:lnTo>
                  <a:pt x="125501" y="1886488"/>
                </a:lnTo>
                <a:lnTo>
                  <a:pt x="89788" y="1855851"/>
                </a:lnTo>
                <a:lnTo>
                  <a:pt x="59151" y="1820138"/>
                </a:lnTo>
                <a:lnTo>
                  <a:pt x="34221" y="1779983"/>
                </a:lnTo>
                <a:lnTo>
                  <a:pt x="15631" y="1736018"/>
                </a:lnTo>
                <a:lnTo>
                  <a:pt x="4013" y="1688876"/>
                </a:lnTo>
                <a:lnTo>
                  <a:pt x="0" y="1639189"/>
                </a:lnTo>
                <a:lnTo>
                  <a:pt x="0" y="306450"/>
                </a:lnTo>
                <a:close/>
              </a:path>
            </a:pathLst>
          </a:custGeom>
          <a:ln w="10160">
            <a:solidFill>
              <a:srgbClr val="5B9BD4"/>
            </a:solidFill>
          </a:ln>
        </p:spPr>
        <p:txBody>
          <a:bodyPr wrap="square" lIns="0" tIns="0" rIns="0" bIns="0" rtlCol="0"/>
          <a:lstStyle/>
          <a:p>
            <a:endParaRPr sz="1579"/>
          </a:p>
        </p:txBody>
      </p:sp>
      <p:sp>
        <p:nvSpPr>
          <p:cNvPr id="116" name="object 111">
            <a:extLst>
              <a:ext uri="{FF2B5EF4-FFF2-40B4-BE49-F238E27FC236}">
                <a16:creationId xmlns="" xmlns:a16="http://schemas.microsoft.com/office/drawing/2014/main" id="{F670B33B-E6CD-4A3B-9F4C-459EF4985296}"/>
              </a:ext>
            </a:extLst>
          </p:cNvPr>
          <p:cNvSpPr txBox="1"/>
          <p:nvPr/>
        </p:nvSpPr>
        <p:spPr>
          <a:xfrm>
            <a:off x="3263129" y="2518126"/>
            <a:ext cx="1239025" cy="1302227"/>
          </a:xfrm>
          <a:prstGeom prst="rect">
            <a:avLst/>
          </a:prstGeom>
        </p:spPr>
        <p:txBody>
          <a:bodyPr vert="horz" wrap="square" lIns="0" tIns="26173" rIns="0" bIns="0" rtlCol="0">
            <a:spAutoFit/>
          </a:bodyPr>
          <a:lstStyle/>
          <a:p>
            <a:pPr marL="209393" marR="217189" indent="21162" algn="ctr">
              <a:lnSpc>
                <a:spcPts val="947"/>
              </a:lnSpc>
              <a:spcBef>
                <a:spcPts val="206"/>
              </a:spcBef>
            </a:pPr>
            <a:r>
              <a:rPr sz="877" b="1" spc="-100" dirty="0">
                <a:solidFill>
                  <a:srgbClr val="080808"/>
                </a:solidFill>
                <a:latin typeface="Arial"/>
                <a:cs typeface="Arial"/>
              </a:rPr>
              <a:t>PLANLAMA </a:t>
            </a:r>
            <a:r>
              <a:rPr sz="877" b="1" spc="-110" dirty="0">
                <a:solidFill>
                  <a:srgbClr val="080808"/>
                </a:solidFill>
                <a:latin typeface="Arial"/>
                <a:cs typeface="Arial"/>
              </a:rPr>
              <a:t>VE  </a:t>
            </a:r>
            <a:r>
              <a:rPr sz="877" b="1" spc="-114" dirty="0">
                <a:solidFill>
                  <a:srgbClr val="080808"/>
                </a:solidFill>
                <a:latin typeface="Arial"/>
                <a:cs typeface="Arial"/>
              </a:rPr>
              <a:t>P</a:t>
            </a:r>
            <a:r>
              <a:rPr sz="877" b="1" spc="-118" dirty="0">
                <a:solidFill>
                  <a:srgbClr val="080808"/>
                </a:solidFill>
                <a:latin typeface="Arial"/>
                <a:cs typeface="Arial"/>
              </a:rPr>
              <a:t>ROG</a:t>
            </a:r>
            <a:r>
              <a:rPr sz="877" b="1" spc="-123" dirty="0">
                <a:solidFill>
                  <a:srgbClr val="080808"/>
                </a:solidFill>
                <a:latin typeface="Arial"/>
                <a:cs typeface="Arial"/>
              </a:rPr>
              <a:t>R</a:t>
            </a:r>
            <a:r>
              <a:rPr sz="877" b="1" spc="-132" dirty="0">
                <a:solidFill>
                  <a:srgbClr val="080808"/>
                </a:solidFill>
                <a:latin typeface="Arial"/>
                <a:cs typeface="Arial"/>
              </a:rPr>
              <a:t>A</a:t>
            </a:r>
            <a:r>
              <a:rPr sz="877" b="1" spc="39" dirty="0">
                <a:solidFill>
                  <a:srgbClr val="080808"/>
                </a:solidFill>
                <a:latin typeface="Arial"/>
                <a:cs typeface="Arial"/>
              </a:rPr>
              <a:t>M</a:t>
            </a:r>
            <a:r>
              <a:rPr sz="877" b="1" spc="-171" dirty="0">
                <a:solidFill>
                  <a:srgbClr val="080808"/>
                </a:solidFill>
                <a:latin typeface="Arial"/>
                <a:cs typeface="Arial"/>
              </a:rPr>
              <a:t>L</a:t>
            </a:r>
            <a:r>
              <a:rPr sz="877" b="1" spc="-114" dirty="0">
                <a:solidFill>
                  <a:srgbClr val="080808"/>
                </a:solidFill>
                <a:latin typeface="Arial"/>
                <a:cs typeface="Arial"/>
              </a:rPr>
              <a:t>A</a:t>
            </a:r>
            <a:r>
              <a:rPr sz="877" b="1" spc="39" dirty="0">
                <a:solidFill>
                  <a:srgbClr val="080808"/>
                </a:solidFill>
                <a:latin typeface="Arial"/>
                <a:cs typeface="Arial"/>
              </a:rPr>
              <a:t>M</a:t>
            </a:r>
            <a:r>
              <a:rPr sz="877" b="1" spc="-114" dirty="0">
                <a:solidFill>
                  <a:srgbClr val="080808"/>
                </a:solidFill>
                <a:latin typeface="Arial"/>
                <a:cs typeface="Arial"/>
              </a:rPr>
              <a:t>A</a:t>
            </a:r>
            <a:r>
              <a:rPr sz="877" b="1" spc="-53" dirty="0">
                <a:solidFill>
                  <a:srgbClr val="080808"/>
                </a:solidFill>
                <a:latin typeface="Arial"/>
                <a:cs typeface="Arial"/>
              </a:rPr>
              <a:t>:</a:t>
            </a:r>
            <a:endParaRPr sz="877">
              <a:latin typeface="Arial"/>
              <a:cs typeface="Arial"/>
            </a:endParaRPr>
          </a:p>
          <a:p>
            <a:pPr marL="22276" marR="4455" algn="ctr">
              <a:lnSpc>
                <a:spcPct val="90800"/>
              </a:lnSpc>
              <a:spcBef>
                <a:spcPts val="421"/>
              </a:spcBef>
            </a:pPr>
            <a:r>
              <a:rPr sz="789" b="1" spc="-35" dirty="0">
                <a:solidFill>
                  <a:srgbClr val="080808"/>
                </a:solidFill>
                <a:latin typeface="Arial"/>
                <a:cs typeface="Arial"/>
              </a:rPr>
              <a:t>İdareler, faaliyetlerini, </a:t>
            </a:r>
            <a:r>
              <a:rPr sz="789" b="1" spc="-61" dirty="0">
                <a:solidFill>
                  <a:srgbClr val="080808"/>
                </a:solidFill>
                <a:latin typeface="Arial"/>
                <a:cs typeface="Arial"/>
              </a:rPr>
              <a:t>amaç,  </a:t>
            </a:r>
            <a:r>
              <a:rPr sz="789" b="1" spc="-44" dirty="0">
                <a:solidFill>
                  <a:srgbClr val="080808"/>
                </a:solidFill>
                <a:latin typeface="Arial"/>
                <a:cs typeface="Arial"/>
              </a:rPr>
              <a:t>hedef </a:t>
            </a:r>
            <a:r>
              <a:rPr sz="789" b="1" spc="-61" dirty="0">
                <a:solidFill>
                  <a:srgbClr val="080808"/>
                </a:solidFill>
                <a:latin typeface="Arial"/>
                <a:cs typeface="Arial"/>
              </a:rPr>
              <a:t>ve </a:t>
            </a:r>
            <a:r>
              <a:rPr sz="789" b="1" spc="-53" dirty="0">
                <a:solidFill>
                  <a:srgbClr val="080808"/>
                </a:solidFill>
                <a:latin typeface="Arial"/>
                <a:cs typeface="Arial"/>
              </a:rPr>
              <a:t>göstergelerini </a:t>
            </a:r>
            <a:r>
              <a:rPr sz="789" b="1" spc="-61" dirty="0">
                <a:solidFill>
                  <a:srgbClr val="080808"/>
                </a:solidFill>
                <a:latin typeface="Arial"/>
                <a:cs typeface="Arial"/>
              </a:rPr>
              <a:t>ve  </a:t>
            </a:r>
            <a:r>
              <a:rPr sz="789" b="1" spc="-48" dirty="0">
                <a:solidFill>
                  <a:srgbClr val="080808"/>
                </a:solidFill>
                <a:latin typeface="Arial"/>
                <a:cs typeface="Arial"/>
              </a:rPr>
              <a:t>bunları </a:t>
            </a:r>
            <a:r>
              <a:rPr sz="789" b="1" spc="-53" dirty="0">
                <a:solidFill>
                  <a:srgbClr val="080808"/>
                </a:solidFill>
                <a:latin typeface="Arial"/>
                <a:cs typeface="Arial"/>
              </a:rPr>
              <a:t>gerçekleştirmek </a:t>
            </a:r>
            <a:r>
              <a:rPr sz="789" b="1" spc="-57" dirty="0">
                <a:solidFill>
                  <a:srgbClr val="080808"/>
                </a:solidFill>
                <a:latin typeface="Arial"/>
                <a:cs typeface="Arial"/>
              </a:rPr>
              <a:t>için</a:t>
            </a:r>
            <a:endParaRPr sz="789">
              <a:latin typeface="Arial"/>
              <a:cs typeface="Arial"/>
            </a:endParaRPr>
          </a:p>
          <a:p>
            <a:pPr marL="11138" marR="18378" algn="ctr">
              <a:lnSpc>
                <a:spcPct val="89900"/>
              </a:lnSpc>
              <a:spcBef>
                <a:spcPts val="9"/>
              </a:spcBef>
            </a:pPr>
            <a:r>
              <a:rPr sz="789" b="1" spc="-48" dirty="0">
                <a:solidFill>
                  <a:srgbClr val="080808"/>
                </a:solidFill>
                <a:latin typeface="Arial"/>
                <a:cs typeface="Arial"/>
              </a:rPr>
              <a:t>ihtiyaç </a:t>
            </a:r>
            <a:r>
              <a:rPr sz="789" b="1" spc="-53" dirty="0">
                <a:solidFill>
                  <a:srgbClr val="080808"/>
                </a:solidFill>
                <a:latin typeface="Arial"/>
                <a:cs typeface="Arial"/>
              </a:rPr>
              <a:t>duydukları kaynakları  içeren plan </a:t>
            </a:r>
            <a:r>
              <a:rPr sz="789" b="1" spc="-61" dirty="0">
                <a:solidFill>
                  <a:srgbClr val="080808"/>
                </a:solidFill>
                <a:latin typeface="Arial"/>
                <a:cs typeface="Arial"/>
              </a:rPr>
              <a:t>ve </a:t>
            </a:r>
            <a:r>
              <a:rPr sz="789" b="1" spc="-53" dirty="0">
                <a:solidFill>
                  <a:srgbClr val="080808"/>
                </a:solidFill>
                <a:latin typeface="Arial"/>
                <a:cs typeface="Arial"/>
              </a:rPr>
              <a:t>programlarını  </a:t>
            </a:r>
            <a:r>
              <a:rPr sz="789" b="1" spc="-48" dirty="0">
                <a:solidFill>
                  <a:srgbClr val="080808"/>
                </a:solidFill>
                <a:latin typeface="Arial"/>
                <a:cs typeface="Arial"/>
              </a:rPr>
              <a:t>oluşturmalı </a:t>
            </a:r>
            <a:r>
              <a:rPr sz="789" b="1" spc="-61" dirty="0">
                <a:solidFill>
                  <a:srgbClr val="080808"/>
                </a:solidFill>
                <a:latin typeface="Arial"/>
                <a:cs typeface="Arial"/>
              </a:rPr>
              <a:t>ve </a:t>
            </a:r>
            <a:r>
              <a:rPr sz="789" b="1" spc="-48" dirty="0">
                <a:solidFill>
                  <a:srgbClr val="080808"/>
                </a:solidFill>
                <a:latin typeface="Arial"/>
                <a:cs typeface="Arial"/>
              </a:rPr>
              <a:t>duyurmalı,  </a:t>
            </a:r>
            <a:r>
              <a:rPr sz="789" b="1" spc="-39" dirty="0">
                <a:solidFill>
                  <a:srgbClr val="080808"/>
                </a:solidFill>
                <a:latin typeface="Arial"/>
                <a:cs typeface="Arial"/>
              </a:rPr>
              <a:t>faaliyetlerinin </a:t>
            </a:r>
            <a:r>
              <a:rPr sz="789" b="1" spc="-53" dirty="0">
                <a:solidFill>
                  <a:srgbClr val="080808"/>
                </a:solidFill>
                <a:latin typeface="Arial"/>
                <a:cs typeface="Arial"/>
              </a:rPr>
              <a:t>plan </a:t>
            </a:r>
            <a:r>
              <a:rPr sz="789" b="1" spc="-61" dirty="0">
                <a:solidFill>
                  <a:srgbClr val="080808"/>
                </a:solidFill>
                <a:latin typeface="Arial"/>
                <a:cs typeface="Arial"/>
              </a:rPr>
              <a:t>ve  </a:t>
            </a:r>
            <a:r>
              <a:rPr sz="789" b="1" spc="-53" dirty="0">
                <a:solidFill>
                  <a:srgbClr val="080808"/>
                </a:solidFill>
                <a:latin typeface="Arial"/>
                <a:cs typeface="Arial"/>
              </a:rPr>
              <a:t>programlara</a:t>
            </a:r>
            <a:r>
              <a:rPr sz="789" b="1" spc="-26" dirty="0">
                <a:solidFill>
                  <a:srgbClr val="080808"/>
                </a:solidFill>
                <a:latin typeface="Arial"/>
                <a:cs typeface="Arial"/>
              </a:rPr>
              <a:t> </a:t>
            </a:r>
            <a:r>
              <a:rPr sz="789" b="1" spc="-70" dirty="0">
                <a:solidFill>
                  <a:srgbClr val="080808"/>
                </a:solidFill>
                <a:latin typeface="Arial"/>
                <a:cs typeface="Arial"/>
              </a:rPr>
              <a:t>uygunluğunu</a:t>
            </a:r>
            <a:endParaRPr sz="789">
              <a:latin typeface="Arial"/>
              <a:cs typeface="Arial"/>
            </a:endParaRPr>
          </a:p>
          <a:p>
            <a:pPr marR="5012" algn="ctr">
              <a:lnSpc>
                <a:spcPts val="859"/>
              </a:lnSpc>
            </a:pPr>
            <a:r>
              <a:rPr sz="789" b="1" spc="-53" dirty="0">
                <a:solidFill>
                  <a:srgbClr val="080808"/>
                </a:solidFill>
                <a:latin typeface="Arial"/>
                <a:cs typeface="Arial"/>
              </a:rPr>
              <a:t>sağlamalıdır</a:t>
            </a:r>
            <a:r>
              <a:rPr sz="702" b="1" spc="-53" dirty="0">
                <a:solidFill>
                  <a:srgbClr val="080808"/>
                </a:solidFill>
                <a:latin typeface="Arial"/>
                <a:cs typeface="Arial"/>
              </a:rPr>
              <a:t>.</a:t>
            </a:r>
            <a:endParaRPr sz="702">
              <a:latin typeface="Arial"/>
              <a:cs typeface="Arial"/>
            </a:endParaRPr>
          </a:p>
        </p:txBody>
      </p:sp>
      <p:sp>
        <p:nvSpPr>
          <p:cNvPr id="117" name="object 112">
            <a:extLst>
              <a:ext uri="{FF2B5EF4-FFF2-40B4-BE49-F238E27FC236}">
                <a16:creationId xmlns="" xmlns:a16="http://schemas.microsoft.com/office/drawing/2014/main" id="{496F309C-D728-4E1B-A34C-BE72E6E81B7E}"/>
              </a:ext>
            </a:extLst>
          </p:cNvPr>
          <p:cNvSpPr/>
          <p:nvPr/>
        </p:nvSpPr>
        <p:spPr>
          <a:xfrm>
            <a:off x="9815204" y="1819483"/>
            <a:ext cx="1777514" cy="507861"/>
          </a:xfrm>
          <a:custGeom>
            <a:avLst/>
            <a:gdLst/>
            <a:ahLst/>
            <a:cxnLst/>
            <a:rect l="l" t="t" r="r" b="b"/>
            <a:pathLst>
              <a:path w="2026920" h="579119">
                <a:moveTo>
                  <a:pt x="1930400" y="0"/>
                </a:moveTo>
                <a:lnTo>
                  <a:pt x="96520" y="0"/>
                </a:lnTo>
                <a:lnTo>
                  <a:pt x="58935" y="7580"/>
                </a:lnTo>
                <a:lnTo>
                  <a:pt x="28257" y="28257"/>
                </a:lnTo>
                <a:lnTo>
                  <a:pt x="7580" y="58935"/>
                </a:lnTo>
                <a:lnTo>
                  <a:pt x="0" y="96519"/>
                </a:lnTo>
                <a:lnTo>
                  <a:pt x="0" y="482600"/>
                </a:lnTo>
                <a:lnTo>
                  <a:pt x="7580" y="520184"/>
                </a:lnTo>
                <a:lnTo>
                  <a:pt x="28257" y="550862"/>
                </a:lnTo>
                <a:lnTo>
                  <a:pt x="58935" y="571539"/>
                </a:lnTo>
                <a:lnTo>
                  <a:pt x="96520" y="579119"/>
                </a:lnTo>
                <a:lnTo>
                  <a:pt x="1930400" y="579119"/>
                </a:lnTo>
                <a:lnTo>
                  <a:pt x="1967984" y="571539"/>
                </a:lnTo>
                <a:lnTo>
                  <a:pt x="1998662" y="550862"/>
                </a:lnTo>
                <a:lnTo>
                  <a:pt x="2019339" y="520184"/>
                </a:lnTo>
                <a:lnTo>
                  <a:pt x="2026920" y="482600"/>
                </a:lnTo>
                <a:lnTo>
                  <a:pt x="2026920" y="96519"/>
                </a:lnTo>
                <a:lnTo>
                  <a:pt x="2019339" y="58935"/>
                </a:lnTo>
                <a:lnTo>
                  <a:pt x="1998662" y="28257"/>
                </a:lnTo>
                <a:lnTo>
                  <a:pt x="1967984" y="7580"/>
                </a:lnTo>
                <a:lnTo>
                  <a:pt x="1930400" y="0"/>
                </a:lnTo>
                <a:close/>
              </a:path>
            </a:pathLst>
          </a:custGeom>
          <a:solidFill>
            <a:srgbClr val="FFFFFF"/>
          </a:solidFill>
        </p:spPr>
        <p:txBody>
          <a:bodyPr wrap="square" lIns="0" tIns="0" rIns="0" bIns="0" rtlCol="0"/>
          <a:lstStyle/>
          <a:p>
            <a:endParaRPr sz="1579"/>
          </a:p>
        </p:txBody>
      </p:sp>
      <p:sp>
        <p:nvSpPr>
          <p:cNvPr id="118" name="object 113">
            <a:extLst>
              <a:ext uri="{FF2B5EF4-FFF2-40B4-BE49-F238E27FC236}">
                <a16:creationId xmlns="" xmlns:a16="http://schemas.microsoft.com/office/drawing/2014/main" id="{900506BD-1AE2-4649-9AA6-0C2265064E7F}"/>
              </a:ext>
            </a:extLst>
          </p:cNvPr>
          <p:cNvSpPr/>
          <p:nvPr/>
        </p:nvSpPr>
        <p:spPr>
          <a:xfrm>
            <a:off x="9815204" y="1819483"/>
            <a:ext cx="1777514" cy="507861"/>
          </a:xfrm>
          <a:custGeom>
            <a:avLst/>
            <a:gdLst/>
            <a:ahLst/>
            <a:cxnLst/>
            <a:rect l="l" t="t" r="r" b="b"/>
            <a:pathLst>
              <a:path w="2026920" h="579119">
                <a:moveTo>
                  <a:pt x="0" y="96519"/>
                </a:moveTo>
                <a:lnTo>
                  <a:pt x="7580" y="58935"/>
                </a:lnTo>
                <a:lnTo>
                  <a:pt x="28257" y="28257"/>
                </a:lnTo>
                <a:lnTo>
                  <a:pt x="58935" y="7580"/>
                </a:lnTo>
                <a:lnTo>
                  <a:pt x="96520" y="0"/>
                </a:lnTo>
                <a:lnTo>
                  <a:pt x="1930400" y="0"/>
                </a:lnTo>
                <a:lnTo>
                  <a:pt x="1967984" y="7580"/>
                </a:lnTo>
                <a:lnTo>
                  <a:pt x="1998662" y="28257"/>
                </a:lnTo>
                <a:lnTo>
                  <a:pt x="2019339" y="58935"/>
                </a:lnTo>
                <a:lnTo>
                  <a:pt x="2026920" y="96519"/>
                </a:lnTo>
                <a:lnTo>
                  <a:pt x="2026920" y="482600"/>
                </a:lnTo>
                <a:lnTo>
                  <a:pt x="2019339" y="520184"/>
                </a:lnTo>
                <a:lnTo>
                  <a:pt x="1998662" y="550862"/>
                </a:lnTo>
                <a:lnTo>
                  <a:pt x="1967984" y="571539"/>
                </a:lnTo>
                <a:lnTo>
                  <a:pt x="1930400" y="579119"/>
                </a:lnTo>
                <a:lnTo>
                  <a:pt x="96520" y="579119"/>
                </a:lnTo>
                <a:lnTo>
                  <a:pt x="58935" y="571539"/>
                </a:lnTo>
                <a:lnTo>
                  <a:pt x="28257" y="550862"/>
                </a:lnTo>
                <a:lnTo>
                  <a:pt x="7580" y="520184"/>
                </a:lnTo>
                <a:lnTo>
                  <a:pt x="0" y="482600"/>
                </a:lnTo>
                <a:lnTo>
                  <a:pt x="0" y="96519"/>
                </a:lnTo>
                <a:close/>
              </a:path>
            </a:pathLst>
          </a:custGeom>
          <a:ln w="10160">
            <a:solidFill>
              <a:srgbClr val="5B9BD4"/>
            </a:solidFill>
            <a:prstDash val="sysDash"/>
          </a:ln>
        </p:spPr>
        <p:txBody>
          <a:bodyPr wrap="square" lIns="0" tIns="0" rIns="0" bIns="0" rtlCol="0"/>
          <a:lstStyle/>
          <a:p>
            <a:endParaRPr sz="1579"/>
          </a:p>
        </p:txBody>
      </p:sp>
      <p:sp>
        <p:nvSpPr>
          <p:cNvPr id="119" name="object 114">
            <a:extLst>
              <a:ext uri="{FF2B5EF4-FFF2-40B4-BE49-F238E27FC236}">
                <a16:creationId xmlns="" xmlns:a16="http://schemas.microsoft.com/office/drawing/2014/main" id="{00311A8E-B21D-4456-B5FF-3AF1D0E41E36}"/>
              </a:ext>
            </a:extLst>
          </p:cNvPr>
          <p:cNvSpPr txBox="1"/>
          <p:nvPr/>
        </p:nvSpPr>
        <p:spPr>
          <a:xfrm>
            <a:off x="10509059" y="1980139"/>
            <a:ext cx="392033" cy="159748"/>
          </a:xfrm>
          <a:prstGeom prst="rect">
            <a:avLst/>
          </a:prstGeom>
        </p:spPr>
        <p:txBody>
          <a:bodyPr vert="horz" wrap="square" lIns="0" tIns="11137" rIns="0" bIns="0" rtlCol="0">
            <a:spAutoFit/>
          </a:bodyPr>
          <a:lstStyle/>
          <a:p>
            <a:pPr marL="11138">
              <a:spcBef>
                <a:spcPts val="88"/>
              </a:spcBef>
            </a:pPr>
            <a:r>
              <a:rPr sz="965" b="1" spc="-13" dirty="0">
                <a:solidFill>
                  <a:srgbClr val="2E5496"/>
                </a:solidFill>
                <a:latin typeface="Arial"/>
                <a:cs typeface="Arial"/>
              </a:rPr>
              <a:t>İ</a:t>
            </a:r>
            <a:r>
              <a:rPr sz="965" b="1" spc="-136" dirty="0">
                <a:solidFill>
                  <a:srgbClr val="2E5496"/>
                </a:solidFill>
                <a:latin typeface="Arial"/>
                <a:cs typeface="Arial"/>
              </a:rPr>
              <a:t>Z</a:t>
            </a:r>
            <a:r>
              <a:rPr sz="965" b="1" spc="-193" dirty="0">
                <a:solidFill>
                  <a:srgbClr val="2E5496"/>
                </a:solidFill>
                <a:latin typeface="Arial"/>
                <a:cs typeface="Arial"/>
              </a:rPr>
              <a:t>L</a:t>
            </a:r>
            <a:r>
              <a:rPr sz="965" b="1" spc="-100" dirty="0">
                <a:solidFill>
                  <a:srgbClr val="2E5496"/>
                </a:solidFill>
                <a:latin typeface="Arial"/>
                <a:cs typeface="Arial"/>
              </a:rPr>
              <a:t>EME</a:t>
            </a:r>
            <a:endParaRPr sz="965">
              <a:latin typeface="Arial"/>
              <a:cs typeface="Arial"/>
            </a:endParaRPr>
          </a:p>
        </p:txBody>
      </p:sp>
      <p:sp>
        <p:nvSpPr>
          <p:cNvPr id="120" name="object 115">
            <a:extLst>
              <a:ext uri="{FF2B5EF4-FFF2-40B4-BE49-F238E27FC236}">
                <a16:creationId xmlns="" xmlns:a16="http://schemas.microsoft.com/office/drawing/2014/main" id="{93DEBBEA-FB0A-47B3-B6F9-44B5F2DE31BE}"/>
              </a:ext>
            </a:extLst>
          </p:cNvPr>
          <p:cNvSpPr/>
          <p:nvPr/>
        </p:nvSpPr>
        <p:spPr>
          <a:xfrm>
            <a:off x="2587095" y="1193566"/>
            <a:ext cx="7742654" cy="452175"/>
          </a:xfrm>
          <a:prstGeom prst="rect">
            <a:avLst/>
          </a:prstGeom>
          <a:blipFill>
            <a:blip r:embed="rId38" cstate="print"/>
            <a:stretch>
              <a:fillRect/>
            </a:stretch>
          </a:blipFill>
        </p:spPr>
        <p:txBody>
          <a:bodyPr wrap="square" lIns="0" tIns="0" rIns="0" bIns="0" rtlCol="0"/>
          <a:lstStyle/>
          <a:p>
            <a:endParaRPr sz="1579"/>
          </a:p>
        </p:txBody>
      </p:sp>
      <p:sp>
        <p:nvSpPr>
          <p:cNvPr id="121" name="object 116">
            <a:extLst>
              <a:ext uri="{FF2B5EF4-FFF2-40B4-BE49-F238E27FC236}">
                <a16:creationId xmlns="" xmlns:a16="http://schemas.microsoft.com/office/drawing/2014/main" id="{A72D6974-201F-494F-9DBF-53BCB8D29065}"/>
              </a:ext>
            </a:extLst>
          </p:cNvPr>
          <p:cNvSpPr/>
          <p:nvPr/>
        </p:nvSpPr>
        <p:spPr>
          <a:xfrm>
            <a:off x="4821238" y="1264845"/>
            <a:ext cx="3274368" cy="316299"/>
          </a:xfrm>
          <a:prstGeom prst="rect">
            <a:avLst/>
          </a:prstGeom>
          <a:blipFill>
            <a:blip r:embed="rId39" cstate="print"/>
            <a:stretch>
              <a:fillRect/>
            </a:stretch>
          </a:blipFill>
        </p:spPr>
        <p:txBody>
          <a:bodyPr wrap="square" lIns="0" tIns="0" rIns="0" bIns="0" rtlCol="0"/>
          <a:lstStyle/>
          <a:p>
            <a:endParaRPr sz="1579"/>
          </a:p>
        </p:txBody>
      </p:sp>
      <p:sp>
        <p:nvSpPr>
          <p:cNvPr id="122" name="object 117">
            <a:extLst>
              <a:ext uri="{FF2B5EF4-FFF2-40B4-BE49-F238E27FC236}">
                <a16:creationId xmlns="" xmlns:a16="http://schemas.microsoft.com/office/drawing/2014/main" id="{84A94C76-B1CB-47E4-89A1-4B99B75677AF}"/>
              </a:ext>
            </a:extLst>
          </p:cNvPr>
          <p:cNvSpPr/>
          <p:nvPr/>
        </p:nvSpPr>
        <p:spPr>
          <a:xfrm>
            <a:off x="2638325" y="1222524"/>
            <a:ext cx="7640191" cy="349711"/>
          </a:xfrm>
          <a:custGeom>
            <a:avLst/>
            <a:gdLst/>
            <a:ahLst/>
            <a:cxnLst/>
            <a:rect l="l" t="t" r="r" b="b"/>
            <a:pathLst>
              <a:path w="8712200" h="398780">
                <a:moveTo>
                  <a:pt x="0" y="398779"/>
                </a:moveTo>
                <a:lnTo>
                  <a:pt x="8712200" y="398779"/>
                </a:lnTo>
                <a:lnTo>
                  <a:pt x="8712200" y="0"/>
                </a:lnTo>
                <a:lnTo>
                  <a:pt x="0" y="0"/>
                </a:lnTo>
                <a:lnTo>
                  <a:pt x="0" y="398779"/>
                </a:lnTo>
                <a:close/>
              </a:path>
            </a:pathLst>
          </a:custGeom>
          <a:solidFill>
            <a:srgbClr val="FF0000"/>
          </a:solidFill>
        </p:spPr>
        <p:txBody>
          <a:bodyPr wrap="square" lIns="0" tIns="0" rIns="0" bIns="0" rtlCol="0"/>
          <a:lstStyle/>
          <a:p>
            <a:endParaRPr sz="1579"/>
          </a:p>
        </p:txBody>
      </p:sp>
      <p:sp>
        <p:nvSpPr>
          <p:cNvPr id="123" name="object 118">
            <a:extLst>
              <a:ext uri="{FF2B5EF4-FFF2-40B4-BE49-F238E27FC236}">
                <a16:creationId xmlns="" xmlns:a16="http://schemas.microsoft.com/office/drawing/2014/main" id="{15195C8B-FD72-410A-A57F-09853D72CE7E}"/>
              </a:ext>
            </a:extLst>
          </p:cNvPr>
          <p:cNvSpPr/>
          <p:nvPr/>
        </p:nvSpPr>
        <p:spPr>
          <a:xfrm>
            <a:off x="2638325" y="1222524"/>
            <a:ext cx="7640191" cy="349711"/>
          </a:xfrm>
          <a:custGeom>
            <a:avLst/>
            <a:gdLst/>
            <a:ahLst/>
            <a:cxnLst/>
            <a:rect l="l" t="t" r="r" b="b"/>
            <a:pathLst>
              <a:path w="8712200" h="398780">
                <a:moveTo>
                  <a:pt x="0" y="398779"/>
                </a:moveTo>
                <a:lnTo>
                  <a:pt x="8712200" y="398779"/>
                </a:lnTo>
                <a:lnTo>
                  <a:pt x="8712200" y="0"/>
                </a:lnTo>
                <a:lnTo>
                  <a:pt x="0" y="0"/>
                </a:lnTo>
                <a:lnTo>
                  <a:pt x="0" y="398779"/>
                </a:lnTo>
                <a:close/>
              </a:path>
            </a:pathLst>
          </a:custGeom>
          <a:ln w="10160">
            <a:solidFill>
              <a:srgbClr val="5B9BD4"/>
            </a:solidFill>
          </a:ln>
        </p:spPr>
        <p:txBody>
          <a:bodyPr wrap="square" lIns="0" tIns="0" rIns="0" bIns="0" rtlCol="0"/>
          <a:lstStyle/>
          <a:p>
            <a:endParaRPr sz="1579"/>
          </a:p>
        </p:txBody>
      </p:sp>
      <p:sp>
        <p:nvSpPr>
          <p:cNvPr id="124" name="object 119">
            <a:extLst>
              <a:ext uri="{FF2B5EF4-FFF2-40B4-BE49-F238E27FC236}">
                <a16:creationId xmlns="" xmlns:a16="http://schemas.microsoft.com/office/drawing/2014/main" id="{0C09C285-D361-4886-958E-ED7F61286984}"/>
              </a:ext>
            </a:extLst>
          </p:cNvPr>
          <p:cNvSpPr/>
          <p:nvPr/>
        </p:nvSpPr>
        <p:spPr>
          <a:xfrm>
            <a:off x="4865787" y="1287120"/>
            <a:ext cx="3185269" cy="227201"/>
          </a:xfrm>
          <a:prstGeom prst="rect">
            <a:avLst/>
          </a:prstGeom>
          <a:blipFill>
            <a:blip r:embed="rId40" cstate="print"/>
            <a:stretch>
              <a:fillRect/>
            </a:stretch>
          </a:blipFill>
        </p:spPr>
        <p:txBody>
          <a:bodyPr wrap="square" lIns="0" tIns="0" rIns="0" bIns="0" rtlCol="0"/>
          <a:lstStyle/>
          <a:p>
            <a:endParaRPr sz="1579"/>
          </a:p>
        </p:txBody>
      </p:sp>
    </p:spTree>
    <p:extLst>
      <p:ext uri="{BB962C8B-B14F-4D97-AF65-F5344CB8AC3E}">
        <p14:creationId xmlns:p14="http://schemas.microsoft.com/office/powerpoint/2010/main" val="308590798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b="1" dirty="0">
                <a:solidFill>
                  <a:srgbClr val="C00000"/>
                </a:solidFill>
                <a:latin typeface="Times New Roman" panose="02020603050405020304" pitchFamily="18" charset="0"/>
                <a:cs typeface="Times New Roman" panose="02020603050405020304" pitchFamily="18" charset="0"/>
              </a:rPr>
              <a:t>ROL VE SORUMLULUKLAR</a:t>
            </a:r>
            <a:endParaRPr sz="2800" b="1" dirty="0">
              <a:solidFill>
                <a:srgbClr val="FF0000"/>
              </a:solidFill>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4" name="object 7">
            <a:extLst>
              <a:ext uri="{FF2B5EF4-FFF2-40B4-BE49-F238E27FC236}">
                <a16:creationId xmlns="" xmlns:a16="http://schemas.microsoft.com/office/drawing/2014/main" id="{9D3BE541-45E0-4D03-8B79-497B43E185F4}"/>
              </a:ext>
            </a:extLst>
          </p:cNvPr>
          <p:cNvSpPr txBox="1"/>
          <p:nvPr/>
        </p:nvSpPr>
        <p:spPr>
          <a:xfrm>
            <a:off x="1067004" y="1997075"/>
            <a:ext cx="9414474" cy="3242900"/>
          </a:xfrm>
          <a:prstGeom prst="rect">
            <a:avLst/>
          </a:prstGeom>
        </p:spPr>
        <p:txBody>
          <a:bodyPr vert="horz" wrap="square" lIns="0" tIns="11137" rIns="0" bIns="0" rtlCol="0">
            <a:spAutoFit/>
          </a:bodyPr>
          <a:lstStyle/>
          <a:p>
            <a:pPr marL="11138">
              <a:lnSpc>
                <a:spcPct val="150000"/>
              </a:lnSpc>
            </a:pPr>
            <a:r>
              <a:rPr sz="2000" spc="-100" dirty="0">
                <a:latin typeface="Times New Roman" panose="02020603050405020304" pitchFamily="18" charset="0"/>
                <a:cs typeface="Times New Roman" panose="02020603050405020304" pitchFamily="18" charset="0"/>
              </a:rPr>
              <a:t>İç </a:t>
            </a:r>
            <a:r>
              <a:rPr sz="2000" spc="-35" dirty="0">
                <a:latin typeface="Times New Roman" panose="02020603050405020304" pitchFamily="18" charset="0"/>
                <a:cs typeface="Times New Roman" panose="02020603050405020304" pitchFamily="18" charset="0"/>
              </a:rPr>
              <a:t>kontrol </a:t>
            </a:r>
            <a:r>
              <a:rPr sz="2000" b="1" spc="-114" dirty="0">
                <a:latin typeface="Times New Roman" panose="02020603050405020304" pitchFamily="18" charset="0"/>
                <a:cs typeface="Times New Roman" panose="02020603050405020304" pitchFamily="18" charset="0"/>
              </a:rPr>
              <a:t>yönetim </a:t>
            </a:r>
            <a:r>
              <a:rPr sz="2000" b="1" spc="-149" dirty="0">
                <a:latin typeface="Times New Roman" panose="02020603050405020304" pitchFamily="18" charset="0"/>
                <a:cs typeface="Times New Roman" panose="02020603050405020304" pitchFamily="18" charset="0"/>
              </a:rPr>
              <a:t>sorumluluğuna </a:t>
            </a:r>
            <a:r>
              <a:rPr sz="2000" spc="-114" dirty="0">
                <a:latin typeface="Times New Roman" panose="02020603050405020304" pitchFamily="18" charset="0"/>
                <a:cs typeface="Times New Roman" panose="02020603050405020304" pitchFamily="18" charset="0"/>
              </a:rPr>
              <a:t>dayanan </a:t>
            </a:r>
            <a:r>
              <a:rPr sz="2000" spc="-9" dirty="0">
                <a:latin typeface="Times New Roman" panose="02020603050405020304" pitchFamily="18" charset="0"/>
                <a:cs typeface="Times New Roman" panose="02020603050405020304" pitchFamily="18" charset="0"/>
              </a:rPr>
              <a:t>bir</a:t>
            </a:r>
            <a:r>
              <a:rPr sz="2000" spc="-136" dirty="0">
                <a:latin typeface="Times New Roman" panose="02020603050405020304" pitchFamily="18" charset="0"/>
                <a:cs typeface="Times New Roman" panose="02020603050405020304" pitchFamily="18" charset="0"/>
              </a:rPr>
              <a:t> </a:t>
            </a:r>
            <a:r>
              <a:rPr sz="2000" spc="-79" dirty="0">
                <a:latin typeface="Times New Roman" panose="02020603050405020304" pitchFamily="18" charset="0"/>
                <a:cs typeface="Times New Roman" panose="02020603050405020304" pitchFamily="18" charset="0"/>
              </a:rPr>
              <a:t>modeldir.</a:t>
            </a:r>
            <a:endParaRPr sz="2000" dirty="0">
              <a:latin typeface="Times New Roman" panose="02020603050405020304" pitchFamily="18" charset="0"/>
              <a:cs typeface="Times New Roman" panose="02020603050405020304" pitchFamily="18" charset="0"/>
            </a:endParaRPr>
          </a:p>
          <a:p>
            <a:pPr marL="11138" marR="4455" algn="just">
              <a:lnSpc>
                <a:spcPct val="150000"/>
              </a:lnSpc>
            </a:pPr>
            <a:r>
              <a:rPr sz="2000" spc="-44" dirty="0">
                <a:latin typeface="Times New Roman" panose="02020603050405020304" pitchFamily="18" charset="0"/>
                <a:cs typeface="Times New Roman" panose="02020603050405020304" pitchFamily="18" charset="0"/>
              </a:rPr>
              <a:t>İyi </a:t>
            </a:r>
            <a:r>
              <a:rPr sz="2000" spc="-9" dirty="0">
                <a:latin typeface="Times New Roman" panose="02020603050405020304" pitchFamily="18" charset="0"/>
                <a:cs typeface="Times New Roman" panose="02020603050405020304" pitchFamily="18" charset="0"/>
              </a:rPr>
              <a:t>bir </a:t>
            </a:r>
            <a:r>
              <a:rPr sz="2000" spc="-70" dirty="0">
                <a:latin typeface="Times New Roman" panose="02020603050405020304" pitchFamily="18" charset="0"/>
                <a:cs typeface="Times New Roman" panose="02020603050405020304" pitchFamily="18" charset="0"/>
              </a:rPr>
              <a:t>iç </a:t>
            </a:r>
            <a:r>
              <a:rPr sz="2000" spc="-35" dirty="0">
                <a:latin typeface="Times New Roman" panose="02020603050405020304" pitchFamily="18" charset="0"/>
                <a:cs typeface="Times New Roman" panose="02020603050405020304" pitchFamily="18" charset="0"/>
              </a:rPr>
              <a:t>kontrol </a:t>
            </a:r>
            <a:r>
              <a:rPr sz="2000" spc="-79" dirty="0">
                <a:latin typeface="Times New Roman" panose="02020603050405020304" pitchFamily="18" charset="0"/>
                <a:cs typeface="Times New Roman" panose="02020603050405020304" pitchFamily="18" charset="0"/>
              </a:rPr>
              <a:t>sistemi </a:t>
            </a:r>
            <a:r>
              <a:rPr sz="2000" spc="-70" dirty="0">
                <a:latin typeface="Times New Roman" panose="02020603050405020304" pitchFamily="18" charset="0"/>
                <a:cs typeface="Times New Roman" panose="02020603050405020304" pitchFamily="18" charset="0"/>
              </a:rPr>
              <a:t>kurma </a:t>
            </a:r>
            <a:r>
              <a:rPr sz="2000" spc="-114" dirty="0">
                <a:latin typeface="Times New Roman" panose="02020603050405020304" pitchFamily="18" charset="0"/>
                <a:cs typeface="Times New Roman" panose="02020603050405020304" pitchFamily="18" charset="0"/>
              </a:rPr>
              <a:t>ve </a:t>
            </a:r>
            <a:r>
              <a:rPr sz="2000" spc="-66" dirty="0">
                <a:latin typeface="Times New Roman" panose="02020603050405020304" pitchFamily="18" charset="0"/>
                <a:cs typeface="Times New Roman" panose="02020603050405020304" pitchFamily="18" charset="0"/>
              </a:rPr>
              <a:t>işleyişini </a:t>
            </a:r>
            <a:r>
              <a:rPr sz="2000" spc="-132" dirty="0">
                <a:latin typeface="Times New Roman" panose="02020603050405020304" pitchFamily="18" charset="0"/>
                <a:cs typeface="Times New Roman" panose="02020603050405020304" pitchFamily="18" charset="0"/>
              </a:rPr>
              <a:t>sağlama  </a:t>
            </a:r>
            <a:r>
              <a:rPr sz="2000" spc="-66" dirty="0">
                <a:latin typeface="Times New Roman" panose="02020603050405020304" pitchFamily="18" charset="0"/>
                <a:cs typeface="Times New Roman" panose="02020603050405020304" pitchFamily="18" charset="0"/>
              </a:rPr>
              <a:t>sorumluluğu </a:t>
            </a:r>
            <a:r>
              <a:rPr sz="2000" spc="-100" dirty="0">
                <a:latin typeface="Times New Roman" panose="02020603050405020304" pitchFamily="18" charset="0"/>
                <a:cs typeface="Times New Roman" panose="02020603050405020304" pitchFamily="18" charset="0"/>
              </a:rPr>
              <a:t>kamu </a:t>
            </a:r>
            <a:r>
              <a:rPr sz="2000" spc="-48" dirty="0">
                <a:latin typeface="Times New Roman" panose="02020603050405020304" pitchFamily="18" charset="0"/>
                <a:cs typeface="Times New Roman" panose="02020603050405020304" pitchFamily="18" charset="0"/>
              </a:rPr>
              <a:t>idarelerinin </a:t>
            </a:r>
            <a:r>
              <a:rPr sz="2000" b="1" i="1" spc="-162" dirty="0">
                <a:latin typeface="Times New Roman" panose="02020603050405020304" pitchFamily="18" charset="0"/>
                <a:cs typeface="Times New Roman" panose="02020603050405020304" pitchFamily="18" charset="0"/>
              </a:rPr>
              <a:t>üst </a:t>
            </a:r>
            <a:r>
              <a:rPr sz="2000" b="1" i="1" spc="-114" dirty="0">
                <a:latin typeface="Times New Roman" panose="02020603050405020304" pitchFamily="18" charset="0"/>
                <a:cs typeface="Times New Roman" panose="02020603050405020304" pitchFamily="18" charset="0"/>
              </a:rPr>
              <a:t>yöneticileri </a:t>
            </a:r>
            <a:r>
              <a:rPr sz="2000" b="1" i="1" spc="-88" dirty="0">
                <a:latin typeface="Times New Roman" panose="02020603050405020304" pitchFamily="18" charset="0"/>
                <a:cs typeface="Times New Roman" panose="02020603050405020304" pitchFamily="18" charset="0"/>
              </a:rPr>
              <a:t>ile </a:t>
            </a:r>
            <a:r>
              <a:rPr sz="2000" b="1" i="1" spc="-118" dirty="0">
                <a:latin typeface="Times New Roman" panose="02020603050405020304" pitchFamily="18" charset="0"/>
                <a:cs typeface="Times New Roman" panose="02020603050405020304" pitchFamily="18" charset="0"/>
              </a:rPr>
              <a:t>diğer  yöneticilerine </a:t>
            </a:r>
            <a:r>
              <a:rPr sz="2000" spc="-22" dirty="0">
                <a:latin typeface="Times New Roman" panose="02020603050405020304" pitchFamily="18" charset="0"/>
                <a:cs typeface="Times New Roman" panose="02020603050405020304" pitchFamily="18" charset="0"/>
              </a:rPr>
              <a:t>aittir.</a:t>
            </a:r>
            <a:endParaRPr sz="2000" dirty="0">
              <a:latin typeface="Times New Roman" panose="02020603050405020304" pitchFamily="18" charset="0"/>
              <a:cs typeface="Times New Roman" panose="02020603050405020304" pitchFamily="18" charset="0"/>
            </a:endParaRPr>
          </a:p>
          <a:p>
            <a:pPr marL="11138">
              <a:lnSpc>
                <a:spcPct val="150000"/>
              </a:lnSpc>
              <a:tabLst>
                <a:tab pos="298496" algn="l"/>
                <a:tab pos="1568773" algn="l"/>
                <a:tab pos="2272688" algn="l"/>
                <a:tab pos="2889728" algn="l"/>
                <a:tab pos="3620374" algn="l"/>
                <a:tab pos="4349350" algn="l"/>
                <a:tab pos="5287161" algn="l"/>
              </a:tabLst>
            </a:pPr>
            <a:r>
              <a:rPr sz="2000" spc="-70" dirty="0">
                <a:latin typeface="Times New Roman" panose="02020603050405020304" pitchFamily="18" charset="0"/>
                <a:cs typeface="Times New Roman" panose="02020603050405020304" pitchFamily="18" charset="0"/>
              </a:rPr>
              <a:t>İ</a:t>
            </a:r>
            <a:r>
              <a:rPr sz="2000" spc="-127" dirty="0">
                <a:latin typeface="Times New Roman" panose="02020603050405020304" pitchFamily="18" charset="0"/>
                <a:cs typeface="Times New Roman" panose="02020603050405020304" pitchFamily="18" charset="0"/>
              </a:rPr>
              <a:t>ç</a:t>
            </a:r>
            <a:r>
              <a:rPr sz="2000" dirty="0">
                <a:latin typeface="Times New Roman" panose="02020603050405020304" pitchFamily="18" charset="0"/>
                <a:cs typeface="Times New Roman" panose="02020603050405020304" pitchFamily="18" charset="0"/>
              </a:rPr>
              <a:t>	</a:t>
            </a:r>
            <a:r>
              <a:rPr sz="2000" spc="-162" dirty="0">
                <a:latin typeface="Times New Roman" panose="02020603050405020304" pitchFamily="18" charset="0"/>
                <a:cs typeface="Times New Roman" panose="02020603050405020304" pitchFamily="18" charset="0"/>
              </a:rPr>
              <a:t>k</a:t>
            </a:r>
            <a:r>
              <a:rPr sz="2000" spc="-61" dirty="0">
                <a:latin typeface="Times New Roman" panose="02020603050405020304" pitchFamily="18" charset="0"/>
                <a:cs typeface="Times New Roman" panose="02020603050405020304" pitchFamily="18" charset="0"/>
              </a:rPr>
              <a:t>o</a:t>
            </a:r>
            <a:r>
              <a:rPr sz="2000" spc="-75" dirty="0">
                <a:latin typeface="Times New Roman" panose="02020603050405020304" pitchFamily="18" charset="0"/>
                <a:cs typeface="Times New Roman" panose="02020603050405020304" pitchFamily="18" charset="0"/>
              </a:rPr>
              <a:t>n</a:t>
            </a:r>
            <a:r>
              <a:rPr sz="2000" spc="61" dirty="0">
                <a:latin typeface="Times New Roman" panose="02020603050405020304" pitchFamily="18" charset="0"/>
                <a:cs typeface="Times New Roman" panose="02020603050405020304" pitchFamily="18" charset="0"/>
              </a:rPr>
              <a:t>t</a:t>
            </a:r>
            <a:r>
              <a:rPr sz="2000" spc="31" dirty="0">
                <a:latin typeface="Times New Roman" panose="02020603050405020304" pitchFamily="18" charset="0"/>
                <a:cs typeface="Times New Roman" panose="02020603050405020304" pitchFamily="18" charset="0"/>
              </a:rPr>
              <a:t>r</a:t>
            </a:r>
            <a:r>
              <a:rPr sz="2000" spc="-35" dirty="0">
                <a:latin typeface="Times New Roman" panose="02020603050405020304" pitchFamily="18" charset="0"/>
                <a:cs typeface="Times New Roman" panose="02020603050405020304" pitchFamily="18" charset="0"/>
              </a:rPr>
              <a:t>o</a:t>
            </a:r>
            <a:r>
              <a:rPr sz="2000" spc="-22" dirty="0">
                <a:latin typeface="Times New Roman" panose="02020603050405020304" pitchFamily="18" charset="0"/>
                <a:cs typeface="Times New Roman" panose="02020603050405020304" pitchFamily="18" charset="0"/>
              </a:rPr>
              <a:t>l</a:t>
            </a:r>
            <a:r>
              <a:rPr sz="2000" spc="-92" dirty="0">
                <a:latin typeface="Times New Roman" panose="02020603050405020304" pitchFamily="18" charset="0"/>
                <a:cs typeface="Times New Roman" panose="02020603050405020304" pitchFamily="18" charset="0"/>
              </a:rPr>
              <a:t>d</a:t>
            </a:r>
            <a:r>
              <a:rPr sz="2000" spc="-100" dirty="0">
                <a:latin typeface="Times New Roman" panose="02020603050405020304" pitchFamily="18" charset="0"/>
                <a:cs typeface="Times New Roman" panose="02020603050405020304" pitchFamily="18" charset="0"/>
              </a:rPr>
              <a:t>e</a:t>
            </a:r>
            <a:r>
              <a:rPr sz="2000" spc="-57" dirty="0">
                <a:latin typeface="Times New Roman" panose="02020603050405020304" pitchFamily="18" charset="0"/>
                <a:cs typeface="Times New Roman" panose="02020603050405020304" pitchFamily="18" charset="0"/>
              </a:rPr>
              <a:t>n</a:t>
            </a:r>
            <a:r>
              <a:rPr sz="2000" spc="-22" dirty="0">
                <a:latin typeface="Times New Roman" panose="02020603050405020304" pitchFamily="18" charset="0"/>
                <a:cs typeface="Times New Roman" panose="02020603050405020304" pitchFamily="18" charset="0"/>
              </a:rPr>
              <a:t>;</a:t>
            </a:r>
            <a:r>
              <a:rPr sz="2000" dirty="0">
                <a:latin typeface="Times New Roman" panose="02020603050405020304" pitchFamily="18" charset="0"/>
                <a:cs typeface="Times New Roman" panose="02020603050405020304" pitchFamily="18" charset="0"/>
              </a:rPr>
              <a:t>	</a:t>
            </a:r>
            <a:r>
              <a:rPr sz="2000" spc="-13" dirty="0">
                <a:latin typeface="Times New Roman" panose="02020603050405020304" pitchFamily="18" charset="0"/>
                <a:cs typeface="Times New Roman" panose="02020603050405020304" pitchFamily="18" charset="0"/>
              </a:rPr>
              <a:t>r</a:t>
            </a:r>
            <a:r>
              <a:rPr sz="2000" spc="-35" dirty="0">
                <a:latin typeface="Times New Roman" panose="02020603050405020304" pitchFamily="18" charset="0"/>
                <a:cs typeface="Times New Roman" panose="02020603050405020304" pitchFamily="18" charset="0"/>
              </a:rPr>
              <a:t>o</a:t>
            </a:r>
            <a:r>
              <a:rPr sz="2000" spc="-22" dirty="0">
                <a:latin typeface="Times New Roman" panose="02020603050405020304" pitchFamily="18" charset="0"/>
                <a:cs typeface="Times New Roman" panose="02020603050405020304" pitchFamily="18" charset="0"/>
              </a:rPr>
              <a:t>l</a:t>
            </a:r>
            <a:r>
              <a:rPr sz="2000" spc="-26" dirty="0">
                <a:latin typeface="Times New Roman" panose="02020603050405020304" pitchFamily="18" charset="0"/>
                <a:cs typeface="Times New Roman" panose="02020603050405020304" pitchFamily="18" charset="0"/>
              </a:rPr>
              <a:t>le</a:t>
            </a:r>
            <a:r>
              <a:rPr sz="2000" spc="-31" dirty="0">
                <a:latin typeface="Times New Roman" panose="02020603050405020304" pitchFamily="18" charset="0"/>
                <a:cs typeface="Times New Roman" panose="02020603050405020304" pitchFamily="18" charset="0"/>
              </a:rPr>
              <a:t>r</a:t>
            </a:r>
            <a:r>
              <a:rPr sz="2000" spc="13" dirty="0">
                <a:latin typeface="Times New Roman" panose="02020603050405020304" pitchFamily="18" charset="0"/>
                <a:cs typeface="Times New Roman" panose="02020603050405020304" pitchFamily="18" charset="0"/>
              </a:rPr>
              <a:t>i</a:t>
            </a:r>
            <a:r>
              <a:rPr sz="2000" dirty="0">
                <a:latin typeface="Times New Roman" panose="02020603050405020304" pitchFamily="18" charset="0"/>
                <a:cs typeface="Times New Roman" panose="02020603050405020304" pitchFamily="18" charset="0"/>
              </a:rPr>
              <a:t>	</a:t>
            </a:r>
            <a:r>
              <a:rPr sz="2000" spc="22" dirty="0">
                <a:latin typeface="Times New Roman" panose="02020603050405020304" pitchFamily="18" charset="0"/>
                <a:cs typeface="Times New Roman" panose="02020603050405020304" pitchFamily="18" charset="0"/>
              </a:rPr>
              <a:t>f</a:t>
            </a:r>
            <a:r>
              <a:rPr sz="2000" spc="-57" dirty="0">
                <a:latin typeface="Times New Roman" panose="02020603050405020304" pitchFamily="18" charset="0"/>
                <a:cs typeface="Times New Roman" panose="02020603050405020304" pitchFamily="18" charset="0"/>
              </a:rPr>
              <a:t>ark</a:t>
            </a:r>
            <a:r>
              <a:rPr sz="2000" spc="-39" dirty="0">
                <a:latin typeface="Times New Roman" panose="02020603050405020304" pitchFamily="18" charset="0"/>
                <a:cs typeface="Times New Roman" panose="02020603050405020304" pitchFamily="18" charset="0"/>
              </a:rPr>
              <a:t>l</a:t>
            </a:r>
            <a:r>
              <a:rPr sz="2000" spc="-96" dirty="0">
                <a:latin typeface="Times New Roman" panose="02020603050405020304" pitchFamily="18" charset="0"/>
                <a:cs typeface="Times New Roman" panose="02020603050405020304" pitchFamily="18" charset="0"/>
              </a:rPr>
              <a:t>ı</a:t>
            </a:r>
            <a:r>
              <a:rPr sz="2000" dirty="0">
                <a:latin typeface="Times New Roman" panose="02020603050405020304" pitchFamily="18" charset="0"/>
                <a:cs typeface="Times New Roman" panose="02020603050405020304" pitchFamily="18" charset="0"/>
              </a:rPr>
              <a:t>	</a:t>
            </a:r>
            <a:r>
              <a:rPr sz="2000" spc="-70" dirty="0">
                <a:latin typeface="Times New Roman" panose="02020603050405020304" pitchFamily="18" charset="0"/>
                <a:cs typeface="Times New Roman" panose="02020603050405020304" pitchFamily="18" charset="0"/>
              </a:rPr>
              <a:t>olm</a:t>
            </a:r>
            <a:r>
              <a:rPr sz="2000" spc="-61" dirty="0">
                <a:latin typeface="Times New Roman" panose="02020603050405020304" pitchFamily="18" charset="0"/>
                <a:cs typeface="Times New Roman" panose="02020603050405020304" pitchFamily="18" charset="0"/>
              </a:rPr>
              <a:t>a</a:t>
            </a:r>
            <a:r>
              <a:rPr sz="2000" spc="-88" dirty="0">
                <a:latin typeface="Times New Roman" panose="02020603050405020304" pitchFamily="18" charset="0"/>
                <a:cs typeface="Times New Roman" panose="02020603050405020304" pitchFamily="18" charset="0"/>
              </a:rPr>
              <a:t>k</a:t>
            </a:r>
            <a:r>
              <a:rPr sz="2000" dirty="0">
                <a:latin typeface="Times New Roman" panose="02020603050405020304" pitchFamily="18" charset="0"/>
                <a:cs typeface="Times New Roman" panose="02020603050405020304" pitchFamily="18" charset="0"/>
              </a:rPr>
              <a:t>	</a:t>
            </a:r>
            <a:r>
              <a:rPr sz="2000" spc="-145" dirty="0">
                <a:latin typeface="Times New Roman" panose="02020603050405020304" pitchFamily="18" charset="0"/>
                <a:cs typeface="Times New Roman" panose="02020603050405020304" pitchFamily="18" charset="0"/>
              </a:rPr>
              <a:t>ü</a:t>
            </a:r>
            <a:r>
              <a:rPr sz="2000" spc="-171" dirty="0">
                <a:latin typeface="Times New Roman" panose="02020603050405020304" pitchFamily="18" charset="0"/>
                <a:cs typeface="Times New Roman" panose="02020603050405020304" pitchFamily="18" charset="0"/>
              </a:rPr>
              <a:t>z</a:t>
            </a:r>
            <a:r>
              <a:rPr sz="2000" spc="-53" dirty="0">
                <a:latin typeface="Times New Roman" panose="02020603050405020304" pitchFamily="18" charset="0"/>
                <a:cs typeface="Times New Roman" panose="02020603050405020304" pitchFamily="18" charset="0"/>
              </a:rPr>
              <a:t>e</a:t>
            </a:r>
            <a:r>
              <a:rPr sz="2000" spc="-57" dirty="0">
                <a:latin typeface="Times New Roman" panose="02020603050405020304" pitchFamily="18" charset="0"/>
                <a:cs typeface="Times New Roman" panose="02020603050405020304" pitchFamily="18" charset="0"/>
              </a:rPr>
              <a:t>r</a:t>
            </a:r>
            <a:r>
              <a:rPr sz="2000" spc="-110" dirty="0">
                <a:latin typeface="Times New Roman" panose="02020603050405020304" pitchFamily="18" charset="0"/>
                <a:cs typeface="Times New Roman" panose="02020603050405020304" pitchFamily="18" charset="0"/>
              </a:rPr>
              <a:t>e</a:t>
            </a:r>
            <a:r>
              <a:rPr sz="2000" spc="-57" dirty="0">
                <a:latin typeface="Times New Roman" panose="02020603050405020304" pitchFamily="18" charset="0"/>
                <a:cs typeface="Times New Roman" panose="02020603050405020304" pitchFamily="18" charset="0"/>
              </a:rPr>
              <a:t>,</a:t>
            </a:r>
            <a:r>
              <a:rPr sz="2000" dirty="0">
                <a:latin typeface="Times New Roman" panose="02020603050405020304" pitchFamily="18" charset="0"/>
                <a:cs typeface="Times New Roman" panose="02020603050405020304" pitchFamily="18" charset="0"/>
              </a:rPr>
              <a:t>	</a:t>
            </a:r>
            <a:r>
              <a:rPr sz="2000" spc="-13" dirty="0">
                <a:latin typeface="Times New Roman" panose="02020603050405020304" pitchFamily="18" charset="0"/>
                <a:cs typeface="Times New Roman" panose="02020603050405020304" pitchFamily="18" charset="0"/>
              </a:rPr>
              <a:t>i</a:t>
            </a:r>
            <a:r>
              <a:rPr sz="2000" spc="-57" dirty="0">
                <a:latin typeface="Times New Roman" panose="02020603050405020304" pitchFamily="18" charset="0"/>
                <a:cs typeface="Times New Roman" panose="02020603050405020304" pitchFamily="18" charset="0"/>
              </a:rPr>
              <a:t>d</a:t>
            </a:r>
            <a:r>
              <a:rPr sz="2000" spc="-75" dirty="0">
                <a:latin typeface="Times New Roman" panose="02020603050405020304" pitchFamily="18" charset="0"/>
                <a:cs typeface="Times New Roman" panose="02020603050405020304" pitchFamily="18" charset="0"/>
              </a:rPr>
              <a:t>a</a:t>
            </a:r>
            <a:r>
              <a:rPr sz="2000" spc="-66" dirty="0">
                <a:latin typeface="Times New Roman" panose="02020603050405020304" pitchFamily="18" charset="0"/>
                <a:cs typeface="Times New Roman" panose="02020603050405020304" pitchFamily="18" charset="0"/>
              </a:rPr>
              <a:t>r</a:t>
            </a:r>
            <a:r>
              <a:rPr sz="2000" spc="-88" dirty="0">
                <a:latin typeface="Times New Roman" panose="02020603050405020304" pitchFamily="18" charset="0"/>
                <a:cs typeface="Times New Roman" panose="02020603050405020304" pitchFamily="18" charset="0"/>
              </a:rPr>
              <a:t>e</a:t>
            </a:r>
            <a:r>
              <a:rPr sz="2000" spc="-83" dirty="0">
                <a:latin typeface="Times New Roman" panose="02020603050405020304" pitchFamily="18" charset="0"/>
                <a:cs typeface="Times New Roman" panose="02020603050405020304" pitchFamily="18" charset="0"/>
              </a:rPr>
              <a:t>n</a:t>
            </a:r>
            <a:r>
              <a:rPr sz="2000" spc="-13" dirty="0">
                <a:latin typeface="Times New Roman" panose="02020603050405020304" pitchFamily="18" charset="0"/>
                <a:cs typeface="Times New Roman" panose="02020603050405020304" pitchFamily="18" charset="0"/>
              </a:rPr>
              <a:t>i</a:t>
            </a:r>
            <a:r>
              <a:rPr sz="2000" spc="-61" dirty="0">
                <a:latin typeface="Times New Roman" panose="02020603050405020304" pitchFamily="18" charset="0"/>
                <a:cs typeface="Times New Roman" panose="02020603050405020304" pitchFamily="18" charset="0"/>
              </a:rPr>
              <a:t>n</a:t>
            </a:r>
            <a:r>
              <a:rPr sz="2000" dirty="0">
                <a:latin typeface="Times New Roman" panose="02020603050405020304" pitchFamily="18" charset="0"/>
                <a:cs typeface="Times New Roman" panose="02020603050405020304" pitchFamily="18" charset="0"/>
              </a:rPr>
              <a:t>	</a:t>
            </a:r>
            <a:r>
              <a:rPr sz="2000" b="1" i="1" spc="-118" dirty="0" err="1">
                <a:latin typeface="Times New Roman" panose="02020603050405020304" pitchFamily="18" charset="0"/>
                <a:cs typeface="Times New Roman" panose="02020603050405020304" pitchFamily="18" charset="0"/>
              </a:rPr>
              <a:t>bü</a:t>
            </a:r>
            <a:r>
              <a:rPr sz="2000" b="1" i="1" spc="-75" dirty="0" err="1">
                <a:latin typeface="Times New Roman" panose="02020603050405020304" pitchFamily="18" charset="0"/>
                <a:cs typeface="Times New Roman" panose="02020603050405020304" pitchFamily="18" charset="0"/>
              </a:rPr>
              <a:t>t</a:t>
            </a:r>
            <a:r>
              <a:rPr sz="2000" b="1" i="1" spc="-167" dirty="0" err="1">
                <a:latin typeface="Times New Roman" panose="02020603050405020304" pitchFamily="18" charset="0"/>
                <a:cs typeface="Times New Roman" panose="02020603050405020304" pitchFamily="18" charset="0"/>
              </a:rPr>
              <a:t>ün</a:t>
            </a:r>
            <a:r>
              <a:rPr lang="tr-TR" sz="2000" dirty="0">
                <a:latin typeface="Times New Roman" panose="02020603050405020304" pitchFamily="18" charset="0"/>
                <a:cs typeface="Times New Roman" panose="02020603050405020304" pitchFamily="18" charset="0"/>
              </a:rPr>
              <a:t> </a:t>
            </a:r>
            <a:r>
              <a:rPr sz="2000" b="1" i="1" spc="-123" dirty="0" err="1">
                <a:latin typeface="Times New Roman" panose="02020603050405020304" pitchFamily="18" charset="0"/>
                <a:cs typeface="Times New Roman" panose="02020603050405020304" pitchFamily="18" charset="0"/>
              </a:rPr>
              <a:t>yönetim</a:t>
            </a:r>
            <a:r>
              <a:rPr sz="2000" b="1" i="1" spc="-123" dirty="0">
                <a:latin typeface="Times New Roman" panose="02020603050405020304" pitchFamily="18" charset="0"/>
                <a:cs typeface="Times New Roman" panose="02020603050405020304" pitchFamily="18" charset="0"/>
              </a:rPr>
              <a:t> </a:t>
            </a:r>
            <a:r>
              <a:rPr sz="2000" b="1" i="1" spc="-118" dirty="0">
                <a:latin typeface="Times New Roman" panose="02020603050405020304" pitchFamily="18" charset="0"/>
                <a:cs typeface="Times New Roman" panose="02020603050405020304" pitchFamily="18" charset="0"/>
              </a:rPr>
              <a:t>kademeleri </a:t>
            </a:r>
            <a:r>
              <a:rPr sz="2000" b="1" i="1" spc="-145" dirty="0">
                <a:latin typeface="Times New Roman" panose="02020603050405020304" pitchFamily="18" charset="0"/>
                <a:cs typeface="Times New Roman" panose="02020603050405020304" pitchFamily="18" charset="0"/>
              </a:rPr>
              <a:t>ve </a:t>
            </a:r>
            <a:r>
              <a:rPr sz="2000" b="1" i="1" spc="-140" dirty="0">
                <a:latin typeface="Times New Roman" panose="02020603050405020304" pitchFamily="18" charset="0"/>
                <a:cs typeface="Times New Roman" panose="02020603050405020304" pitchFamily="18" charset="0"/>
              </a:rPr>
              <a:t>personeli</a:t>
            </a:r>
            <a:r>
              <a:rPr sz="2000" b="1" i="1" spc="-61" dirty="0">
                <a:latin typeface="Times New Roman" panose="02020603050405020304" pitchFamily="18" charset="0"/>
                <a:cs typeface="Times New Roman" panose="02020603050405020304" pitchFamily="18" charset="0"/>
              </a:rPr>
              <a:t> </a:t>
            </a:r>
            <a:r>
              <a:rPr sz="2000" spc="-88" dirty="0">
                <a:latin typeface="Times New Roman" panose="02020603050405020304" pitchFamily="18" charset="0"/>
                <a:cs typeface="Times New Roman" panose="02020603050405020304" pitchFamily="18" charset="0"/>
              </a:rPr>
              <a:t>sorumludur.</a:t>
            </a:r>
            <a:endParaRPr sz="2000" dirty="0">
              <a:latin typeface="Times New Roman" panose="02020603050405020304" pitchFamily="18" charset="0"/>
              <a:cs typeface="Times New Roman" panose="02020603050405020304" pitchFamily="18" charset="0"/>
            </a:endParaRPr>
          </a:p>
          <a:p>
            <a:pPr marL="11138" marR="5012" algn="just">
              <a:lnSpc>
                <a:spcPct val="150000"/>
              </a:lnSpc>
            </a:pPr>
            <a:r>
              <a:rPr sz="2000" b="1" i="1" spc="-158" dirty="0">
                <a:latin typeface="Times New Roman" panose="02020603050405020304" pitchFamily="18" charset="0"/>
                <a:cs typeface="Times New Roman" panose="02020603050405020304" pitchFamily="18" charset="0"/>
              </a:rPr>
              <a:t>Yönetim </a:t>
            </a:r>
            <a:r>
              <a:rPr sz="2000" b="1" i="1" spc="-145" dirty="0">
                <a:latin typeface="Times New Roman" panose="02020603050405020304" pitchFamily="18" charset="0"/>
                <a:cs typeface="Times New Roman" panose="02020603050405020304" pitchFamily="18" charset="0"/>
              </a:rPr>
              <a:t>ve </a:t>
            </a:r>
            <a:r>
              <a:rPr sz="2000" b="1" i="1" spc="-123" dirty="0">
                <a:latin typeface="Times New Roman" panose="02020603050405020304" pitchFamily="18" charset="0"/>
                <a:cs typeface="Times New Roman" panose="02020603050405020304" pitchFamily="18" charset="0"/>
              </a:rPr>
              <a:t>her </a:t>
            </a:r>
            <a:r>
              <a:rPr sz="2000" b="1" i="1" spc="-158" dirty="0">
                <a:latin typeface="Times New Roman" panose="02020603050405020304" pitchFamily="18" charset="0"/>
                <a:cs typeface="Times New Roman" panose="02020603050405020304" pitchFamily="18" charset="0"/>
              </a:rPr>
              <a:t>düzeydeki </a:t>
            </a:r>
            <a:r>
              <a:rPr sz="2000" b="1" i="1" spc="-149" dirty="0">
                <a:latin typeface="Times New Roman" panose="02020603050405020304" pitchFamily="18" charset="0"/>
                <a:cs typeface="Times New Roman" panose="02020603050405020304" pitchFamily="18" charset="0"/>
              </a:rPr>
              <a:t>personel </a:t>
            </a:r>
            <a:r>
              <a:rPr sz="2000" spc="-66" dirty="0">
                <a:latin typeface="Times New Roman" panose="02020603050405020304" pitchFamily="18" charset="0"/>
                <a:cs typeface="Times New Roman" panose="02020603050405020304" pitchFamily="18" charset="0"/>
              </a:rPr>
              <a:t>kurumun </a:t>
            </a:r>
            <a:r>
              <a:rPr sz="2000" spc="-83" dirty="0">
                <a:latin typeface="Times New Roman" panose="02020603050405020304" pitchFamily="18" charset="0"/>
                <a:cs typeface="Times New Roman" panose="02020603050405020304" pitchFamily="18" charset="0"/>
              </a:rPr>
              <a:t>misyonunu  </a:t>
            </a:r>
            <a:r>
              <a:rPr sz="2000" spc="-114" dirty="0">
                <a:latin typeface="Times New Roman" panose="02020603050405020304" pitchFamily="18" charset="0"/>
                <a:cs typeface="Times New Roman" panose="02020603050405020304" pitchFamily="18" charset="0"/>
              </a:rPr>
              <a:t>ve </a:t>
            </a:r>
            <a:r>
              <a:rPr sz="2000" spc="-92" dirty="0">
                <a:latin typeface="Times New Roman" panose="02020603050405020304" pitchFamily="18" charset="0"/>
                <a:cs typeface="Times New Roman" panose="02020603050405020304" pitchFamily="18" charset="0"/>
              </a:rPr>
              <a:t>genel </a:t>
            </a:r>
            <a:r>
              <a:rPr sz="2000" spc="-39" dirty="0">
                <a:latin typeface="Times New Roman" panose="02020603050405020304" pitchFamily="18" charset="0"/>
                <a:cs typeface="Times New Roman" panose="02020603050405020304" pitchFamily="18" charset="0"/>
              </a:rPr>
              <a:t>hedeflerini </a:t>
            </a:r>
            <a:r>
              <a:rPr sz="2000" spc="-123" dirty="0">
                <a:latin typeface="Times New Roman" panose="02020603050405020304" pitchFamily="18" charset="0"/>
                <a:cs typeface="Times New Roman" panose="02020603050405020304" pitchFamily="18" charset="0"/>
              </a:rPr>
              <a:t>başarması </a:t>
            </a:r>
            <a:r>
              <a:rPr sz="2000" spc="-48" dirty="0">
                <a:latin typeface="Times New Roman" panose="02020603050405020304" pitchFamily="18" charset="0"/>
                <a:cs typeface="Times New Roman" panose="02020603050405020304" pitchFamily="18" charset="0"/>
              </a:rPr>
              <a:t>için </a:t>
            </a:r>
            <a:r>
              <a:rPr sz="2000" spc="-44" dirty="0">
                <a:latin typeface="Times New Roman" panose="02020603050405020304" pitchFamily="18" charset="0"/>
                <a:cs typeface="Times New Roman" panose="02020603050405020304" pitchFamily="18" charset="0"/>
              </a:rPr>
              <a:t>riskleri </a:t>
            </a:r>
            <a:r>
              <a:rPr sz="2000" spc="-114" dirty="0">
                <a:latin typeface="Times New Roman" panose="02020603050405020304" pitchFamily="18" charset="0"/>
                <a:cs typeface="Times New Roman" panose="02020603050405020304" pitchFamily="18" charset="0"/>
              </a:rPr>
              <a:t>karşılayan </a:t>
            </a:r>
            <a:r>
              <a:rPr sz="2000" spc="-118" dirty="0">
                <a:latin typeface="Times New Roman" panose="02020603050405020304" pitchFamily="18" charset="0"/>
                <a:cs typeface="Times New Roman" panose="02020603050405020304" pitchFamily="18" charset="0"/>
              </a:rPr>
              <a:t>ve  </a:t>
            </a:r>
            <a:r>
              <a:rPr sz="2000" spc="-75" dirty="0">
                <a:latin typeface="Times New Roman" panose="02020603050405020304" pitchFamily="18" charset="0"/>
                <a:cs typeface="Times New Roman" panose="02020603050405020304" pitchFamily="18" charset="0"/>
              </a:rPr>
              <a:t>makul </a:t>
            </a:r>
            <a:r>
              <a:rPr sz="2000" spc="-118" dirty="0">
                <a:latin typeface="Times New Roman" panose="02020603050405020304" pitchFamily="18" charset="0"/>
                <a:cs typeface="Times New Roman" panose="02020603050405020304" pitchFamily="18" charset="0"/>
              </a:rPr>
              <a:t>güvence </a:t>
            </a:r>
            <a:r>
              <a:rPr sz="2000" spc="-132" dirty="0">
                <a:latin typeface="Times New Roman" panose="02020603050405020304" pitchFamily="18" charset="0"/>
                <a:cs typeface="Times New Roman" panose="02020603050405020304" pitchFamily="18" charset="0"/>
              </a:rPr>
              <a:t>sağlayan </a:t>
            </a:r>
            <a:r>
              <a:rPr sz="2000" spc="-70" dirty="0">
                <a:latin typeface="Times New Roman" panose="02020603050405020304" pitchFamily="18" charset="0"/>
                <a:cs typeface="Times New Roman" panose="02020603050405020304" pitchFamily="18" charset="0"/>
              </a:rPr>
              <a:t>iç </a:t>
            </a:r>
            <a:r>
              <a:rPr sz="2000" spc="-35" dirty="0">
                <a:latin typeface="Times New Roman" panose="02020603050405020304" pitchFamily="18" charset="0"/>
                <a:cs typeface="Times New Roman" panose="02020603050405020304" pitchFamily="18" charset="0"/>
              </a:rPr>
              <a:t>kontrol </a:t>
            </a:r>
            <a:r>
              <a:rPr sz="2000" spc="-92" dirty="0">
                <a:latin typeface="Times New Roman" panose="02020603050405020304" pitchFamily="18" charset="0"/>
                <a:cs typeface="Times New Roman" panose="02020603050405020304" pitchFamily="18" charset="0"/>
              </a:rPr>
              <a:t>sürecine </a:t>
            </a:r>
            <a:r>
              <a:rPr sz="2000" spc="-57" dirty="0">
                <a:latin typeface="Times New Roman" panose="02020603050405020304" pitchFamily="18" charset="0"/>
                <a:cs typeface="Times New Roman" panose="02020603050405020304" pitchFamily="18" charset="0"/>
              </a:rPr>
              <a:t>müdahil </a:t>
            </a:r>
            <a:r>
              <a:rPr sz="2000" spc="-75" dirty="0">
                <a:latin typeface="Times New Roman" panose="02020603050405020304" pitchFamily="18" charset="0"/>
                <a:cs typeface="Times New Roman" panose="02020603050405020304" pitchFamily="18" charset="0"/>
              </a:rPr>
              <a:t>olmak  durumundadır.</a:t>
            </a:r>
            <a:endParaRPr sz="2000" dirty="0">
              <a:latin typeface="Times New Roman" panose="02020603050405020304" pitchFamily="18" charset="0"/>
              <a:cs typeface="Times New Roman" panose="02020603050405020304" pitchFamily="18" charset="0"/>
            </a:endParaRPr>
          </a:p>
        </p:txBody>
      </p:sp>
      <p:sp>
        <p:nvSpPr>
          <p:cNvPr id="6" name="object 2">
            <a:extLst>
              <a:ext uri="{FF2B5EF4-FFF2-40B4-BE49-F238E27FC236}">
                <a16:creationId xmlns="" xmlns:a16="http://schemas.microsoft.com/office/drawing/2014/main" id="{801A271E-4456-4014-A31A-72064721F884}"/>
              </a:ext>
            </a:extLst>
          </p:cNvPr>
          <p:cNvSpPr/>
          <p:nvPr/>
        </p:nvSpPr>
        <p:spPr>
          <a:xfrm>
            <a:off x="10481478" y="1305292"/>
            <a:ext cx="1391539" cy="2123708"/>
          </a:xfrm>
          <a:prstGeom prst="rect">
            <a:avLst/>
          </a:prstGeom>
          <a:blipFill>
            <a:blip r:embed="rId3" cstate="print"/>
            <a:stretch>
              <a:fillRect/>
            </a:stretch>
          </a:blipFill>
        </p:spPr>
        <p:txBody>
          <a:bodyPr wrap="square" lIns="0" tIns="0" rIns="0" bIns="0" rtlCol="0"/>
          <a:lstStyle/>
          <a:p>
            <a:endParaRPr sz="1984"/>
          </a:p>
        </p:txBody>
      </p:sp>
    </p:spTree>
    <p:extLst>
      <p:ext uri="{BB962C8B-B14F-4D97-AF65-F5344CB8AC3E}">
        <p14:creationId xmlns:p14="http://schemas.microsoft.com/office/powerpoint/2010/main" val="45953368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b="1" dirty="0">
                <a:solidFill>
                  <a:srgbClr val="C00000"/>
                </a:solidFill>
                <a:latin typeface="Times New Roman" panose="02020603050405020304" pitchFamily="18" charset="0"/>
                <a:cs typeface="Times New Roman" panose="02020603050405020304" pitchFamily="18" charset="0"/>
              </a:rPr>
              <a:t>ROL VE SORUMLULUKLAR</a:t>
            </a:r>
            <a:endParaRPr sz="2800" b="1" dirty="0">
              <a:solidFill>
                <a:srgbClr val="FF0000"/>
              </a:solidFill>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7" name="object 11">
            <a:extLst>
              <a:ext uri="{FF2B5EF4-FFF2-40B4-BE49-F238E27FC236}">
                <a16:creationId xmlns="" xmlns:a16="http://schemas.microsoft.com/office/drawing/2014/main" id="{8F349851-3B18-4CA1-95BE-85522C432FF9}"/>
              </a:ext>
            </a:extLst>
          </p:cNvPr>
          <p:cNvSpPr txBox="1"/>
          <p:nvPr/>
        </p:nvSpPr>
        <p:spPr>
          <a:xfrm>
            <a:off x="1069684" y="2004320"/>
            <a:ext cx="10779415" cy="3704565"/>
          </a:xfrm>
          <a:prstGeom prst="rect">
            <a:avLst/>
          </a:prstGeom>
        </p:spPr>
        <p:txBody>
          <a:bodyPr vert="horz" wrap="square" lIns="0" tIns="11137" rIns="0" bIns="0" rtlCol="0">
            <a:spAutoFit/>
          </a:bodyPr>
          <a:lstStyle/>
          <a:p>
            <a:pPr marL="354038" indent="-342900">
              <a:lnSpc>
                <a:spcPct val="150000"/>
              </a:lnSpc>
              <a:buFont typeface="Wingdings" panose="05000000000000000000" pitchFamily="2" charset="2"/>
              <a:buChar char="v"/>
              <a:tabLst>
                <a:tab pos="1171707" algn="l"/>
                <a:tab pos="2027098" algn="l"/>
                <a:tab pos="2982730" algn="l"/>
                <a:tab pos="3454977" algn="l"/>
                <a:tab pos="4322062" algn="l"/>
                <a:tab pos="5426942" algn="l"/>
              </a:tabLst>
            </a:pPr>
            <a:r>
              <a:rPr lang="tr-TR" sz="2000" spc="-70" dirty="0">
                <a:latin typeface="Times New Roman" panose="02020603050405020304" pitchFamily="18" charset="0"/>
                <a:cs typeface="Times New Roman" panose="02020603050405020304" pitchFamily="18" charset="0"/>
              </a:rPr>
              <a:t>İdarede </a:t>
            </a:r>
            <a:r>
              <a:rPr lang="tr-TR" sz="2000" spc="-31" dirty="0">
                <a:latin typeface="Times New Roman" panose="02020603050405020304" pitchFamily="18" charset="0"/>
                <a:cs typeface="Times New Roman" panose="02020603050405020304" pitchFamily="18" charset="0"/>
              </a:rPr>
              <a:t>yeterli</a:t>
            </a:r>
            <a:r>
              <a:rPr lang="tr-TR" sz="2000" spc="-162" dirty="0">
                <a:latin typeface="Times New Roman" panose="02020603050405020304" pitchFamily="18" charset="0"/>
                <a:cs typeface="Times New Roman" panose="02020603050405020304" pitchFamily="18" charset="0"/>
              </a:rPr>
              <a:t> </a:t>
            </a:r>
            <a:r>
              <a:rPr lang="tr-TR" sz="2000" spc="-118" dirty="0">
                <a:latin typeface="Times New Roman" panose="02020603050405020304" pitchFamily="18" charset="0"/>
                <a:cs typeface="Times New Roman" panose="02020603050405020304" pitchFamily="18" charset="0"/>
              </a:rPr>
              <a:t>ve </a:t>
            </a:r>
            <a:r>
              <a:rPr lang="tr-TR" sz="2000" spc="-13" dirty="0">
                <a:latin typeface="Times New Roman" panose="02020603050405020304" pitchFamily="18" charset="0"/>
                <a:cs typeface="Times New Roman" panose="02020603050405020304" pitchFamily="18" charset="0"/>
              </a:rPr>
              <a:t>etkili </a:t>
            </a:r>
            <a:r>
              <a:rPr lang="tr-TR" sz="2000" spc="-4" dirty="0">
                <a:latin typeface="Times New Roman" panose="02020603050405020304" pitchFamily="18" charset="0"/>
                <a:cs typeface="Times New Roman" panose="02020603050405020304" pitchFamily="18" charset="0"/>
              </a:rPr>
              <a:t>bir </a:t>
            </a:r>
            <a:r>
              <a:rPr lang="tr-TR" sz="2000" spc="-61" dirty="0">
                <a:latin typeface="Times New Roman" panose="02020603050405020304" pitchFamily="18" charset="0"/>
                <a:cs typeface="Times New Roman" panose="02020603050405020304" pitchFamily="18" charset="0"/>
              </a:rPr>
              <a:t>iç </a:t>
            </a:r>
            <a:r>
              <a:rPr lang="tr-TR" sz="2000" spc="-35" dirty="0">
                <a:latin typeface="Times New Roman" panose="02020603050405020304" pitchFamily="18" charset="0"/>
                <a:cs typeface="Times New Roman" panose="02020603050405020304" pitchFamily="18" charset="0"/>
              </a:rPr>
              <a:t>kontrol </a:t>
            </a:r>
            <a:r>
              <a:rPr lang="tr-TR" sz="2000" spc="-57" dirty="0">
                <a:latin typeface="Times New Roman" panose="02020603050405020304" pitchFamily="18" charset="0"/>
                <a:cs typeface="Times New Roman" panose="02020603050405020304" pitchFamily="18" charset="0"/>
              </a:rPr>
              <a:t>sisteminin</a:t>
            </a:r>
            <a:r>
              <a:rPr lang="tr-TR" sz="2000" spc="320" dirty="0">
                <a:latin typeface="Times New Roman" panose="02020603050405020304" pitchFamily="18" charset="0"/>
                <a:cs typeface="Times New Roman" panose="02020603050405020304" pitchFamily="18" charset="0"/>
              </a:rPr>
              <a:t> </a:t>
            </a:r>
            <a:r>
              <a:rPr lang="tr-TR" sz="2000" spc="-75" dirty="0">
                <a:latin typeface="Times New Roman" panose="02020603050405020304" pitchFamily="18" charset="0"/>
                <a:cs typeface="Times New Roman" panose="02020603050405020304" pitchFamily="18" charset="0"/>
              </a:rPr>
              <a:t>kurulmasını</a:t>
            </a:r>
            <a:r>
              <a:rPr lang="tr-TR" sz="2000" dirty="0">
                <a:latin typeface="Times New Roman" panose="02020603050405020304" pitchFamily="18" charset="0"/>
                <a:cs typeface="Times New Roman" panose="02020603050405020304" pitchFamily="18" charset="0"/>
              </a:rPr>
              <a:t> </a:t>
            </a:r>
            <a:r>
              <a:rPr sz="2000" spc="-110" dirty="0" err="1">
                <a:latin typeface="Times New Roman" panose="02020603050405020304" pitchFamily="18" charset="0"/>
                <a:cs typeface="Times New Roman" panose="02020603050405020304" pitchFamily="18" charset="0"/>
              </a:rPr>
              <a:t>sağlamak</a:t>
            </a:r>
            <a:r>
              <a:rPr sz="2000" spc="-110" dirty="0">
                <a:latin typeface="Times New Roman" panose="02020603050405020304" pitchFamily="18" charset="0"/>
                <a:cs typeface="Times New Roman" panose="02020603050405020304" pitchFamily="18" charset="0"/>
              </a:rPr>
              <a:t>,</a:t>
            </a:r>
            <a:r>
              <a:rPr lang="tr-TR" sz="2000" spc="-110" dirty="0">
                <a:latin typeface="Times New Roman" panose="02020603050405020304" pitchFamily="18" charset="0"/>
                <a:cs typeface="Times New Roman" panose="02020603050405020304" pitchFamily="18" charset="0"/>
              </a:rPr>
              <a:t> </a:t>
            </a:r>
            <a:r>
              <a:rPr sz="2000" spc="-70" dirty="0" err="1">
                <a:latin typeface="Times New Roman" panose="02020603050405020304" pitchFamily="18" charset="0"/>
                <a:cs typeface="Times New Roman" panose="02020603050405020304" pitchFamily="18" charset="0"/>
              </a:rPr>
              <a:t>işleyişi</a:t>
            </a:r>
            <a:r>
              <a:rPr lang="tr-TR" sz="2000" spc="-70" dirty="0">
                <a:latin typeface="Times New Roman" panose="02020603050405020304" pitchFamily="18" charset="0"/>
                <a:cs typeface="Times New Roman" panose="02020603050405020304" pitchFamily="18" charset="0"/>
              </a:rPr>
              <a:t> </a:t>
            </a:r>
            <a:r>
              <a:rPr sz="2000" spc="-70" dirty="0" err="1">
                <a:latin typeface="Times New Roman" panose="02020603050405020304" pitchFamily="18" charset="0"/>
                <a:cs typeface="Times New Roman" panose="02020603050405020304" pitchFamily="18" charset="0"/>
              </a:rPr>
              <a:t>izlemek</a:t>
            </a:r>
            <a:r>
              <a:rPr lang="tr-TR" sz="2000" spc="-70" dirty="0">
                <a:latin typeface="Times New Roman" panose="02020603050405020304" pitchFamily="18" charset="0"/>
                <a:cs typeface="Times New Roman" panose="02020603050405020304" pitchFamily="18" charset="0"/>
              </a:rPr>
              <a:t> </a:t>
            </a:r>
            <a:r>
              <a:rPr sz="2000" spc="-105" dirty="0" err="1">
                <a:latin typeface="Times New Roman" panose="02020603050405020304" pitchFamily="18" charset="0"/>
                <a:cs typeface="Times New Roman" panose="02020603050405020304" pitchFamily="18" charset="0"/>
              </a:rPr>
              <a:t>ve</a:t>
            </a:r>
            <a:r>
              <a:rPr lang="tr-TR" sz="2000" spc="-105" dirty="0">
                <a:latin typeface="Times New Roman" panose="02020603050405020304" pitchFamily="18" charset="0"/>
                <a:cs typeface="Times New Roman" panose="02020603050405020304" pitchFamily="18" charset="0"/>
              </a:rPr>
              <a:t> </a:t>
            </a:r>
            <a:r>
              <a:rPr sz="2000" spc="-61" dirty="0" err="1">
                <a:latin typeface="Times New Roman" panose="02020603050405020304" pitchFamily="18" charset="0"/>
                <a:cs typeface="Times New Roman" panose="02020603050405020304" pitchFamily="18" charset="0"/>
              </a:rPr>
              <a:t>gerekli</a:t>
            </a:r>
            <a:r>
              <a:rPr lang="tr-TR" sz="2000" spc="-61" dirty="0">
                <a:latin typeface="Times New Roman" panose="02020603050405020304" pitchFamily="18" charset="0"/>
                <a:cs typeface="Times New Roman" panose="02020603050405020304" pitchFamily="18" charset="0"/>
              </a:rPr>
              <a:t> </a:t>
            </a:r>
            <a:r>
              <a:rPr sz="2000" spc="-13" dirty="0" err="1" smtClean="0">
                <a:latin typeface="Times New Roman" panose="02020603050405020304" pitchFamily="18" charset="0"/>
                <a:cs typeface="Times New Roman" panose="02020603050405020304" pitchFamily="18" charset="0"/>
              </a:rPr>
              <a:t>tedbirleri</a:t>
            </a:r>
            <a:r>
              <a:rPr lang="tr-TR" sz="2000" spc="-13" dirty="0" smtClean="0">
                <a:latin typeface="Times New Roman" panose="02020603050405020304" pitchFamily="18" charset="0"/>
                <a:cs typeface="Times New Roman" panose="02020603050405020304" pitchFamily="18" charset="0"/>
              </a:rPr>
              <a:t> </a:t>
            </a:r>
            <a:r>
              <a:rPr sz="2000" spc="-83" dirty="0" err="1" smtClean="0">
                <a:latin typeface="Times New Roman" panose="02020603050405020304" pitchFamily="18" charset="0"/>
                <a:cs typeface="Times New Roman" panose="02020603050405020304" pitchFamily="18" charset="0"/>
              </a:rPr>
              <a:t>alarak</a:t>
            </a:r>
            <a:r>
              <a:rPr lang="tr-TR" sz="2000" spc="-83" dirty="0" smtClean="0">
                <a:latin typeface="Times New Roman" panose="02020603050405020304" pitchFamily="18" charset="0"/>
                <a:cs typeface="Times New Roman" panose="02020603050405020304" pitchFamily="18" charset="0"/>
              </a:rPr>
              <a:t> </a:t>
            </a:r>
            <a:r>
              <a:rPr sz="2000" spc="-48" dirty="0" err="1" smtClean="0">
                <a:latin typeface="Times New Roman" panose="02020603050405020304" pitchFamily="18" charset="0"/>
                <a:cs typeface="Times New Roman" panose="02020603050405020304" pitchFamily="18" charset="0"/>
              </a:rPr>
              <a:t>geliştirmekten</a:t>
            </a:r>
            <a:r>
              <a:rPr sz="2000" spc="-48" dirty="0">
                <a:latin typeface="Times New Roman" panose="02020603050405020304" pitchFamily="18" charset="0"/>
                <a:cs typeface="Times New Roman" panose="02020603050405020304" pitchFamily="18" charset="0"/>
              </a:rPr>
              <a:t>,</a:t>
            </a:r>
            <a:endParaRPr sz="2000" dirty="0">
              <a:latin typeface="Times New Roman" panose="02020603050405020304" pitchFamily="18" charset="0"/>
              <a:cs typeface="Times New Roman" panose="02020603050405020304" pitchFamily="18" charset="0"/>
            </a:endParaRPr>
          </a:p>
          <a:p>
            <a:pPr marL="354038" marR="59588" indent="-342900">
              <a:lnSpc>
                <a:spcPct val="150000"/>
              </a:lnSpc>
              <a:buFont typeface="Wingdings" panose="05000000000000000000" pitchFamily="2" charset="2"/>
              <a:buChar char="v"/>
              <a:tabLst>
                <a:tab pos="951177" algn="l"/>
                <a:tab pos="2058284" algn="l"/>
                <a:tab pos="2501572" algn="l"/>
                <a:tab pos="3325777" algn="l"/>
                <a:tab pos="4308697" algn="l"/>
                <a:tab pos="5435852" algn="l"/>
              </a:tabLst>
            </a:pPr>
            <a:r>
              <a:rPr sz="2000" spc="-79" dirty="0">
                <a:latin typeface="Times New Roman" panose="02020603050405020304" pitchFamily="18" charset="0"/>
                <a:cs typeface="Times New Roman" panose="02020603050405020304" pitchFamily="18" charset="0"/>
              </a:rPr>
              <a:t>Kurumun </a:t>
            </a:r>
            <a:r>
              <a:rPr sz="2000" spc="-39" dirty="0">
                <a:latin typeface="Times New Roman" panose="02020603050405020304" pitchFamily="18" charset="0"/>
                <a:cs typeface="Times New Roman" panose="02020603050405020304" pitchFamily="18" charset="0"/>
              </a:rPr>
              <a:t>hedefleri </a:t>
            </a:r>
            <a:r>
              <a:rPr sz="2000" spc="-57" dirty="0">
                <a:latin typeface="Times New Roman" panose="02020603050405020304" pitchFamily="18" charset="0"/>
                <a:cs typeface="Times New Roman" panose="02020603050405020304" pitchFamily="18" charset="0"/>
              </a:rPr>
              <a:t>doğrultusunda </a:t>
            </a:r>
            <a:r>
              <a:rPr sz="2000" spc="-35" dirty="0">
                <a:latin typeface="Times New Roman" panose="02020603050405020304" pitchFamily="18" charset="0"/>
                <a:cs typeface="Times New Roman" panose="02020603050405020304" pitchFamily="18" charset="0"/>
              </a:rPr>
              <a:t>faaliyetlerin </a:t>
            </a:r>
            <a:r>
              <a:rPr sz="2000" spc="-44" dirty="0">
                <a:latin typeface="Times New Roman" panose="02020603050405020304" pitchFamily="18" charset="0"/>
                <a:cs typeface="Times New Roman" panose="02020603050405020304" pitchFamily="18" charset="0"/>
              </a:rPr>
              <a:t>yürütülmesi </a:t>
            </a:r>
            <a:r>
              <a:rPr sz="2000" spc="-105" dirty="0">
                <a:latin typeface="Times New Roman" panose="02020603050405020304" pitchFamily="18" charset="0"/>
                <a:cs typeface="Times New Roman" panose="02020603050405020304" pitchFamily="18" charset="0"/>
              </a:rPr>
              <a:t>ve </a:t>
            </a:r>
            <a:r>
              <a:rPr sz="2000" spc="-61" dirty="0">
                <a:latin typeface="Times New Roman" panose="02020603050405020304" pitchFamily="18" charset="0"/>
                <a:cs typeface="Times New Roman" panose="02020603050405020304" pitchFamily="18" charset="0"/>
              </a:rPr>
              <a:t>iç  </a:t>
            </a:r>
            <a:r>
              <a:rPr sz="2000" spc="-31" dirty="0">
                <a:latin typeface="Times New Roman" panose="02020603050405020304" pitchFamily="18" charset="0"/>
                <a:cs typeface="Times New Roman" panose="02020603050405020304" pitchFamily="18" charset="0"/>
              </a:rPr>
              <a:t>kontrol </a:t>
            </a:r>
            <a:r>
              <a:rPr sz="2000" spc="-57" dirty="0">
                <a:latin typeface="Times New Roman" panose="02020603050405020304" pitchFamily="18" charset="0"/>
                <a:cs typeface="Times New Roman" panose="02020603050405020304" pitchFamily="18" charset="0"/>
              </a:rPr>
              <a:t>sisteminin </a:t>
            </a:r>
            <a:r>
              <a:rPr sz="2000" spc="-92" dirty="0">
                <a:latin typeface="Times New Roman" panose="02020603050405020304" pitchFamily="18" charset="0"/>
                <a:cs typeface="Times New Roman" panose="02020603050405020304" pitchFamily="18" charset="0"/>
              </a:rPr>
              <a:t>düzgün </a:t>
            </a:r>
            <a:r>
              <a:rPr sz="2000" spc="-57" dirty="0">
                <a:latin typeface="Times New Roman" panose="02020603050405020304" pitchFamily="18" charset="0"/>
                <a:cs typeface="Times New Roman" panose="02020603050405020304" pitchFamily="18" charset="0"/>
              </a:rPr>
              <a:t>biçimde </a:t>
            </a:r>
            <a:r>
              <a:rPr sz="2000" spc="-61" dirty="0">
                <a:latin typeface="Times New Roman" panose="02020603050405020304" pitchFamily="18" charset="0"/>
                <a:cs typeface="Times New Roman" panose="02020603050405020304" pitchFamily="18" charset="0"/>
              </a:rPr>
              <a:t>işleyişinin </a:t>
            </a:r>
            <a:r>
              <a:rPr sz="2000" spc="-100" dirty="0">
                <a:latin typeface="Times New Roman" panose="02020603050405020304" pitchFamily="18" charset="0"/>
                <a:cs typeface="Times New Roman" panose="02020603050405020304" pitchFamily="18" charset="0"/>
              </a:rPr>
              <a:t>sağlanmasından, </a:t>
            </a:r>
            <a:endParaRPr lang="tr-TR" sz="2000" spc="-100" dirty="0">
              <a:latin typeface="Times New Roman" panose="02020603050405020304" pitchFamily="18" charset="0"/>
              <a:cs typeface="Times New Roman" panose="02020603050405020304" pitchFamily="18" charset="0"/>
            </a:endParaRPr>
          </a:p>
          <a:p>
            <a:pPr marL="354038" marR="59588" indent="-342900">
              <a:lnSpc>
                <a:spcPct val="150000"/>
              </a:lnSpc>
              <a:buFont typeface="Wingdings" panose="05000000000000000000" pitchFamily="2" charset="2"/>
              <a:buChar char="v"/>
              <a:tabLst>
                <a:tab pos="951177" algn="l"/>
                <a:tab pos="2058284" algn="l"/>
                <a:tab pos="2501572" algn="l"/>
                <a:tab pos="3325777" algn="l"/>
                <a:tab pos="4308697" algn="l"/>
                <a:tab pos="5435852" algn="l"/>
              </a:tabLst>
            </a:pPr>
            <a:r>
              <a:rPr sz="2000" spc="39" dirty="0" err="1">
                <a:latin typeface="Times New Roman" panose="02020603050405020304" pitchFamily="18" charset="0"/>
                <a:cs typeface="Times New Roman" panose="02020603050405020304" pitchFamily="18" charset="0"/>
              </a:rPr>
              <a:t>M</a:t>
            </a:r>
            <a:r>
              <a:rPr sz="2000" spc="-96" dirty="0" err="1">
                <a:latin typeface="Times New Roman" panose="02020603050405020304" pitchFamily="18" charset="0"/>
                <a:cs typeface="Times New Roman" panose="02020603050405020304" pitchFamily="18" charset="0"/>
              </a:rPr>
              <a:t>esle</a:t>
            </a:r>
            <a:r>
              <a:rPr sz="2000" spc="-92" dirty="0" err="1">
                <a:latin typeface="Times New Roman" panose="02020603050405020304" pitchFamily="18" charset="0"/>
                <a:cs typeface="Times New Roman" panose="02020603050405020304" pitchFamily="18" charset="0"/>
              </a:rPr>
              <a:t>k</a:t>
            </a:r>
            <a:r>
              <a:rPr sz="2000" spc="9" dirty="0" err="1">
                <a:latin typeface="Times New Roman" panose="02020603050405020304" pitchFamily="18" charset="0"/>
                <a:cs typeface="Times New Roman" panose="02020603050405020304" pitchFamily="18" charset="0"/>
              </a:rPr>
              <a:t>i</a:t>
            </a:r>
            <a:r>
              <a:rPr lang="tr-TR" sz="2000" dirty="0">
                <a:latin typeface="Times New Roman" panose="02020603050405020304" pitchFamily="18" charset="0"/>
                <a:cs typeface="Times New Roman" panose="02020603050405020304" pitchFamily="18" charset="0"/>
              </a:rPr>
              <a:t> </a:t>
            </a:r>
            <a:r>
              <a:rPr sz="2000" spc="-53" dirty="0" err="1">
                <a:latin typeface="Times New Roman" panose="02020603050405020304" pitchFamily="18" charset="0"/>
                <a:cs typeface="Times New Roman" panose="02020603050405020304" pitchFamily="18" charset="0"/>
              </a:rPr>
              <a:t>d</a:t>
            </a:r>
            <a:r>
              <a:rPr sz="2000" spc="-127" dirty="0" err="1">
                <a:latin typeface="Times New Roman" panose="02020603050405020304" pitchFamily="18" charset="0"/>
                <a:cs typeface="Times New Roman" panose="02020603050405020304" pitchFamily="18" charset="0"/>
              </a:rPr>
              <a:t>e</a:t>
            </a:r>
            <a:r>
              <a:rPr sz="2000" spc="-145" dirty="0" err="1">
                <a:latin typeface="Times New Roman" panose="02020603050405020304" pitchFamily="18" charset="0"/>
                <a:cs typeface="Times New Roman" panose="02020603050405020304" pitchFamily="18" charset="0"/>
              </a:rPr>
              <a:t>ğ</a:t>
            </a:r>
            <a:r>
              <a:rPr sz="2000" spc="-39" dirty="0" err="1">
                <a:latin typeface="Times New Roman" panose="02020603050405020304" pitchFamily="18" charset="0"/>
                <a:cs typeface="Times New Roman" panose="02020603050405020304" pitchFamily="18" charset="0"/>
              </a:rPr>
              <a:t>er</a:t>
            </a:r>
            <a:r>
              <a:rPr sz="2000" spc="-22" dirty="0" err="1">
                <a:latin typeface="Times New Roman" panose="02020603050405020304" pitchFamily="18" charset="0"/>
                <a:cs typeface="Times New Roman" panose="02020603050405020304" pitchFamily="18" charset="0"/>
              </a:rPr>
              <a:t>le</a:t>
            </a:r>
            <a:r>
              <a:rPr sz="2000" spc="-35" dirty="0" err="1">
                <a:latin typeface="Times New Roman" panose="02020603050405020304" pitchFamily="18" charset="0"/>
                <a:cs typeface="Times New Roman" panose="02020603050405020304" pitchFamily="18" charset="0"/>
              </a:rPr>
              <a:t>r</a:t>
            </a:r>
            <a:r>
              <a:rPr sz="2000" spc="-105" dirty="0" err="1">
                <a:latin typeface="Times New Roman" panose="02020603050405020304" pitchFamily="18" charset="0"/>
                <a:cs typeface="Times New Roman" panose="02020603050405020304" pitchFamily="18" charset="0"/>
              </a:rPr>
              <a:t>e</a:t>
            </a:r>
            <a:r>
              <a:rPr lang="tr-TR" sz="2000" dirty="0">
                <a:latin typeface="Times New Roman" panose="02020603050405020304" pitchFamily="18" charset="0"/>
                <a:cs typeface="Times New Roman" panose="02020603050405020304" pitchFamily="18" charset="0"/>
              </a:rPr>
              <a:t> </a:t>
            </a:r>
            <a:r>
              <a:rPr sz="2000" spc="-114" dirty="0" err="1">
                <a:latin typeface="Times New Roman" panose="02020603050405020304" pitchFamily="18" charset="0"/>
                <a:cs typeface="Times New Roman" panose="02020603050405020304" pitchFamily="18" charset="0"/>
              </a:rPr>
              <a:t>v</a:t>
            </a:r>
            <a:r>
              <a:rPr sz="2000" spc="-100" dirty="0" err="1">
                <a:latin typeface="Times New Roman" panose="02020603050405020304" pitchFamily="18" charset="0"/>
                <a:cs typeface="Times New Roman" panose="02020603050405020304" pitchFamily="18" charset="0"/>
              </a:rPr>
              <a:t>e</a:t>
            </a:r>
            <a:r>
              <a:rPr lang="tr-TR" sz="2000" dirty="0">
                <a:latin typeface="Times New Roman" panose="02020603050405020304" pitchFamily="18" charset="0"/>
                <a:cs typeface="Times New Roman" panose="02020603050405020304" pitchFamily="18" charset="0"/>
              </a:rPr>
              <a:t> </a:t>
            </a:r>
            <a:r>
              <a:rPr sz="2000" spc="-70" dirty="0" err="1">
                <a:latin typeface="Times New Roman" panose="02020603050405020304" pitchFamily="18" charset="0"/>
                <a:cs typeface="Times New Roman" panose="02020603050405020304" pitchFamily="18" charset="0"/>
              </a:rPr>
              <a:t>d</a:t>
            </a:r>
            <a:r>
              <a:rPr sz="2000" spc="-53" dirty="0" err="1">
                <a:latin typeface="Times New Roman" panose="02020603050405020304" pitchFamily="18" charset="0"/>
                <a:cs typeface="Times New Roman" panose="02020603050405020304" pitchFamily="18" charset="0"/>
              </a:rPr>
              <a:t>ü</a:t>
            </a:r>
            <a:r>
              <a:rPr sz="2000" spc="-13" dirty="0" err="1">
                <a:latin typeface="Times New Roman" panose="02020603050405020304" pitchFamily="18" charset="0"/>
                <a:cs typeface="Times New Roman" panose="02020603050405020304" pitchFamily="18" charset="0"/>
              </a:rPr>
              <a:t>r</a:t>
            </a:r>
            <a:r>
              <a:rPr sz="2000" spc="-9" dirty="0" err="1">
                <a:latin typeface="Times New Roman" panose="02020603050405020304" pitchFamily="18" charset="0"/>
                <a:cs typeface="Times New Roman" panose="02020603050405020304" pitchFamily="18" charset="0"/>
              </a:rPr>
              <a:t>ü</a:t>
            </a:r>
            <a:r>
              <a:rPr sz="2000" spc="-215" dirty="0" err="1">
                <a:latin typeface="Times New Roman" panose="02020603050405020304" pitchFamily="18" charset="0"/>
                <a:cs typeface="Times New Roman" panose="02020603050405020304" pitchFamily="18" charset="0"/>
              </a:rPr>
              <a:t>s</a:t>
            </a:r>
            <a:r>
              <a:rPr sz="2000" spc="96" dirty="0" err="1">
                <a:latin typeface="Times New Roman" panose="02020603050405020304" pitchFamily="18" charset="0"/>
                <a:cs typeface="Times New Roman" panose="02020603050405020304" pitchFamily="18" charset="0"/>
              </a:rPr>
              <a:t>t</a:t>
            </a:r>
            <a:r>
              <a:rPr lang="tr-TR" sz="2000" dirty="0">
                <a:latin typeface="Times New Roman" panose="02020603050405020304" pitchFamily="18" charset="0"/>
                <a:cs typeface="Times New Roman" panose="02020603050405020304" pitchFamily="18" charset="0"/>
              </a:rPr>
              <a:t> </a:t>
            </a:r>
            <a:r>
              <a:rPr sz="2000" spc="-110" dirty="0" err="1">
                <a:latin typeface="Times New Roman" panose="02020603050405020304" pitchFamily="18" charset="0"/>
                <a:cs typeface="Times New Roman" panose="02020603050405020304" pitchFamily="18" charset="0"/>
              </a:rPr>
              <a:t>y</a:t>
            </a:r>
            <a:r>
              <a:rPr sz="2000" spc="-66" dirty="0" err="1">
                <a:latin typeface="Times New Roman" panose="02020603050405020304" pitchFamily="18" charset="0"/>
                <a:cs typeface="Times New Roman" panose="02020603050405020304" pitchFamily="18" charset="0"/>
              </a:rPr>
              <a:t>ö</a:t>
            </a:r>
            <a:r>
              <a:rPr sz="2000" spc="-53" dirty="0" err="1">
                <a:latin typeface="Times New Roman" panose="02020603050405020304" pitchFamily="18" charset="0"/>
                <a:cs typeface="Times New Roman" panose="02020603050405020304" pitchFamily="18" charset="0"/>
              </a:rPr>
              <a:t>n</a:t>
            </a:r>
            <a:r>
              <a:rPr sz="2000" spc="-123" dirty="0" err="1">
                <a:latin typeface="Times New Roman" panose="02020603050405020304" pitchFamily="18" charset="0"/>
                <a:cs typeface="Times New Roman" panose="02020603050405020304" pitchFamily="18" charset="0"/>
              </a:rPr>
              <a:t>e</a:t>
            </a:r>
            <a:r>
              <a:rPr sz="2000" spc="100" dirty="0" err="1">
                <a:latin typeface="Times New Roman" panose="02020603050405020304" pitchFamily="18" charset="0"/>
                <a:cs typeface="Times New Roman" panose="02020603050405020304" pitchFamily="18" charset="0"/>
              </a:rPr>
              <a:t>t</a:t>
            </a:r>
            <a:r>
              <a:rPr sz="2000" spc="-26" dirty="0" err="1">
                <a:latin typeface="Times New Roman" panose="02020603050405020304" pitchFamily="18" charset="0"/>
                <a:cs typeface="Times New Roman" panose="02020603050405020304" pitchFamily="18" charset="0"/>
              </a:rPr>
              <a:t>im</a:t>
            </a:r>
            <a:r>
              <a:rPr lang="tr-TR" sz="2000" dirty="0">
                <a:latin typeface="Times New Roman" panose="02020603050405020304" pitchFamily="18" charset="0"/>
                <a:cs typeface="Times New Roman" panose="02020603050405020304" pitchFamily="18" charset="0"/>
              </a:rPr>
              <a:t> </a:t>
            </a:r>
            <a:r>
              <a:rPr sz="2000" spc="-96" dirty="0" err="1">
                <a:latin typeface="Times New Roman" panose="02020603050405020304" pitchFamily="18" charset="0"/>
                <a:cs typeface="Times New Roman" panose="02020603050405020304" pitchFamily="18" charset="0"/>
              </a:rPr>
              <a:t>a</a:t>
            </a:r>
            <a:r>
              <a:rPr sz="2000" spc="-105" dirty="0" err="1">
                <a:latin typeface="Times New Roman" panose="02020603050405020304" pitchFamily="18" charset="0"/>
                <a:cs typeface="Times New Roman" panose="02020603050405020304" pitchFamily="18" charset="0"/>
              </a:rPr>
              <a:t>n</a:t>
            </a:r>
            <a:r>
              <a:rPr sz="2000" spc="-35" dirty="0" err="1">
                <a:latin typeface="Times New Roman" panose="02020603050405020304" pitchFamily="18" charset="0"/>
                <a:cs typeface="Times New Roman" panose="02020603050405020304" pitchFamily="18" charset="0"/>
              </a:rPr>
              <a:t>l</a:t>
            </a:r>
            <a:r>
              <a:rPr sz="2000" spc="-123" dirty="0" err="1">
                <a:latin typeface="Times New Roman" panose="02020603050405020304" pitchFamily="18" charset="0"/>
                <a:cs typeface="Times New Roman" panose="02020603050405020304" pitchFamily="18" charset="0"/>
              </a:rPr>
              <a:t>a</a:t>
            </a:r>
            <a:r>
              <a:rPr sz="2000" spc="-92" dirty="0" err="1">
                <a:latin typeface="Times New Roman" panose="02020603050405020304" pitchFamily="18" charset="0"/>
                <a:cs typeface="Times New Roman" panose="02020603050405020304" pitchFamily="18" charset="0"/>
              </a:rPr>
              <a:t>yışı</a:t>
            </a:r>
            <a:r>
              <a:rPr sz="2000" spc="-140" dirty="0" err="1">
                <a:latin typeface="Times New Roman" panose="02020603050405020304" pitchFamily="18" charset="0"/>
                <a:cs typeface="Times New Roman" panose="02020603050405020304" pitchFamily="18" charset="0"/>
              </a:rPr>
              <a:t>n</a:t>
            </a:r>
            <a:r>
              <a:rPr sz="2000" spc="-136" dirty="0" err="1">
                <a:latin typeface="Times New Roman" panose="02020603050405020304" pitchFamily="18" charset="0"/>
                <a:cs typeface="Times New Roman" panose="02020603050405020304" pitchFamily="18" charset="0"/>
              </a:rPr>
              <a:t>a</a:t>
            </a:r>
            <a:r>
              <a:rPr lang="tr-TR" sz="2000" dirty="0">
                <a:latin typeface="Times New Roman" panose="02020603050405020304" pitchFamily="18" charset="0"/>
                <a:cs typeface="Times New Roman" panose="02020603050405020304" pitchFamily="18" charset="0"/>
              </a:rPr>
              <a:t> </a:t>
            </a:r>
            <a:r>
              <a:rPr sz="2000" spc="-132" dirty="0" err="1">
                <a:latin typeface="Times New Roman" panose="02020603050405020304" pitchFamily="18" charset="0"/>
                <a:cs typeface="Times New Roman" panose="02020603050405020304" pitchFamily="18" charset="0"/>
              </a:rPr>
              <a:t>sa</a:t>
            </a:r>
            <a:r>
              <a:rPr sz="2000" spc="-127" dirty="0" err="1">
                <a:latin typeface="Times New Roman" panose="02020603050405020304" pitchFamily="18" charset="0"/>
                <a:cs typeface="Times New Roman" panose="02020603050405020304" pitchFamily="18" charset="0"/>
              </a:rPr>
              <a:t>h</a:t>
            </a:r>
            <a:r>
              <a:rPr sz="2000" spc="-22" dirty="0" err="1">
                <a:latin typeface="Times New Roman" panose="02020603050405020304" pitchFamily="18" charset="0"/>
                <a:cs typeface="Times New Roman" panose="02020603050405020304" pitchFamily="18" charset="0"/>
              </a:rPr>
              <a:t>ip</a:t>
            </a:r>
            <a:r>
              <a:rPr lang="tr-TR" sz="2000" spc="-22" dirty="0">
                <a:latin typeface="Times New Roman" panose="02020603050405020304" pitchFamily="18" charset="0"/>
                <a:cs typeface="Times New Roman" panose="02020603050405020304" pitchFamily="18" charset="0"/>
              </a:rPr>
              <a:t> </a:t>
            </a:r>
            <a:r>
              <a:rPr sz="2000" spc="-75" dirty="0" err="1">
                <a:latin typeface="Times New Roman" panose="02020603050405020304" pitchFamily="18" charset="0"/>
                <a:cs typeface="Times New Roman" panose="02020603050405020304" pitchFamily="18" charset="0"/>
              </a:rPr>
              <a:t>olunmasından</a:t>
            </a:r>
            <a:r>
              <a:rPr sz="2000" spc="-75" dirty="0">
                <a:latin typeface="Times New Roman" panose="02020603050405020304" pitchFamily="18" charset="0"/>
                <a:cs typeface="Times New Roman" panose="02020603050405020304" pitchFamily="18" charset="0"/>
              </a:rPr>
              <a:t>,</a:t>
            </a:r>
            <a:endParaRPr sz="2000" dirty="0">
              <a:latin typeface="Times New Roman" panose="02020603050405020304" pitchFamily="18" charset="0"/>
              <a:cs typeface="Times New Roman" panose="02020603050405020304" pitchFamily="18" charset="0"/>
            </a:endParaRPr>
          </a:p>
          <a:p>
            <a:pPr marL="354038" indent="-342900" algn="just">
              <a:lnSpc>
                <a:spcPct val="150000"/>
              </a:lnSpc>
              <a:buFont typeface="Wingdings" panose="05000000000000000000" pitchFamily="2" charset="2"/>
              <a:buChar char="v"/>
              <a:tabLst>
                <a:tab pos="563021" algn="l"/>
                <a:tab pos="1149431" algn="l"/>
                <a:tab pos="1510299" algn="l"/>
                <a:tab pos="3082971" algn="l"/>
                <a:tab pos="3713933" algn="l"/>
                <a:tab pos="4074801" algn="l"/>
                <a:tab pos="4796537" algn="l"/>
              </a:tabLst>
            </a:pPr>
            <a:r>
              <a:rPr sz="2000" spc="-44" dirty="0" err="1" smtClean="0">
                <a:latin typeface="Times New Roman" panose="02020603050405020304" pitchFamily="18" charset="0"/>
                <a:cs typeface="Times New Roman" panose="02020603050405020304" pitchFamily="18" charset="0"/>
              </a:rPr>
              <a:t>Malî</a:t>
            </a:r>
            <a:r>
              <a:rPr lang="tr-TR" sz="2000" spc="-44" dirty="0" smtClean="0">
                <a:latin typeface="Times New Roman" panose="02020603050405020304" pitchFamily="18" charset="0"/>
                <a:cs typeface="Times New Roman" panose="02020603050405020304" pitchFamily="18" charset="0"/>
              </a:rPr>
              <a:t> </a:t>
            </a:r>
            <a:r>
              <a:rPr sz="2000" spc="-44" dirty="0" err="1" smtClean="0">
                <a:latin typeface="Times New Roman" panose="02020603050405020304" pitchFamily="18" charset="0"/>
                <a:cs typeface="Times New Roman" panose="02020603050405020304" pitchFamily="18" charset="0"/>
              </a:rPr>
              <a:t>yetki</a:t>
            </a:r>
            <a:r>
              <a:rPr lang="tr-TR" sz="2000" spc="-44" dirty="0" smtClean="0">
                <a:latin typeface="Times New Roman" panose="02020603050405020304" pitchFamily="18" charset="0"/>
                <a:cs typeface="Times New Roman" panose="02020603050405020304" pitchFamily="18" charset="0"/>
              </a:rPr>
              <a:t> </a:t>
            </a:r>
            <a:r>
              <a:rPr sz="2000" spc="-105" dirty="0" err="1" smtClean="0">
                <a:latin typeface="Times New Roman" panose="02020603050405020304" pitchFamily="18" charset="0"/>
                <a:cs typeface="Times New Roman" panose="02020603050405020304" pitchFamily="18" charset="0"/>
              </a:rPr>
              <a:t>ve</a:t>
            </a:r>
            <a:r>
              <a:rPr lang="tr-TR" sz="2000" spc="-105" dirty="0" smtClean="0">
                <a:latin typeface="Times New Roman" panose="02020603050405020304" pitchFamily="18" charset="0"/>
                <a:cs typeface="Times New Roman" panose="02020603050405020304" pitchFamily="18" charset="0"/>
              </a:rPr>
              <a:t> </a:t>
            </a:r>
            <a:r>
              <a:rPr sz="2000" spc="-53" dirty="0" err="1" smtClean="0">
                <a:latin typeface="Times New Roman" panose="02020603050405020304" pitchFamily="18" charset="0"/>
                <a:cs typeface="Times New Roman" panose="02020603050405020304" pitchFamily="18" charset="0"/>
              </a:rPr>
              <a:t>sorumlulukların</a:t>
            </a:r>
            <a:r>
              <a:rPr lang="tr-TR" sz="2000" spc="-53" dirty="0" smtClean="0">
                <a:latin typeface="Times New Roman" panose="02020603050405020304" pitchFamily="18" charset="0"/>
                <a:cs typeface="Times New Roman" panose="02020603050405020304" pitchFamily="18" charset="0"/>
              </a:rPr>
              <a:t> </a:t>
            </a:r>
            <a:r>
              <a:rPr sz="2000" spc="-22" dirty="0" err="1" smtClean="0">
                <a:latin typeface="Times New Roman" panose="02020603050405020304" pitchFamily="18" charset="0"/>
                <a:cs typeface="Times New Roman" panose="02020603050405020304" pitchFamily="18" charset="0"/>
              </a:rPr>
              <a:t>bilgili</a:t>
            </a:r>
            <a:r>
              <a:rPr lang="tr-TR" sz="2000" spc="-22" dirty="0" smtClean="0">
                <a:latin typeface="Times New Roman" panose="02020603050405020304" pitchFamily="18" charset="0"/>
                <a:cs typeface="Times New Roman" panose="02020603050405020304" pitchFamily="18" charset="0"/>
              </a:rPr>
              <a:t> </a:t>
            </a:r>
            <a:r>
              <a:rPr sz="2000" spc="-105" dirty="0" err="1" smtClean="0">
                <a:latin typeface="Times New Roman" panose="02020603050405020304" pitchFamily="18" charset="0"/>
                <a:cs typeface="Times New Roman" panose="02020603050405020304" pitchFamily="18" charset="0"/>
              </a:rPr>
              <a:t>ve</a:t>
            </a:r>
            <a:r>
              <a:rPr lang="tr-TR" sz="2000" spc="-105" dirty="0" smtClean="0">
                <a:latin typeface="Times New Roman" panose="02020603050405020304" pitchFamily="18" charset="0"/>
                <a:cs typeface="Times New Roman" panose="02020603050405020304" pitchFamily="18" charset="0"/>
              </a:rPr>
              <a:t> </a:t>
            </a:r>
            <a:r>
              <a:rPr sz="2000" spc="-31" dirty="0" err="1" smtClean="0">
                <a:latin typeface="Times New Roman" panose="02020603050405020304" pitchFamily="18" charset="0"/>
                <a:cs typeface="Times New Roman" panose="02020603050405020304" pitchFamily="18" charset="0"/>
              </a:rPr>
              <a:t>yeterli</a:t>
            </a:r>
            <a:r>
              <a:rPr sz="2000" spc="-31" dirty="0">
                <a:latin typeface="Times New Roman" panose="02020603050405020304" pitchFamily="18" charset="0"/>
                <a:cs typeface="Times New Roman" panose="02020603050405020304" pitchFamily="18" charset="0"/>
              </a:rPr>
              <a:t>	</a:t>
            </a:r>
            <a:r>
              <a:rPr sz="2000" spc="-35" dirty="0" err="1">
                <a:latin typeface="Times New Roman" panose="02020603050405020304" pitchFamily="18" charset="0"/>
                <a:cs typeface="Times New Roman" panose="02020603050405020304" pitchFamily="18" charset="0"/>
              </a:rPr>
              <a:t>yöneticilerle</a:t>
            </a:r>
            <a:r>
              <a:rPr lang="tr-TR" sz="2000" dirty="0">
                <a:latin typeface="Times New Roman" panose="02020603050405020304" pitchFamily="18" charset="0"/>
                <a:cs typeface="Times New Roman" panose="02020603050405020304" pitchFamily="18" charset="0"/>
              </a:rPr>
              <a:t> </a:t>
            </a:r>
            <a:r>
              <a:rPr sz="2000" spc="-75" dirty="0" err="1">
                <a:latin typeface="Times New Roman" panose="02020603050405020304" pitchFamily="18" charset="0"/>
                <a:cs typeface="Times New Roman" panose="02020603050405020304" pitchFamily="18" charset="0"/>
              </a:rPr>
              <a:t>personele</a:t>
            </a:r>
            <a:r>
              <a:rPr sz="2000" spc="-96" dirty="0">
                <a:latin typeface="Times New Roman" panose="02020603050405020304" pitchFamily="18" charset="0"/>
                <a:cs typeface="Times New Roman" panose="02020603050405020304" pitchFamily="18" charset="0"/>
              </a:rPr>
              <a:t> </a:t>
            </a:r>
            <a:r>
              <a:rPr sz="2000" spc="-57" dirty="0">
                <a:latin typeface="Times New Roman" panose="02020603050405020304" pitchFamily="18" charset="0"/>
                <a:cs typeface="Times New Roman" panose="02020603050405020304" pitchFamily="18" charset="0"/>
              </a:rPr>
              <a:t>verilmesinden,</a:t>
            </a:r>
            <a:endParaRPr sz="2000" dirty="0">
              <a:latin typeface="Times New Roman" panose="02020603050405020304" pitchFamily="18" charset="0"/>
              <a:cs typeface="Times New Roman" panose="02020603050405020304" pitchFamily="18" charset="0"/>
            </a:endParaRPr>
          </a:p>
          <a:p>
            <a:pPr marL="354038" marR="1085388" indent="-342900">
              <a:lnSpc>
                <a:spcPct val="150000"/>
              </a:lnSpc>
              <a:buFont typeface="Wingdings" panose="05000000000000000000" pitchFamily="2" charset="2"/>
              <a:buChar char="v"/>
            </a:pPr>
            <a:r>
              <a:rPr sz="2000" spc="-61" dirty="0">
                <a:latin typeface="Times New Roman" panose="02020603050405020304" pitchFamily="18" charset="0"/>
                <a:cs typeface="Times New Roman" panose="02020603050405020304" pitchFamily="18" charset="0"/>
              </a:rPr>
              <a:t>Belirlenmiş </a:t>
            </a:r>
            <a:r>
              <a:rPr sz="2000" spc="-53" dirty="0">
                <a:latin typeface="Times New Roman" panose="02020603050405020304" pitchFamily="18" charset="0"/>
                <a:cs typeface="Times New Roman" panose="02020603050405020304" pitchFamily="18" charset="0"/>
              </a:rPr>
              <a:t>standartlara </a:t>
            </a:r>
            <a:r>
              <a:rPr sz="2000" spc="-79" dirty="0">
                <a:latin typeface="Times New Roman" panose="02020603050405020304" pitchFamily="18" charset="0"/>
                <a:cs typeface="Times New Roman" panose="02020603050405020304" pitchFamily="18" charset="0"/>
              </a:rPr>
              <a:t>uyulmasının </a:t>
            </a:r>
            <a:r>
              <a:rPr sz="2000" spc="-100" dirty="0">
                <a:latin typeface="Times New Roman" panose="02020603050405020304" pitchFamily="18" charset="0"/>
                <a:cs typeface="Times New Roman" panose="02020603050405020304" pitchFamily="18" charset="0"/>
              </a:rPr>
              <a:t>sağlanmasından,  </a:t>
            </a:r>
            <a:endParaRPr lang="tr-TR" sz="2000" spc="-100" dirty="0">
              <a:latin typeface="Times New Roman" panose="02020603050405020304" pitchFamily="18" charset="0"/>
              <a:cs typeface="Times New Roman" panose="02020603050405020304" pitchFamily="18" charset="0"/>
            </a:endParaRPr>
          </a:p>
          <a:p>
            <a:pPr marL="354038" marR="1085388" indent="-342900">
              <a:lnSpc>
                <a:spcPct val="150000"/>
              </a:lnSpc>
              <a:buFont typeface="Wingdings" panose="05000000000000000000" pitchFamily="2" charset="2"/>
              <a:buChar char="v"/>
            </a:pPr>
            <a:r>
              <a:rPr sz="2000" spc="-79" dirty="0" err="1">
                <a:latin typeface="Times New Roman" panose="02020603050405020304" pitchFamily="18" charset="0"/>
                <a:cs typeface="Times New Roman" panose="02020603050405020304" pitchFamily="18" charset="0"/>
              </a:rPr>
              <a:t>Mevzuata</a:t>
            </a:r>
            <a:r>
              <a:rPr sz="2000" spc="-79" dirty="0">
                <a:latin typeface="Times New Roman" panose="02020603050405020304" pitchFamily="18" charset="0"/>
                <a:cs typeface="Times New Roman" panose="02020603050405020304" pitchFamily="18" charset="0"/>
              </a:rPr>
              <a:t> </a:t>
            </a:r>
            <a:r>
              <a:rPr sz="2000" spc="-83" dirty="0" err="1">
                <a:latin typeface="Times New Roman" panose="02020603050405020304" pitchFamily="18" charset="0"/>
                <a:cs typeface="Times New Roman" panose="02020603050405020304" pitchFamily="18" charset="0"/>
              </a:rPr>
              <a:t>aykırı</a:t>
            </a:r>
            <a:r>
              <a:rPr sz="2000" spc="-83" dirty="0">
                <a:latin typeface="Times New Roman" panose="02020603050405020304" pitchFamily="18" charset="0"/>
                <a:cs typeface="Times New Roman" panose="02020603050405020304" pitchFamily="18" charset="0"/>
              </a:rPr>
              <a:t> </a:t>
            </a:r>
            <a:r>
              <a:rPr sz="2000" spc="-35" dirty="0" err="1">
                <a:latin typeface="Times New Roman" panose="02020603050405020304" pitchFamily="18" charset="0"/>
                <a:cs typeface="Times New Roman" panose="02020603050405020304" pitchFamily="18" charset="0"/>
              </a:rPr>
              <a:t>faaliyetlerin</a:t>
            </a:r>
            <a:r>
              <a:rPr lang="tr-TR" sz="2000" spc="-35" dirty="0">
                <a:latin typeface="Times New Roman" panose="02020603050405020304" pitchFamily="18" charset="0"/>
                <a:cs typeface="Times New Roman" panose="02020603050405020304" pitchFamily="18" charset="0"/>
              </a:rPr>
              <a:t> </a:t>
            </a:r>
            <a:r>
              <a:rPr sz="2000" spc="-66" dirty="0" err="1">
                <a:latin typeface="Times New Roman" panose="02020603050405020304" pitchFamily="18" charset="0"/>
                <a:cs typeface="Times New Roman" panose="02020603050405020304" pitchFamily="18" charset="0"/>
              </a:rPr>
              <a:t>önlenmesinden</a:t>
            </a:r>
            <a:r>
              <a:rPr sz="2000" spc="-66" dirty="0">
                <a:latin typeface="Times New Roman" panose="02020603050405020304" pitchFamily="18" charset="0"/>
                <a:cs typeface="Times New Roman" panose="02020603050405020304" pitchFamily="18" charset="0"/>
              </a:rPr>
              <a:t>,  </a:t>
            </a:r>
            <a:r>
              <a:rPr sz="2000" b="1" spc="-127" dirty="0">
                <a:solidFill>
                  <a:srgbClr val="FF0000"/>
                </a:solidFill>
                <a:latin typeface="Times New Roman" panose="02020603050405020304" pitchFamily="18" charset="0"/>
                <a:cs typeface="Times New Roman" panose="02020603050405020304" pitchFamily="18" charset="0"/>
              </a:rPr>
              <a:t>sorumludur.</a:t>
            </a:r>
            <a:endParaRPr sz="2000" dirty="0">
              <a:latin typeface="Times New Roman" panose="02020603050405020304" pitchFamily="18" charset="0"/>
              <a:cs typeface="Times New Roman" panose="02020603050405020304" pitchFamily="18" charset="0"/>
            </a:endParaRPr>
          </a:p>
        </p:txBody>
      </p:sp>
      <p:sp>
        <p:nvSpPr>
          <p:cNvPr id="9" name="Dikdörtgen 8">
            <a:extLst>
              <a:ext uri="{FF2B5EF4-FFF2-40B4-BE49-F238E27FC236}">
                <a16:creationId xmlns="" xmlns:a16="http://schemas.microsoft.com/office/drawing/2014/main" id="{49B4305F-D34F-4E76-987B-AB7BDBFCC69D}"/>
              </a:ext>
            </a:extLst>
          </p:cNvPr>
          <p:cNvSpPr/>
          <p:nvPr/>
        </p:nvSpPr>
        <p:spPr>
          <a:xfrm>
            <a:off x="1066251" y="1520388"/>
            <a:ext cx="1324465" cy="458074"/>
          </a:xfrm>
          <a:prstGeom prst="rect">
            <a:avLst/>
          </a:prstGeom>
        </p:spPr>
        <p:txBody>
          <a:bodyPr wrap="none" anchor="ctr">
            <a:spAutoFit/>
          </a:bodyPr>
          <a:lstStyle/>
          <a:p>
            <a:pPr marL="26174">
              <a:lnSpc>
                <a:spcPct val="150000"/>
              </a:lnSpc>
            </a:pPr>
            <a:r>
              <a:rPr lang="tr-TR" b="1" spc="-100" dirty="0" smtClean="0">
                <a:solidFill>
                  <a:srgbClr val="FF0000"/>
                </a:solidFill>
                <a:latin typeface="Times New Roman" panose="02020603050405020304" pitchFamily="18" charset="0"/>
                <a:cs typeface="Times New Roman" panose="02020603050405020304" pitchFamily="18" charset="0"/>
              </a:rPr>
              <a:t>Üst Yönetici;</a:t>
            </a:r>
            <a:endParaRPr lang="tr-TR" b="1" spc="-1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104378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b="1" dirty="0">
                <a:solidFill>
                  <a:srgbClr val="C00000"/>
                </a:solidFill>
                <a:latin typeface="Times New Roman" panose="02020603050405020304" pitchFamily="18" charset="0"/>
                <a:cs typeface="Times New Roman" panose="02020603050405020304" pitchFamily="18" charset="0"/>
              </a:rPr>
              <a:t>ROL VE SORUMLULUKLAR</a:t>
            </a:r>
            <a:endParaRPr sz="2800" b="1" dirty="0">
              <a:solidFill>
                <a:srgbClr val="FF0000"/>
              </a:solidFill>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4" name="object 7">
            <a:extLst>
              <a:ext uri="{FF2B5EF4-FFF2-40B4-BE49-F238E27FC236}">
                <a16:creationId xmlns="" xmlns:a16="http://schemas.microsoft.com/office/drawing/2014/main" id="{66FB19E2-3095-43FE-9FED-1075D2431DA1}"/>
              </a:ext>
            </a:extLst>
          </p:cNvPr>
          <p:cNvSpPr txBox="1"/>
          <p:nvPr/>
        </p:nvSpPr>
        <p:spPr>
          <a:xfrm>
            <a:off x="1066251" y="2002423"/>
            <a:ext cx="8602172" cy="3649229"/>
          </a:xfrm>
          <a:prstGeom prst="rect">
            <a:avLst/>
          </a:prstGeom>
        </p:spPr>
        <p:txBody>
          <a:bodyPr vert="horz" wrap="square" lIns="0" tIns="11137" rIns="0" bIns="0" rtlCol="0">
            <a:spAutoFit/>
          </a:bodyPr>
          <a:lstStyle/>
          <a:p>
            <a:pPr marL="369074" indent="-342900" algn="just">
              <a:lnSpc>
                <a:spcPct val="150000"/>
              </a:lnSpc>
              <a:buFont typeface="Wingdings" panose="05000000000000000000" pitchFamily="2" charset="2"/>
              <a:buChar char="v"/>
            </a:pPr>
            <a:r>
              <a:rPr sz="2000" spc="-44" dirty="0" err="1">
                <a:latin typeface="Times New Roman" panose="02020603050405020304" pitchFamily="18" charset="0"/>
                <a:cs typeface="Times New Roman" panose="02020603050405020304" pitchFamily="18" charset="0"/>
              </a:rPr>
              <a:t>Birimlerinde</a:t>
            </a:r>
            <a:r>
              <a:rPr sz="2000" spc="-44" dirty="0">
                <a:latin typeface="Times New Roman" panose="02020603050405020304" pitchFamily="18" charset="0"/>
                <a:cs typeface="Times New Roman" panose="02020603050405020304" pitchFamily="18" charset="0"/>
              </a:rPr>
              <a:t> </a:t>
            </a:r>
            <a:r>
              <a:rPr sz="2000" spc="-13" dirty="0" err="1">
                <a:latin typeface="Times New Roman" panose="02020603050405020304" pitchFamily="18" charset="0"/>
                <a:cs typeface="Times New Roman" panose="02020603050405020304" pitchFamily="18" charset="0"/>
              </a:rPr>
              <a:t>etkili</a:t>
            </a:r>
            <a:r>
              <a:rPr sz="2000" spc="-13" dirty="0">
                <a:latin typeface="Times New Roman" panose="02020603050405020304" pitchFamily="18" charset="0"/>
                <a:cs typeface="Times New Roman" panose="02020603050405020304" pitchFamily="18" charset="0"/>
              </a:rPr>
              <a:t> </a:t>
            </a:r>
            <a:r>
              <a:rPr sz="2000" spc="-4" dirty="0" err="1">
                <a:latin typeface="Times New Roman" panose="02020603050405020304" pitchFamily="18" charset="0"/>
                <a:cs typeface="Times New Roman" panose="02020603050405020304" pitchFamily="18" charset="0"/>
              </a:rPr>
              <a:t>bir</a:t>
            </a:r>
            <a:r>
              <a:rPr sz="2000" spc="-4" dirty="0">
                <a:latin typeface="Times New Roman" panose="02020603050405020304" pitchFamily="18" charset="0"/>
                <a:cs typeface="Times New Roman" panose="02020603050405020304" pitchFamily="18" charset="0"/>
              </a:rPr>
              <a:t> </a:t>
            </a:r>
            <a:r>
              <a:rPr sz="2000" spc="-61" dirty="0" err="1">
                <a:latin typeface="Times New Roman" panose="02020603050405020304" pitchFamily="18" charset="0"/>
                <a:cs typeface="Times New Roman" panose="02020603050405020304" pitchFamily="18" charset="0"/>
              </a:rPr>
              <a:t>iç</a:t>
            </a:r>
            <a:r>
              <a:rPr sz="2000" spc="-61" dirty="0">
                <a:latin typeface="Times New Roman" panose="02020603050405020304" pitchFamily="18" charset="0"/>
                <a:cs typeface="Times New Roman" panose="02020603050405020304" pitchFamily="18" charset="0"/>
              </a:rPr>
              <a:t> </a:t>
            </a:r>
            <a:r>
              <a:rPr sz="2000" spc="-31" dirty="0" err="1">
                <a:latin typeface="Times New Roman" panose="02020603050405020304" pitchFamily="18" charset="0"/>
                <a:cs typeface="Times New Roman" panose="02020603050405020304" pitchFamily="18" charset="0"/>
              </a:rPr>
              <a:t>kontrol</a:t>
            </a:r>
            <a:r>
              <a:rPr sz="2000" spc="-31" dirty="0">
                <a:latin typeface="Times New Roman" panose="02020603050405020304" pitchFamily="18" charset="0"/>
                <a:cs typeface="Times New Roman" panose="02020603050405020304" pitchFamily="18" charset="0"/>
              </a:rPr>
              <a:t> </a:t>
            </a:r>
            <a:r>
              <a:rPr sz="2000" spc="-66" dirty="0" err="1">
                <a:latin typeface="Times New Roman" panose="02020603050405020304" pitchFamily="18" charset="0"/>
                <a:cs typeface="Times New Roman" panose="02020603050405020304" pitchFamily="18" charset="0"/>
              </a:rPr>
              <a:t>sistemi</a:t>
            </a:r>
            <a:r>
              <a:rPr sz="2000" spc="-66" dirty="0">
                <a:latin typeface="Times New Roman" panose="02020603050405020304" pitchFamily="18" charset="0"/>
                <a:cs typeface="Times New Roman" panose="02020603050405020304" pitchFamily="18" charset="0"/>
              </a:rPr>
              <a:t> </a:t>
            </a:r>
            <a:r>
              <a:rPr sz="2000" spc="-53" dirty="0" err="1">
                <a:latin typeface="Times New Roman" panose="02020603050405020304" pitchFamily="18" charset="0"/>
                <a:cs typeface="Times New Roman" panose="02020603050405020304" pitchFamily="18" charset="0"/>
              </a:rPr>
              <a:t>oluşturmak</a:t>
            </a:r>
            <a:r>
              <a:rPr sz="2000" spc="-53" dirty="0">
                <a:latin typeface="Times New Roman" panose="02020603050405020304" pitchFamily="18" charset="0"/>
                <a:cs typeface="Times New Roman" panose="02020603050405020304" pitchFamily="18" charset="0"/>
              </a:rPr>
              <a:t>,</a:t>
            </a:r>
            <a:r>
              <a:rPr sz="2000" spc="-368" dirty="0">
                <a:latin typeface="Times New Roman" panose="02020603050405020304" pitchFamily="18" charset="0"/>
                <a:cs typeface="Times New Roman" panose="02020603050405020304" pitchFamily="18" charset="0"/>
              </a:rPr>
              <a:t> </a:t>
            </a:r>
            <a:r>
              <a:rPr sz="2000" spc="-96" dirty="0" err="1">
                <a:latin typeface="Times New Roman" panose="02020603050405020304" pitchFamily="18" charset="0"/>
                <a:cs typeface="Times New Roman" panose="02020603050405020304" pitchFamily="18" charset="0"/>
              </a:rPr>
              <a:t>uygulanmasını</a:t>
            </a:r>
            <a:r>
              <a:rPr lang="tr-TR" sz="2000" spc="-96" dirty="0">
                <a:latin typeface="Times New Roman" panose="02020603050405020304" pitchFamily="18" charset="0"/>
                <a:cs typeface="Times New Roman" panose="02020603050405020304" pitchFamily="18" charset="0"/>
              </a:rPr>
              <a:t> </a:t>
            </a:r>
            <a:r>
              <a:rPr sz="2000" spc="-114" dirty="0" err="1">
                <a:latin typeface="Times New Roman" panose="02020603050405020304" pitchFamily="18" charset="0"/>
                <a:cs typeface="Times New Roman" panose="02020603050405020304" pitchFamily="18" charset="0"/>
              </a:rPr>
              <a:t>sağlamak</a:t>
            </a:r>
            <a:r>
              <a:rPr sz="2000" spc="-114" dirty="0">
                <a:latin typeface="Times New Roman" panose="02020603050405020304" pitchFamily="18" charset="0"/>
                <a:cs typeface="Times New Roman" panose="02020603050405020304" pitchFamily="18" charset="0"/>
              </a:rPr>
              <a:t> </a:t>
            </a:r>
            <a:r>
              <a:rPr sz="2000" spc="-105" dirty="0">
                <a:latin typeface="Times New Roman" panose="02020603050405020304" pitchFamily="18" charset="0"/>
                <a:cs typeface="Times New Roman" panose="02020603050405020304" pitchFamily="18" charset="0"/>
              </a:rPr>
              <a:t>ve </a:t>
            </a:r>
            <a:r>
              <a:rPr sz="2000" spc="-70" dirty="0">
                <a:latin typeface="Times New Roman" panose="02020603050405020304" pitchFamily="18" charset="0"/>
                <a:cs typeface="Times New Roman" panose="02020603050405020304" pitchFamily="18" charset="0"/>
              </a:rPr>
              <a:t>izlemek, </a:t>
            </a:r>
            <a:r>
              <a:rPr sz="2000" spc="-105" dirty="0">
                <a:latin typeface="Times New Roman" panose="02020603050405020304" pitchFamily="18" charset="0"/>
                <a:cs typeface="Times New Roman" panose="02020603050405020304" pitchFamily="18" charset="0"/>
              </a:rPr>
              <a:t>zayıf </a:t>
            </a:r>
            <a:r>
              <a:rPr sz="2000" spc="-39" dirty="0">
                <a:latin typeface="Times New Roman" panose="02020603050405020304" pitchFamily="18" charset="0"/>
                <a:cs typeface="Times New Roman" panose="02020603050405020304" pitchFamily="18" charset="0"/>
              </a:rPr>
              <a:t>yönleri</a:t>
            </a:r>
            <a:r>
              <a:rPr sz="2000" spc="-61" dirty="0">
                <a:latin typeface="Times New Roman" panose="02020603050405020304" pitchFamily="18" charset="0"/>
                <a:cs typeface="Times New Roman" panose="02020603050405020304" pitchFamily="18" charset="0"/>
              </a:rPr>
              <a:t> </a:t>
            </a:r>
            <a:r>
              <a:rPr sz="2000" spc="-48" dirty="0" err="1">
                <a:latin typeface="Times New Roman" panose="02020603050405020304" pitchFamily="18" charset="0"/>
                <a:cs typeface="Times New Roman" panose="02020603050405020304" pitchFamily="18" charset="0"/>
              </a:rPr>
              <a:t>geliştirmekten</a:t>
            </a:r>
            <a:r>
              <a:rPr sz="2000" spc="-48" dirty="0">
                <a:latin typeface="Times New Roman" panose="02020603050405020304" pitchFamily="18" charset="0"/>
                <a:cs typeface="Times New Roman" panose="02020603050405020304" pitchFamily="18" charset="0"/>
              </a:rPr>
              <a:t>,</a:t>
            </a:r>
            <a:endParaRPr lang="tr-TR" sz="2000" spc="-48" dirty="0">
              <a:latin typeface="Times New Roman" panose="02020603050405020304" pitchFamily="18" charset="0"/>
              <a:cs typeface="Times New Roman" panose="02020603050405020304" pitchFamily="18" charset="0"/>
            </a:endParaRPr>
          </a:p>
          <a:p>
            <a:pPr marL="369074" indent="-342900">
              <a:lnSpc>
                <a:spcPct val="150000"/>
              </a:lnSpc>
              <a:buFont typeface="Wingdings" panose="05000000000000000000" pitchFamily="2" charset="2"/>
              <a:buChar char="v"/>
            </a:pPr>
            <a:r>
              <a:rPr sz="2000" spc="-53" dirty="0" err="1">
                <a:latin typeface="Times New Roman" panose="02020603050405020304" pitchFamily="18" charset="0"/>
                <a:cs typeface="Times New Roman" panose="02020603050405020304" pitchFamily="18" charset="0"/>
              </a:rPr>
              <a:t>İd</a:t>
            </a:r>
            <a:r>
              <a:rPr sz="2000" spc="-35" dirty="0" err="1">
                <a:latin typeface="Times New Roman" panose="02020603050405020304" pitchFamily="18" charset="0"/>
                <a:cs typeface="Times New Roman" panose="02020603050405020304" pitchFamily="18" charset="0"/>
              </a:rPr>
              <a:t>ari</a:t>
            </a:r>
            <a:r>
              <a:rPr sz="2000" spc="-35" dirty="0">
                <a:latin typeface="Times New Roman" panose="02020603050405020304" pitchFamily="18" charset="0"/>
                <a:cs typeface="Times New Roman" panose="02020603050405020304" pitchFamily="18" charset="0"/>
              </a:rPr>
              <a:t>	</a:t>
            </a:r>
            <a:r>
              <a:rPr sz="2000" spc="-114" dirty="0">
                <a:latin typeface="Times New Roman" panose="02020603050405020304" pitchFamily="18" charset="0"/>
                <a:cs typeface="Times New Roman" panose="02020603050405020304" pitchFamily="18" charset="0"/>
              </a:rPr>
              <a:t>v</a:t>
            </a:r>
            <a:r>
              <a:rPr sz="2000" spc="-100" dirty="0">
                <a:latin typeface="Times New Roman" panose="02020603050405020304" pitchFamily="18" charset="0"/>
                <a:cs typeface="Times New Roman" panose="02020603050405020304" pitchFamily="18" charset="0"/>
              </a:rPr>
              <a:t>e</a:t>
            </a:r>
            <a:r>
              <a:rPr sz="2000" dirty="0">
                <a:latin typeface="Times New Roman" panose="02020603050405020304" pitchFamily="18" charset="0"/>
                <a:cs typeface="Times New Roman" panose="02020603050405020304" pitchFamily="18" charset="0"/>
              </a:rPr>
              <a:t>	</a:t>
            </a:r>
            <a:r>
              <a:rPr sz="2000" spc="-44" dirty="0">
                <a:latin typeface="Times New Roman" panose="02020603050405020304" pitchFamily="18" charset="0"/>
                <a:cs typeface="Times New Roman" panose="02020603050405020304" pitchFamily="18" charset="0"/>
              </a:rPr>
              <a:t>mali</a:t>
            </a:r>
            <a:r>
              <a:rPr sz="2000" dirty="0">
                <a:latin typeface="Times New Roman" panose="02020603050405020304" pitchFamily="18" charset="0"/>
                <a:cs typeface="Times New Roman" panose="02020603050405020304" pitchFamily="18" charset="0"/>
              </a:rPr>
              <a:t>	</a:t>
            </a:r>
            <a:r>
              <a:rPr sz="2000" spc="-127" dirty="0">
                <a:latin typeface="Times New Roman" panose="02020603050405020304" pitchFamily="18" charset="0"/>
                <a:cs typeface="Times New Roman" panose="02020603050405020304" pitchFamily="18" charset="0"/>
              </a:rPr>
              <a:t>k</a:t>
            </a:r>
            <a:r>
              <a:rPr sz="2000" spc="-70" dirty="0">
                <a:latin typeface="Times New Roman" panose="02020603050405020304" pitchFamily="18" charset="0"/>
                <a:cs typeface="Times New Roman" panose="02020603050405020304" pitchFamily="18" charset="0"/>
              </a:rPr>
              <a:t>a</a:t>
            </a:r>
            <a:r>
              <a:rPr sz="2000" spc="-79" dirty="0">
                <a:latin typeface="Times New Roman" panose="02020603050405020304" pitchFamily="18" charset="0"/>
                <a:cs typeface="Times New Roman" panose="02020603050405020304" pitchFamily="18" charset="0"/>
              </a:rPr>
              <a:t>r</a:t>
            </a:r>
            <a:r>
              <a:rPr sz="2000" spc="-57" dirty="0">
                <a:latin typeface="Times New Roman" panose="02020603050405020304" pitchFamily="18" charset="0"/>
                <a:cs typeface="Times New Roman" panose="02020603050405020304" pitchFamily="18" charset="0"/>
              </a:rPr>
              <a:t>ar</a:t>
            </a:r>
            <a:r>
              <a:rPr sz="2000" dirty="0">
                <a:latin typeface="Times New Roman" panose="02020603050405020304" pitchFamily="18" charset="0"/>
                <a:cs typeface="Times New Roman" panose="02020603050405020304" pitchFamily="18" charset="0"/>
              </a:rPr>
              <a:t>	</a:t>
            </a:r>
            <a:r>
              <a:rPr sz="2000" spc="9" dirty="0">
                <a:latin typeface="Times New Roman" panose="02020603050405020304" pitchFamily="18" charset="0"/>
                <a:cs typeface="Times New Roman" panose="02020603050405020304" pitchFamily="18" charset="0"/>
              </a:rPr>
              <a:t>i</a:t>
            </a:r>
            <a:r>
              <a:rPr sz="2000" spc="-4" dirty="0">
                <a:latin typeface="Times New Roman" panose="02020603050405020304" pitchFamily="18" charset="0"/>
                <a:cs typeface="Times New Roman" panose="02020603050405020304" pitchFamily="18" charset="0"/>
              </a:rPr>
              <a:t>l</a:t>
            </a:r>
            <a:r>
              <a:rPr sz="2000" spc="-105" dirty="0">
                <a:latin typeface="Times New Roman" panose="02020603050405020304" pitchFamily="18" charset="0"/>
                <a:cs typeface="Times New Roman" panose="02020603050405020304" pitchFamily="18" charset="0"/>
              </a:rPr>
              <a:t>e</a:t>
            </a:r>
            <a:r>
              <a:rPr sz="2000" dirty="0">
                <a:latin typeface="Times New Roman" panose="02020603050405020304" pitchFamily="18" charset="0"/>
                <a:cs typeface="Times New Roman" panose="02020603050405020304" pitchFamily="18" charset="0"/>
              </a:rPr>
              <a:t>	</a:t>
            </a:r>
            <a:r>
              <a:rPr sz="2000" spc="-61" dirty="0">
                <a:latin typeface="Times New Roman" panose="02020603050405020304" pitchFamily="18" charset="0"/>
                <a:cs typeface="Times New Roman" panose="02020603050405020304" pitchFamily="18" charset="0"/>
              </a:rPr>
              <a:t>işleml</a:t>
            </a:r>
            <a:r>
              <a:rPr sz="2000" spc="-75" dirty="0">
                <a:latin typeface="Times New Roman" panose="02020603050405020304" pitchFamily="18" charset="0"/>
                <a:cs typeface="Times New Roman" panose="02020603050405020304" pitchFamily="18" charset="0"/>
              </a:rPr>
              <a:t>e</a:t>
            </a:r>
            <a:r>
              <a:rPr sz="2000" spc="9" dirty="0">
                <a:latin typeface="Times New Roman" panose="02020603050405020304" pitchFamily="18" charset="0"/>
                <a:cs typeface="Times New Roman" panose="02020603050405020304" pitchFamily="18" charset="0"/>
              </a:rPr>
              <a:t>r</a:t>
            </a:r>
            <a:r>
              <a:rPr sz="2000" spc="-105" dirty="0">
                <a:latin typeface="Times New Roman" panose="02020603050405020304" pitchFamily="18" charset="0"/>
                <a:cs typeface="Times New Roman" panose="02020603050405020304" pitchFamily="18" charset="0"/>
              </a:rPr>
              <a:t>e</a:t>
            </a:r>
            <a:r>
              <a:rPr sz="2000" dirty="0">
                <a:latin typeface="Times New Roman" panose="02020603050405020304" pitchFamily="18" charset="0"/>
                <a:cs typeface="Times New Roman" panose="02020603050405020304" pitchFamily="18" charset="0"/>
              </a:rPr>
              <a:t>	</a:t>
            </a:r>
            <a:r>
              <a:rPr sz="2000" spc="9" dirty="0">
                <a:latin typeface="Times New Roman" panose="02020603050405020304" pitchFamily="18" charset="0"/>
                <a:cs typeface="Times New Roman" panose="02020603050405020304" pitchFamily="18" charset="0"/>
              </a:rPr>
              <a:t>il</a:t>
            </a:r>
            <a:r>
              <a:rPr sz="2000" spc="13" dirty="0">
                <a:latin typeface="Times New Roman" panose="02020603050405020304" pitchFamily="18" charset="0"/>
                <a:cs typeface="Times New Roman" panose="02020603050405020304" pitchFamily="18" charset="0"/>
              </a:rPr>
              <a:t>i</a:t>
            </a:r>
            <a:r>
              <a:rPr sz="2000" spc="-140" dirty="0">
                <a:latin typeface="Times New Roman" panose="02020603050405020304" pitchFamily="18" charset="0"/>
                <a:cs typeface="Times New Roman" panose="02020603050405020304" pitchFamily="18" charset="0"/>
              </a:rPr>
              <a:t>ş</a:t>
            </a:r>
            <a:r>
              <a:rPr sz="2000" spc="-145" dirty="0">
                <a:latin typeface="Times New Roman" panose="02020603050405020304" pitchFamily="18" charset="0"/>
                <a:cs typeface="Times New Roman" panose="02020603050405020304" pitchFamily="18" charset="0"/>
              </a:rPr>
              <a:t>k</a:t>
            </a:r>
            <a:r>
              <a:rPr sz="2000" spc="-22" dirty="0">
                <a:latin typeface="Times New Roman" panose="02020603050405020304" pitchFamily="18" charset="0"/>
                <a:cs typeface="Times New Roman" panose="02020603050405020304" pitchFamily="18" charset="0"/>
              </a:rPr>
              <a:t>in</a:t>
            </a:r>
            <a:r>
              <a:rPr sz="2000" dirty="0">
                <a:latin typeface="Times New Roman" panose="02020603050405020304" pitchFamily="18" charset="0"/>
                <a:cs typeface="Times New Roman" panose="02020603050405020304" pitchFamily="18" charset="0"/>
              </a:rPr>
              <a:t>	</a:t>
            </a:r>
            <a:r>
              <a:rPr sz="2000" spc="-53" dirty="0">
                <a:latin typeface="Times New Roman" panose="02020603050405020304" pitchFamily="18" charset="0"/>
                <a:cs typeface="Times New Roman" panose="02020603050405020304" pitchFamily="18" charset="0"/>
              </a:rPr>
              <a:t>o</a:t>
            </a:r>
            <a:r>
              <a:rPr sz="2000" spc="-35" dirty="0">
                <a:latin typeface="Times New Roman" panose="02020603050405020304" pitchFamily="18" charset="0"/>
                <a:cs typeface="Times New Roman" panose="02020603050405020304" pitchFamily="18" charset="0"/>
              </a:rPr>
              <a:t>la</a:t>
            </a:r>
            <a:r>
              <a:rPr sz="2000" spc="-79" dirty="0">
                <a:latin typeface="Times New Roman" panose="02020603050405020304" pitchFamily="18" charset="0"/>
                <a:cs typeface="Times New Roman" panose="02020603050405020304" pitchFamily="18" charset="0"/>
              </a:rPr>
              <a:t>r</a:t>
            </a:r>
            <a:r>
              <a:rPr sz="2000" spc="-110" dirty="0">
                <a:latin typeface="Times New Roman" panose="02020603050405020304" pitchFamily="18" charset="0"/>
                <a:cs typeface="Times New Roman" panose="02020603050405020304" pitchFamily="18" charset="0"/>
              </a:rPr>
              <a:t>ak</a:t>
            </a:r>
            <a:r>
              <a:rPr sz="2000" dirty="0">
                <a:latin typeface="Times New Roman" panose="02020603050405020304" pitchFamily="18" charset="0"/>
                <a:cs typeface="Times New Roman" panose="02020603050405020304" pitchFamily="18" charset="0"/>
              </a:rPr>
              <a:t>	</a:t>
            </a:r>
            <a:r>
              <a:rPr sz="2000" spc="-61" dirty="0" err="1">
                <a:latin typeface="Times New Roman" panose="02020603050405020304" pitchFamily="18" charset="0"/>
                <a:cs typeface="Times New Roman" panose="02020603050405020304" pitchFamily="18" charset="0"/>
              </a:rPr>
              <a:t>i</a:t>
            </a:r>
            <a:r>
              <a:rPr lang="tr-TR" sz="2000" spc="-61" dirty="0">
                <a:latin typeface="Times New Roman" panose="02020603050405020304" pitchFamily="18" charset="0"/>
                <a:cs typeface="Times New Roman" panose="02020603050405020304" pitchFamily="18" charset="0"/>
              </a:rPr>
              <a:t>ç </a:t>
            </a:r>
            <a:r>
              <a:rPr sz="2000" spc="-145" dirty="0" err="1">
                <a:latin typeface="Times New Roman" panose="02020603050405020304" pitchFamily="18" charset="0"/>
                <a:cs typeface="Times New Roman" panose="02020603050405020304" pitchFamily="18" charset="0"/>
              </a:rPr>
              <a:t>k</a:t>
            </a:r>
            <a:r>
              <a:rPr sz="2000" spc="-53" dirty="0" err="1">
                <a:latin typeface="Times New Roman" panose="02020603050405020304" pitchFamily="18" charset="0"/>
                <a:cs typeface="Times New Roman" panose="02020603050405020304" pitchFamily="18" charset="0"/>
              </a:rPr>
              <a:t>o</a:t>
            </a:r>
            <a:r>
              <a:rPr sz="2000" spc="-70" dirty="0" err="1">
                <a:latin typeface="Times New Roman" panose="02020603050405020304" pitchFamily="18" charset="0"/>
                <a:cs typeface="Times New Roman" panose="02020603050405020304" pitchFamily="18" charset="0"/>
              </a:rPr>
              <a:t>n</a:t>
            </a:r>
            <a:r>
              <a:rPr sz="2000" spc="100" dirty="0" err="1">
                <a:latin typeface="Times New Roman" panose="02020603050405020304" pitchFamily="18" charset="0"/>
                <a:cs typeface="Times New Roman" panose="02020603050405020304" pitchFamily="18" charset="0"/>
              </a:rPr>
              <a:t>t</a:t>
            </a:r>
            <a:r>
              <a:rPr sz="2000" spc="-9" dirty="0" err="1">
                <a:latin typeface="Times New Roman" panose="02020603050405020304" pitchFamily="18" charset="0"/>
                <a:cs typeface="Times New Roman" panose="02020603050405020304" pitchFamily="18" charset="0"/>
              </a:rPr>
              <a:t>r</a:t>
            </a:r>
            <a:r>
              <a:rPr sz="2000" spc="-53" dirty="0" err="1">
                <a:latin typeface="Times New Roman" panose="02020603050405020304" pitchFamily="18" charset="0"/>
                <a:cs typeface="Times New Roman" panose="02020603050405020304" pitchFamily="18" charset="0"/>
              </a:rPr>
              <a:t>o</a:t>
            </a:r>
            <a:r>
              <a:rPr sz="2000" spc="-13" dirty="0" err="1">
                <a:latin typeface="Times New Roman" panose="02020603050405020304" pitchFamily="18" charset="0"/>
                <a:cs typeface="Times New Roman" panose="02020603050405020304" pitchFamily="18" charset="0"/>
              </a:rPr>
              <a:t>l</a:t>
            </a:r>
            <a:r>
              <a:rPr sz="2000" spc="-39" dirty="0" err="1">
                <a:latin typeface="Times New Roman" panose="02020603050405020304" pitchFamily="18" charset="0"/>
                <a:cs typeface="Times New Roman" panose="02020603050405020304" pitchFamily="18" charset="0"/>
              </a:rPr>
              <a:t>ün</a:t>
            </a:r>
            <a:r>
              <a:rPr sz="2000" spc="-39" dirty="0">
                <a:latin typeface="Times New Roman" panose="02020603050405020304" pitchFamily="18" charset="0"/>
                <a:cs typeface="Times New Roman" panose="02020603050405020304" pitchFamily="18" charset="0"/>
              </a:rPr>
              <a:t>  </a:t>
            </a:r>
            <a:r>
              <a:rPr sz="2000" spc="-66" dirty="0" err="1">
                <a:latin typeface="Times New Roman" panose="02020603050405020304" pitchFamily="18" charset="0"/>
                <a:cs typeface="Times New Roman" panose="02020603050405020304" pitchFamily="18" charset="0"/>
              </a:rPr>
              <a:t>işleyişinden</a:t>
            </a:r>
            <a:r>
              <a:rPr sz="2000" spc="-66" dirty="0">
                <a:latin typeface="Times New Roman" panose="02020603050405020304" pitchFamily="18" charset="0"/>
                <a:cs typeface="Times New Roman" panose="02020603050405020304" pitchFamily="18" charset="0"/>
              </a:rPr>
              <a:t>,</a:t>
            </a:r>
            <a:endParaRPr lang="tr-TR" sz="2000" spc="-66" dirty="0">
              <a:latin typeface="Times New Roman" panose="02020603050405020304" pitchFamily="18" charset="0"/>
              <a:cs typeface="Times New Roman" panose="02020603050405020304" pitchFamily="18" charset="0"/>
            </a:endParaRPr>
          </a:p>
          <a:p>
            <a:pPr marL="369074" indent="-342900" algn="just">
              <a:lnSpc>
                <a:spcPct val="150000"/>
              </a:lnSpc>
              <a:buFont typeface="Wingdings" panose="05000000000000000000" pitchFamily="2" charset="2"/>
              <a:buChar char="v"/>
            </a:pPr>
            <a:r>
              <a:rPr sz="2000" spc="-48" dirty="0" err="1">
                <a:latin typeface="Times New Roman" panose="02020603050405020304" pitchFamily="18" charset="0"/>
                <a:cs typeface="Times New Roman" panose="02020603050405020304" pitchFamily="18" charset="0"/>
              </a:rPr>
              <a:t>Birim</a:t>
            </a:r>
            <a:r>
              <a:rPr sz="2000" spc="-48" dirty="0">
                <a:latin typeface="Times New Roman" panose="02020603050405020304" pitchFamily="18" charset="0"/>
                <a:cs typeface="Times New Roman" panose="02020603050405020304" pitchFamily="18" charset="0"/>
              </a:rPr>
              <a:t> </a:t>
            </a:r>
            <a:r>
              <a:rPr sz="2000" spc="-44" dirty="0">
                <a:latin typeface="Times New Roman" panose="02020603050405020304" pitchFamily="18" charset="0"/>
                <a:cs typeface="Times New Roman" panose="02020603050405020304" pitchFamily="18" charset="0"/>
              </a:rPr>
              <a:t>faaliyet </a:t>
            </a:r>
            <a:r>
              <a:rPr sz="2000" spc="-53" dirty="0">
                <a:latin typeface="Times New Roman" panose="02020603050405020304" pitchFamily="18" charset="0"/>
                <a:cs typeface="Times New Roman" panose="02020603050405020304" pitchFamily="18" charset="0"/>
              </a:rPr>
              <a:t>raporlarının </a:t>
            </a:r>
            <a:r>
              <a:rPr sz="2000" spc="-105" dirty="0">
                <a:latin typeface="Times New Roman" panose="02020603050405020304" pitchFamily="18" charset="0"/>
                <a:cs typeface="Times New Roman" panose="02020603050405020304" pitchFamily="18" charset="0"/>
              </a:rPr>
              <a:t>ve </a:t>
            </a:r>
            <a:r>
              <a:rPr sz="2000" spc="-61" dirty="0">
                <a:latin typeface="Times New Roman" panose="02020603050405020304" pitchFamily="18" charset="0"/>
                <a:cs typeface="Times New Roman" panose="02020603050405020304" pitchFamily="18" charset="0"/>
              </a:rPr>
              <a:t>performans </a:t>
            </a:r>
            <a:r>
              <a:rPr sz="2000" spc="-61" dirty="0" err="1">
                <a:latin typeface="Times New Roman" panose="02020603050405020304" pitchFamily="18" charset="0"/>
                <a:cs typeface="Times New Roman" panose="02020603050405020304" pitchFamily="18" charset="0"/>
              </a:rPr>
              <a:t>programlarının</a:t>
            </a:r>
            <a:r>
              <a:rPr sz="2000" spc="100" dirty="0">
                <a:latin typeface="Times New Roman" panose="02020603050405020304" pitchFamily="18" charset="0"/>
                <a:cs typeface="Times New Roman" panose="02020603050405020304" pitchFamily="18" charset="0"/>
              </a:rPr>
              <a:t> </a:t>
            </a:r>
            <a:r>
              <a:rPr sz="2000" spc="-70" dirty="0" err="1">
                <a:latin typeface="Times New Roman" panose="02020603050405020304" pitchFamily="18" charset="0"/>
                <a:cs typeface="Times New Roman" panose="02020603050405020304" pitchFamily="18" charset="0"/>
              </a:rPr>
              <a:t>düzenli</a:t>
            </a:r>
            <a:r>
              <a:rPr lang="tr-TR" sz="2000" spc="-70" dirty="0">
                <a:latin typeface="Times New Roman" panose="02020603050405020304" pitchFamily="18" charset="0"/>
                <a:cs typeface="Times New Roman" panose="02020603050405020304" pitchFamily="18" charset="0"/>
              </a:rPr>
              <a:t> </a:t>
            </a:r>
            <a:r>
              <a:rPr sz="2000" spc="-61" dirty="0" err="1">
                <a:latin typeface="Times New Roman" panose="02020603050405020304" pitchFamily="18" charset="0"/>
                <a:cs typeface="Times New Roman" panose="02020603050405020304" pitchFamily="18" charset="0"/>
              </a:rPr>
              <a:t>aralıklarla</a:t>
            </a:r>
            <a:r>
              <a:rPr sz="2000" spc="-167" dirty="0">
                <a:latin typeface="Times New Roman" panose="02020603050405020304" pitchFamily="18" charset="0"/>
                <a:cs typeface="Times New Roman" panose="02020603050405020304" pitchFamily="18" charset="0"/>
              </a:rPr>
              <a:t> </a:t>
            </a:r>
            <a:r>
              <a:rPr sz="2000" spc="-83" dirty="0" err="1">
                <a:latin typeface="Times New Roman" panose="02020603050405020304" pitchFamily="18" charset="0"/>
                <a:cs typeface="Times New Roman" panose="02020603050405020304" pitchFamily="18" charset="0"/>
              </a:rPr>
              <a:t>hazırlanmasından</a:t>
            </a:r>
            <a:r>
              <a:rPr sz="2000" spc="-83" dirty="0">
                <a:latin typeface="Times New Roman" panose="02020603050405020304" pitchFamily="18" charset="0"/>
                <a:cs typeface="Times New Roman" panose="02020603050405020304" pitchFamily="18" charset="0"/>
              </a:rPr>
              <a:t>,</a:t>
            </a:r>
            <a:endParaRPr lang="tr-TR" sz="2000" spc="-83" dirty="0">
              <a:latin typeface="Times New Roman" panose="02020603050405020304" pitchFamily="18" charset="0"/>
              <a:cs typeface="Times New Roman" panose="02020603050405020304" pitchFamily="18" charset="0"/>
            </a:endParaRPr>
          </a:p>
          <a:p>
            <a:pPr marL="369074" indent="-342900">
              <a:lnSpc>
                <a:spcPct val="150000"/>
              </a:lnSpc>
              <a:buFont typeface="Wingdings" panose="05000000000000000000" pitchFamily="2" charset="2"/>
              <a:buChar char="v"/>
            </a:pPr>
            <a:r>
              <a:rPr sz="2000" spc="-88" dirty="0">
                <a:latin typeface="Times New Roman" panose="02020603050405020304" pitchFamily="18" charset="0"/>
                <a:cs typeface="Times New Roman" panose="02020603050405020304" pitchFamily="18" charset="0"/>
              </a:rPr>
              <a:t>Her </a:t>
            </a:r>
            <a:r>
              <a:rPr sz="2000" spc="-57" dirty="0" err="1">
                <a:latin typeface="Times New Roman" panose="02020603050405020304" pitchFamily="18" charset="0"/>
                <a:cs typeface="Times New Roman" panose="02020603050405020304" pitchFamily="18" charset="0"/>
              </a:rPr>
              <a:t>yıl</a:t>
            </a:r>
            <a:r>
              <a:rPr sz="2000" spc="-57" dirty="0">
                <a:latin typeface="Times New Roman" panose="02020603050405020304" pitchFamily="18" charset="0"/>
                <a:cs typeface="Times New Roman" panose="02020603050405020304" pitchFamily="18" charset="0"/>
              </a:rPr>
              <a:t> </a:t>
            </a:r>
            <a:r>
              <a:rPr sz="2000" spc="-61" dirty="0" err="1">
                <a:latin typeface="Times New Roman" panose="02020603050405020304" pitchFamily="18" charset="0"/>
                <a:cs typeface="Times New Roman" panose="02020603050405020304" pitchFamily="18" charset="0"/>
              </a:rPr>
              <a:t>iç</a:t>
            </a:r>
            <a:r>
              <a:rPr sz="2000" spc="-61" dirty="0">
                <a:latin typeface="Times New Roman" panose="02020603050405020304" pitchFamily="18" charset="0"/>
                <a:cs typeface="Times New Roman" panose="02020603050405020304" pitchFamily="18" charset="0"/>
              </a:rPr>
              <a:t> </a:t>
            </a:r>
            <a:r>
              <a:rPr sz="2000" spc="-31" dirty="0" err="1">
                <a:latin typeface="Times New Roman" panose="02020603050405020304" pitchFamily="18" charset="0"/>
                <a:cs typeface="Times New Roman" panose="02020603050405020304" pitchFamily="18" charset="0"/>
              </a:rPr>
              <a:t>kontrol</a:t>
            </a:r>
            <a:r>
              <a:rPr sz="2000" spc="-31" dirty="0">
                <a:latin typeface="Times New Roman" panose="02020603050405020304" pitchFamily="18" charset="0"/>
                <a:cs typeface="Times New Roman" panose="02020603050405020304" pitchFamily="18" charset="0"/>
              </a:rPr>
              <a:t> </a:t>
            </a:r>
            <a:r>
              <a:rPr sz="2000" spc="-110" dirty="0" err="1">
                <a:latin typeface="Times New Roman" panose="02020603050405020304" pitchFamily="18" charset="0"/>
                <a:cs typeface="Times New Roman" panose="02020603050405020304" pitchFamily="18" charset="0"/>
              </a:rPr>
              <a:t>güvence</a:t>
            </a:r>
            <a:r>
              <a:rPr sz="2000" spc="-110" dirty="0">
                <a:latin typeface="Times New Roman" panose="02020603050405020304" pitchFamily="18" charset="0"/>
                <a:cs typeface="Times New Roman" panose="02020603050405020304" pitchFamily="18" charset="0"/>
              </a:rPr>
              <a:t> </a:t>
            </a:r>
            <a:r>
              <a:rPr sz="2000" spc="-88" dirty="0" err="1">
                <a:latin typeface="Times New Roman" panose="02020603050405020304" pitchFamily="18" charset="0"/>
                <a:cs typeface="Times New Roman" panose="02020603050405020304" pitchFamily="18" charset="0"/>
              </a:rPr>
              <a:t>beyanını</a:t>
            </a:r>
            <a:r>
              <a:rPr sz="2000" spc="-88" dirty="0">
                <a:latin typeface="Times New Roman" panose="02020603050405020304" pitchFamily="18" charset="0"/>
                <a:cs typeface="Times New Roman" panose="02020603050405020304" pitchFamily="18" charset="0"/>
              </a:rPr>
              <a:t> </a:t>
            </a:r>
            <a:r>
              <a:rPr sz="2000" spc="-83" dirty="0" err="1">
                <a:latin typeface="Times New Roman" panose="02020603050405020304" pitchFamily="18" charset="0"/>
                <a:cs typeface="Times New Roman" panose="02020603050405020304" pitchFamily="18" charset="0"/>
              </a:rPr>
              <a:t>düzenleyerek</a:t>
            </a:r>
            <a:r>
              <a:rPr sz="2000" spc="-83" dirty="0">
                <a:latin typeface="Times New Roman" panose="02020603050405020304" pitchFamily="18" charset="0"/>
                <a:cs typeface="Times New Roman" panose="02020603050405020304" pitchFamily="18" charset="0"/>
              </a:rPr>
              <a:t> </a:t>
            </a:r>
            <a:r>
              <a:rPr sz="2000" spc="-13" dirty="0" err="1">
                <a:latin typeface="Times New Roman" panose="02020603050405020304" pitchFamily="18" charset="0"/>
                <a:cs typeface="Times New Roman" panose="02020603050405020304" pitchFamily="18" charset="0"/>
              </a:rPr>
              <a:t>birim</a:t>
            </a:r>
            <a:r>
              <a:rPr sz="2000" spc="-13" dirty="0">
                <a:latin typeface="Times New Roman" panose="02020603050405020304" pitchFamily="18" charset="0"/>
                <a:cs typeface="Times New Roman" panose="02020603050405020304" pitchFamily="18" charset="0"/>
              </a:rPr>
              <a:t> </a:t>
            </a:r>
            <a:r>
              <a:rPr sz="2000" spc="-48" dirty="0" err="1">
                <a:latin typeface="Times New Roman" panose="02020603050405020304" pitchFamily="18" charset="0"/>
                <a:cs typeface="Times New Roman" panose="02020603050405020304" pitchFamily="18" charset="0"/>
              </a:rPr>
              <a:t>faaliyet</a:t>
            </a:r>
            <a:r>
              <a:rPr lang="tr-TR" sz="2000" spc="-48" dirty="0">
                <a:latin typeface="Times New Roman" panose="02020603050405020304" pitchFamily="18" charset="0"/>
                <a:cs typeface="Times New Roman" panose="02020603050405020304" pitchFamily="18" charset="0"/>
              </a:rPr>
              <a:t> </a:t>
            </a:r>
            <a:r>
              <a:rPr sz="2000" spc="-53" dirty="0" err="1">
                <a:latin typeface="Times New Roman" panose="02020603050405020304" pitchFamily="18" charset="0"/>
                <a:cs typeface="Times New Roman" panose="02020603050405020304" pitchFamily="18" charset="0"/>
              </a:rPr>
              <a:t>raporlarına</a:t>
            </a:r>
            <a:r>
              <a:rPr sz="2000" spc="-53" dirty="0">
                <a:latin typeface="Times New Roman" panose="02020603050405020304" pitchFamily="18" charset="0"/>
                <a:cs typeface="Times New Roman" panose="02020603050405020304" pitchFamily="18" charset="0"/>
              </a:rPr>
              <a:t> </a:t>
            </a:r>
            <a:r>
              <a:rPr sz="2000" spc="-61" dirty="0" err="1">
                <a:latin typeface="Times New Roman" panose="02020603050405020304" pitchFamily="18" charset="0"/>
                <a:cs typeface="Times New Roman" panose="02020603050405020304" pitchFamily="18" charset="0"/>
              </a:rPr>
              <a:t>eklemekten</a:t>
            </a:r>
            <a:r>
              <a:rPr sz="2000" spc="-61" dirty="0">
                <a:latin typeface="Times New Roman" panose="02020603050405020304" pitchFamily="18" charset="0"/>
                <a:cs typeface="Times New Roman" panose="02020603050405020304" pitchFamily="18" charset="0"/>
              </a:rPr>
              <a:t>, </a:t>
            </a:r>
            <a:r>
              <a:rPr sz="2000" spc="-88" dirty="0" err="1">
                <a:latin typeface="Times New Roman" panose="02020603050405020304" pitchFamily="18" charset="0"/>
                <a:cs typeface="Times New Roman" panose="02020603050405020304" pitchFamily="18" charset="0"/>
              </a:rPr>
              <a:t>görev</a:t>
            </a:r>
            <a:r>
              <a:rPr sz="2000" spc="-88" dirty="0">
                <a:latin typeface="Times New Roman" panose="02020603050405020304" pitchFamily="18" charset="0"/>
                <a:cs typeface="Times New Roman" panose="02020603050405020304" pitchFamily="18" charset="0"/>
              </a:rPr>
              <a:t> </a:t>
            </a:r>
            <a:r>
              <a:rPr sz="2000" spc="-105" dirty="0" err="1">
                <a:latin typeface="Times New Roman" panose="02020603050405020304" pitchFamily="18" charset="0"/>
                <a:cs typeface="Times New Roman" panose="02020603050405020304" pitchFamily="18" charset="0"/>
              </a:rPr>
              <a:t>ve</a:t>
            </a:r>
            <a:r>
              <a:rPr sz="2000" spc="-105" dirty="0">
                <a:latin typeface="Times New Roman" panose="02020603050405020304" pitchFamily="18" charset="0"/>
                <a:cs typeface="Times New Roman" panose="02020603050405020304" pitchFamily="18" charset="0"/>
              </a:rPr>
              <a:t> </a:t>
            </a:r>
            <a:r>
              <a:rPr sz="2000" spc="-31" dirty="0" err="1">
                <a:latin typeface="Times New Roman" panose="02020603050405020304" pitchFamily="18" charset="0"/>
                <a:cs typeface="Times New Roman" panose="02020603050405020304" pitchFamily="18" charset="0"/>
              </a:rPr>
              <a:t>yetkileri</a:t>
            </a:r>
            <a:r>
              <a:rPr sz="2000" spc="-31" dirty="0">
                <a:latin typeface="Times New Roman" panose="02020603050405020304" pitchFamily="18" charset="0"/>
                <a:cs typeface="Times New Roman" panose="02020603050405020304" pitchFamily="18" charset="0"/>
              </a:rPr>
              <a:t> </a:t>
            </a:r>
            <a:r>
              <a:rPr sz="2000" spc="-92" dirty="0" err="1">
                <a:latin typeface="Times New Roman" panose="02020603050405020304" pitchFamily="18" charset="0"/>
                <a:cs typeface="Times New Roman" panose="02020603050405020304" pitchFamily="18" charset="0"/>
              </a:rPr>
              <a:t>çerçevesinde</a:t>
            </a:r>
            <a:r>
              <a:rPr sz="2000" spc="-92" dirty="0">
                <a:latin typeface="Times New Roman" panose="02020603050405020304" pitchFamily="18" charset="0"/>
                <a:cs typeface="Times New Roman" panose="02020603050405020304" pitchFamily="18" charset="0"/>
              </a:rPr>
              <a:t>  </a:t>
            </a:r>
            <a:r>
              <a:rPr sz="2000" b="1" spc="-118" dirty="0" err="1">
                <a:solidFill>
                  <a:srgbClr val="FF0000"/>
                </a:solidFill>
                <a:latin typeface="Times New Roman" panose="02020603050405020304" pitchFamily="18" charset="0"/>
                <a:cs typeface="Times New Roman" panose="02020603050405020304" pitchFamily="18" charset="0"/>
              </a:rPr>
              <a:t>sorumludurlar</a:t>
            </a:r>
            <a:r>
              <a:rPr sz="2000" b="1" spc="-118" dirty="0">
                <a:solidFill>
                  <a:srgbClr val="FF0000"/>
                </a:solidFill>
                <a:latin typeface="Times New Roman" panose="02020603050405020304" pitchFamily="18" charset="0"/>
                <a:cs typeface="Times New Roman" panose="02020603050405020304" pitchFamily="18" charset="0"/>
              </a:rPr>
              <a:t>.</a:t>
            </a:r>
            <a:endParaRPr sz="2000" dirty="0">
              <a:latin typeface="Times New Roman" panose="02020603050405020304" pitchFamily="18" charset="0"/>
              <a:cs typeface="Times New Roman" panose="02020603050405020304" pitchFamily="18" charset="0"/>
            </a:endParaRPr>
          </a:p>
        </p:txBody>
      </p:sp>
      <p:sp>
        <p:nvSpPr>
          <p:cNvPr id="6" name="Dikdörtgen 5">
            <a:extLst>
              <a:ext uri="{FF2B5EF4-FFF2-40B4-BE49-F238E27FC236}">
                <a16:creationId xmlns="" xmlns:a16="http://schemas.microsoft.com/office/drawing/2014/main" id="{49B4305F-D34F-4E76-987B-AB7BDBFCC69D}"/>
              </a:ext>
            </a:extLst>
          </p:cNvPr>
          <p:cNvSpPr/>
          <p:nvPr/>
        </p:nvSpPr>
        <p:spPr>
          <a:xfrm>
            <a:off x="1066251" y="1495510"/>
            <a:ext cx="1974387" cy="507831"/>
          </a:xfrm>
          <a:prstGeom prst="rect">
            <a:avLst/>
          </a:prstGeom>
        </p:spPr>
        <p:txBody>
          <a:bodyPr wrap="none" anchor="ctr">
            <a:spAutoFit/>
          </a:bodyPr>
          <a:lstStyle/>
          <a:p>
            <a:pPr marL="26174">
              <a:lnSpc>
                <a:spcPct val="150000"/>
              </a:lnSpc>
            </a:pPr>
            <a:r>
              <a:rPr lang="tr-TR" b="1" spc="-100" dirty="0">
                <a:solidFill>
                  <a:srgbClr val="FF0000"/>
                </a:solidFill>
                <a:latin typeface="Times New Roman" panose="02020603050405020304" pitchFamily="18" charset="0"/>
                <a:cs typeface="Times New Roman" panose="02020603050405020304" pitchFamily="18" charset="0"/>
              </a:rPr>
              <a:t>Harcama Yetkilileri;</a:t>
            </a:r>
          </a:p>
        </p:txBody>
      </p:sp>
    </p:spTree>
    <p:extLst>
      <p:ext uri="{BB962C8B-B14F-4D97-AF65-F5344CB8AC3E}">
        <p14:creationId xmlns:p14="http://schemas.microsoft.com/office/powerpoint/2010/main" val="197578172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b="1" dirty="0">
                <a:solidFill>
                  <a:srgbClr val="C00000"/>
                </a:solidFill>
                <a:latin typeface="Times New Roman" panose="02020603050405020304" pitchFamily="18" charset="0"/>
                <a:cs typeface="Times New Roman" panose="02020603050405020304" pitchFamily="18" charset="0"/>
              </a:rPr>
              <a:t>ROL VE SORUMLULUKLAR</a:t>
            </a:r>
            <a:endParaRPr sz="2800" b="1" dirty="0">
              <a:solidFill>
                <a:srgbClr val="FF0000"/>
              </a:solidFill>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4" name="object 5">
            <a:extLst>
              <a:ext uri="{FF2B5EF4-FFF2-40B4-BE49-F238E27FC236}">
                <a16:creationId xmlns="" xmlns:a16="http://schemas.microsoft.com/office/drawing/2014/main" id="{3C01A6F5-2A1C-4DDA-8AF9-598695056C4D}"/>
              </a:ext>
            </a:extLst>
          </p:cNvPr>
          <p:cNvSpPr txBox="1"/>
          <p:nvPr/>
        </p:nvSpPr>
        <p:spPr>
          <a:xfrm>
            <a:off x="1063166" y="2002997"/>
            <a:ext cx="9446541" cy="4572559"/>
          </a:xfrm>
          <a:prstGeom prst="rect">
            <a:avLst/>
          </a:prstGeom>
        </p:spPr>
        <p:txBody>
          <a:bodyPr vert="horz" wrap="square" lIns="0" tIns="11137" rIns="0" bIns="0" rtlCol="0">
            <a:spAutoFit/>
          </a:bodyPr>
          <a:lstStyle/>
          <a:p>
            <a:pPr marL="354038" marR="4455" indent="-342900" algn="just">
              <a:lnSpc>
                <a:spcPct val="150000"/>
              </a:lnSpc>
              <a:buFont typeface="Wingdings" panose="05000000000000000000" pitchFamily="2" charset="2"/>
              <a:buChar char="v"/>
            </a:pPr>
            <a:r>
              <a:rPr lang="tr-TR" sz="2000" dirty="0">
                <a:latin typeface="Times New Roman" panose="02020603050405020304" pitchFamily="18" charset="0"/>
                <a:cs typeface="Times New Roman" panose="02020603050405020304" pitchFamily="18" charset="0"/>
              </a:rPr>
              <a:t>E</a:t>
            </a:r>
            <a:r>
              <a:rPr sz="2000" dirty="0" err="1">
                <a:latin typeface="Times New Roman" panose="02020603050405020304" pitchFamily="18" charset="0"/>
                <a:cs typeface="Times New Roman" panose="02020603050405020304" pitchFamily="18" charset="0"/>
              </a:rPr>
              <a:t>tkili</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bir</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iç</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kontrol</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sistemi</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oluşturmak</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uygulanmasını</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sağlamak</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ve</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izlemek</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zayıf</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yönleri</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geliştirmekten</a:t>
            </a:r>
            <a:r>
              <a:rPr sz="2000" dirty="0">
                <a:latin typeface="Times New Roman" panose="02020603050405020304" pitchFamily="18" charset="0"/>
                <a:cs typeface="Times New Roman" panose="02020603050405020304" pitchFamily="18" charset="0"/>
              </a:rPr>
              <a:t>,</a:t>
            </a:r>
          </a:p>
          <a:p>
            <a:pPr marL="354038" marR="6126" indent="-342900" algn="just">
              <a:lnSpc>
                <a:spcPct val="150000"/>
              </a:lnSpc>
              <a:buFont typeface="Wingdings" panose="05000000000000000000" pitchFamily="2" charset="2"/>
              <a:buChar char="v"/>
            </a:pPr>
            <a:r>
              <a:rPr sz="2000" dirty="0" err="1">
                <a:latin typeface="Times New Roman" panose="02020603050405020304" pitchFamily="18" charset="0"/>
                <a:cs typeface="Times New Roman" panose="02020603050405020304" pitchFamily="18" charset="0"/>
              </a:rPr>
              <a:t>İç</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kontrol</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sisteminin</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kurulması</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ve</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standartların</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uygulanması</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konularında</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çalışmalar</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yapmak</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ve</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çalışma</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sonuçlarını</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üst</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yöneticiye</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raporlamaktan</a:t>
            </a:r>
            <a:r>
              <a:rPr sz="2000" dirty="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a:p>
            <a:pPr marL="354038" marR="6126" indent="-342900" algn="just">
              <a:lnSpc>
                <a:spcPct val="150000"/>
              </a:lnSpc>
              <a:buFont typeface="Wingdings" panose="05000000000000000000" pitchFamily="2" charset="2"/>
              <a:buChar char="v"/>
            </a:pPr>
            <a:r>
              <a:rPr lang="tr-TR" sz="2000" dirty="0">
                <a:latin typeface="Times New Roman" panose="02020603050405020304" pitchFamily="18" charset="0"/>
                <a:cs typeface="Times New Roman" panose="02020603050405020304" pitchFamily="18" charset="0"/>
              </a:rPr>
              <a:t>İç kontrol sisteminin tasarım ve işleyişini sürekli incelemekten,</a:t>
            </a:r>
          </a:p>
          <a:p>
            <a:pPr marL="354038" marR="6126" indent="-342900" algn="just">
              <a:lnSpc>
                <a:spcPct val="150000"/>
              </a:lnSpc>
              <a:buFont typeface="Wingdings" panose="05000000000000000000" pitchFamily="2" charset="2"/>
              <a:buChar char="v"/>
            </a:pPr>
            <a:r>
              <a:rPr lang="es-ES" sz="2000" dirty="0">
                <a:latin typeface="Times New Roman" panose="02020603050405020304" pitchFamily="18" charset="0"/>
                <a:cs typeface="Times New Roman" panose="02020603050405020304" pitchFamily="18" charset="0"/>
              </a:rPr>
              <a:t>İç</a:t>
            </a:r>
            <a:r>
              <a:rPr lang="tr-TR" sz="2000" dirty="0">
                <a:latin typeface="Times New Roman" panose="02020603050405020304" pitchFamily="18" charset="0"/>
                <a:cs typeface="Times New Roman" panose="02020603050405020304" pitchFamily="18" charset="0"/>
              </a:rPr>
              <a:t> </a:t>
            </a:r>
            <a:r>
              <a:rPr lang="es-ES" sz="2000" dirty="0">
                <a:latin typeface="Times New Roman" panose="02020603050405020304" pitchFamily="18" charset="0"/>
                <a:cs typeface="Times New Roman" panose="02020603050405020304" pitchFamily="18" charset="0"/>
              </a:rPr>
              <a:t>kontrol</a:t>
            </a:r>
            <a:r>
              <a:rPr lang="tr-TR" sz="2000" dirty="0">
                <a:latin typeface="Times New Roman" panose="02020603050405020304" pitchFamily="18" charset="0"/>
                <a:cs typeface="Times New Roman" panose="02020603050405020304" pitchFamily="18" charset="0"/>
              </a:rPr>
              <a:t> </a:t>
            </a:r>
            <a:r>
              <a:rPr lang="es-ES" sz="2000" dirty="0">
                <a:latin typeface="Times New Roman" panose="02020603050405020304" pitchFamily="18" charset="0"/>
                <a:cs typeface="Times New Roman" panose="02020603050405020304" pitchFamily="18" charset="0"/>
              </a:rPr>
              <a:t>sisteminin</a:t>
            </a:r>
            <a:r>
              <a:rPr lang="tr-TR" sz="2000" dirty="0">
                <a:latin typeface="Times New Roman" panose="02020603050405020304" pitchFamily="18" charset="0"/>
                <a:cs typeface="Times New Roman" panose="02020603050405020304" pitchFamily="18" charset="0"/>
              </a:rPr>
              <a:t> </a:t>
            </a:r>
            <a:r>
              <a:rPr lang="es-ES" sz="2000" dirty="0">
                <a:latin typeface="Times New Roman" panose="02020603050405020304" pitchFamily="18" charset="0"/>
                <a:cs typeface="Times New Roman" panose="02020603050405020304" pitchFamily="18" charset="0"/>
              </a:rPr>
              <a:t>güçlü</a:t>
            </a:r>
            <a:r>
              <a:rPr lang="tr-TR" sz="2000" dirty="0">
                <a:latin typeface="Times New Roman" panose="02020603050405020304" pitchFamily="18" charset="0"/>
                <a:cs typeface="Times New Roman" panose="02020603050405020304" pitchFamily="18" charset="0"/>
              </a:rPr>
              <a:t> </a:t>
            </a:r>
            <a:r>
              <a:rPr lang="es-ES" sz="2000" dirty="0">
                <a:latin typeface="Times New Roman" panose="02020603050405020304" pitchFamily="18" charset="0"/>
                <a:cs typeface="Times New Roman" panose="02020603050405020304" pitchFamily="18" charset="0"/>
              </a:rPr>
              <a:t>ve</a:t>
            </a:r>
            <a:r>
              <a:rPr lang="tr-TR" sz="2000" dirty="0">
                <a:latin typeface="Times New Roman" panose="02020603050405020304" pitchFamily="18" charset="0"/>
                <a:cs typeface="Times New Roman" panose="02020603050405020304" pitchFamily="18" charset="0"/>
              </a:rPr>
              <a:t> zayıf	yönlerinin belirlenmesini sağlamak ve geliştirilmesi için değerlendirme ve tavsiyeler sunmak  suretiyle iç kontrol sisteminin geliştirilmesinden,</a:t>
            </a:r>
          </a:p>
          <a:p>
            <a:pPr marL="11138" marR="6126" algn="just">
              <a:lnSpc>
                <a:spcPct val="150000"/>
              </a:lnSpc>
            </a:pPr>
            <a:endParaRPr lang="tr-TR" sz="2000" dirty="0">
              <a:latin typeface="Times New Roman" panose="02020603050405020304" pitchFamily="18" charset="0"/>
              <a:cs typeface="Times New Roman" panose="02020603050405020304" pitchFamily="18" charset="0"/>
            </a:endParaRPr>
          </a:p>
          <a:p>
            <a:pPr marL="11138" marR="6126" algn="just">
              <a:lnSpc>
                <a:spcPct val="150000"/>
              </a:lnSpc>
            </a:pPr>
            <a:endParaRPr sz="2000" dirty="0">
              <a:latin typeface="Times New Roman" panose="02020603050405020304" pitchFamily="18" charset="0"/>
              <a:cs typeface="Times New Roman" panose="02020603050405020304" pitchFamily="18" charset="0"/>
            </a:endParaRPr>
          </a:p>
        </p:txBody>
      </p:sp>
      <p:sp>
        <p:nvSpPr>
          <p:cNvPr id="7" name="Dikdörtgen 6">
            <a:extLst>
              <a:ext uri="{FF2B5EF4-FFF2-40B4-BE49-F238E27FC236}">
                <a16:creationId xmlns="" xmlns:a16="http://schemas.microsoft.com/office/drawing/2014/main" id="{49B4305F-D34F-4E76-987B-AB7BDBFCC69D}"/>
              </a:ext>
            </a:extLst>
          </p:cNvPr>
          <p:cNvSpPr/>
          <p:nvPr/>
        </p:nvSpPr>
        <p:spPr>
          <a:xfrm>
            <a:off x="1066251" y="1564759"/>
            <a:ext cx="2168222" cy="369332"/>
          </a:xfrm>
          <a:prstGeom prst="rect">
            <a:avLst/>
          </a:prstGeom>
        </p:spPr>
        <p:txBody>
          <a:bodyPr wrap="none" anchor="ctr">
            <a:spAutoFit/>
          </a:bodyPr>
          <a:lstStyle/>
          <a:p>
            <a:r>
              <a:rPr lang="tr-TR" b="1" spc="-100" dirty="0">
                <a:solidFill>
                  <a:srgbClr val="FF0000"/>
                </a:solidFill>
                <a:latin typeface="Times New Roman" panose="02020603050405020304" pitchFamily="18" charset="0"/>
                <a:cs typeface="Times New Roman" panose="02020603050405020304" pitchFamily="18" charset="0"/>
              </a:rPr>
              <a:t>İç kontrol sorumluları;</a:t>
            </a:r>
          </a:p>
        </p:txBody>
      </p:sp>
    </p:spTree>
    <p:extLst>
      <p:ext uri="{BB962C8B-B14F-4D97-AF65-F5344CB8AC3E}">
        <p14:creationId xmlns:p14="http://schemas.microsoft.com/office/powerpoint/2010/main" val="216233023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endParaRPr sz="2800" b="1" dirty="0">
              <a:solidFill>
                <a:srgbClr val="FF0000"/>
              </a:solidFill>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4" name="object 7">
            <a:extLst>
              <a:ext uri="{FF2B5EF4-FFF2-40B4-BE49-F238E27FC236}">
                <a16:creationId xmlns="" xmlns:a16="http://schemas.microsoft.com/office/drawing/2014/main" id="{E62DB035-B954-436A-90C3-E4CAE9932D9F}"/>
              </a:ext>
            </a:extLst>
          </p:cNvPr>
          <p:cNvSpPr txBox="1"/>
          <p:nvPr/>
        </p:nvSpPr>
        <p:spPr>
          <a:xfrm>
            <a:off x="1066460" y="1995763"/>
            <a:ext cx="8561861" cy="2399750"/>
          </a:xfrm>
          <a:prstGeom prst="rect">
            <a:avLst/>
          </a:prstGeom>
        </p:spPr>
        <p:txBody>
          <a:bodyPr vert="horz" wrap="square" lIns="0" tIns="145342" rIns="0" bIns="0" rtlCol="0">
            <a:spAutoFit/>
          </a:bodyPr>
          <a:lstStyle/>
          <a:p>
            <a:pPr marL="354038" marR="4455" indent="-342900" algn="just">
              <a:lnSpc>
                <a:spcPct val="150000"/>
              </a:lnSpc>
              <a:buFont typeface="Wingdings" panose="05000000000000000000" pitchFamily="2" charset="2"/>
              <a:buChar char="v"/>
            </a:pPr>
            <a:r>
              <a:rPr sz="2000" spc="-105" dirty="0" err="1">
                <a:latin typeface="Times New Roman" panose="02020603050405020304" pitchFamily="18" charset="0"/>
                <a:cs typeface="Times New Roman" panose="02020603050405020304" pitchFamily="18" charset="0"/>
              </a:rPr>
              <a:t>İç</a:t>
            </a:r>
            <a:r>
              <a:rPr sz="2000" spc="-105" dirty="0">
                <a:latin typeface="Times New Roman" panose="02020603050405020304" pitchFamily="18" charset="0"/>
                <a:cs typeface="Times New Roman" panose="02020603050405020304" pitchFamily="18" charset="0"/>
              </a:rPr>
              <a:t> </a:t>
            </a:r>
            <a:r>
              <a:rPr sz="2000" spc="-44" dirty="0">
                <a:latin typeface="Times New Roman" panose="02020603050405020304" pitchFamily="18" charset="0"/>
                <a:cs typeface="Times New Roman" panose="02020603050405020304" pitchFamily="18" charset="0"/>
              </a:rPr>
              <a:t>kontrol </a:t>
            </a:r>
            <a:r>
              <a:rPr sz="2000" spc="-75" dirty="0">
                <a:latin typeface="Times New Roman" panose="02020603050405020304" pitchFamily="18" charset="0"/>
                <a:cs typeface="Times New Roman" panose="02020603050405020304" pitchFamily="18" charset="0"/>
              </a:rPr>
              <a:t>sisteminin </a:t>
            </a:r>
            <a:r>
              <a:rPr sz="2000" spc="-48" dirty="0">
                <a:latin typeface="Times New Roman" panose="02020603050405020304" pitchFamily="18" charset="0"/>
                <a:cs typeface="Times New Roman" panose="02020603050405020304" pitchFamily="18" charset="0"/>
              </a:rPr>
              <a:t>yeterliliği, </a:t>
            </a:r>
            <a:r>
              <a:rPr sz="2000" spc="-44" dirty="0">
                <a:latin typeface="Times New Roman" panose="02020603050405020304" pitchFamily="18" charset="0"/>
                <a:cs typeface="Times New Roman" panose="02020603050405020304" pitchFamily="18" charset="0"/>
              </a:rPr>
              <a:t>etkinliği </a:t>
            </a:r>
            <a:r>
              <a:rPr sz="2000" spc="-114" dirty="0">
                <a:latin typeface="Times New Roman" panose="02020603050405020304" pitchFamily="18" charset="0"/>
                <a:cs typeface="Times New Roman" panose="02020603050405020304" pitchFamily="18" charset="0"/>
              </a:rPr>
              <a:t>ve </a:t>
            </a:r>
            <a:r>
              <a:rPr sz="2000" spc="-83" dirty="0">
                <a:latin typeface="Times New Roman" panose="02020603050405020304" pitchFamily="18" charset="0"/>
                <a:cs typeface="Times New Roman" panose="02020603050405020304" pitchFamily="18" charset="0"/>
              </a:rPr>
              <a:t>işleyişiyle </a:t>
            </a:r>
            <a:r>
              <a:rPr sz="2000" spc="-31" dirty="0">
                <a:latin typeface="Times New Roman" panose="02020603050405020304" pitchFamily="18" charset="0"/>
                <a:cs typeface="Times New Roman" panose="02020603050405020304" pitchFamily="18" charset="0"/>
              </a:rPr>
              <a:t>ilgili </a:t>
            </a:r>
            <a:r>
              <a:rPr sz="2000" spc="-83" dirty="0">
                <a:latin typeface="Times New Roman" panose="02020603050405020304" pitchFamily="18" charset="0"/>
                <a:cs typeface="Times New Roman" panose="02020603050405020304" pitchFamily="18" charset="0"/>
              </a:rPr>
              <a:t>olarak  </a:t>
            </a:r>
            <a:r>
              <a:rPr sz="2000" spc="-61" dirty="0">
                <a:latin typeface="Times New Roman" panose="02020603050405020304" pitchFamily="18" charset="0"/>
                <a:cs typeface="Times New Roman" panose="02020603050405020304" pitchFamily="18" charset="0"/>
              </a:rPr>
              <a:t>yönetime </a:t>
            </a:r>
            <a:r>
              <a:rPr sz="2000" spc="-48" dirty="0">
                <a:latin typeface="Times New Roman" panose="02020603050405020304" pitchFamily="18" charset="0"/>
                <a:cs typeface="Times New Roman" panose="02020603050405020304" pitchFamily="18" charset="0"/>
              </a:rPr>
              <a:t>bilgi </a:t>
            </a:r>
            <a:r>
              <a:rPr sz="2000" spc="-123" dirty="0">
                <a:latin typeface="Times New Roman" panose="02020603050405020304" pitchFamily="18" charset="0"/>
                <a:cs typeface="Times New Roman" panose="02020603050405020304" pitchFamily="18" charset="0"/>
              </a:rPr>
              <a:t>sağlama, </a:t>
            </a:r>
            <a:r>
              <a:rPr sz="2000" spc="-75" dirty="0">
                <a:latin typeface="Times New Roman" panose="02020603050405020304" pitchFamily="18" charset="0"/>
                <a:cs typeface="Times New Roman" panose="02020603050405020304" pitchFamily="18" charset="0"/>
              </a:rPr>
              <a:t>değerlendirme </a:t>
            </a:r>
            <a:r>
              <a:rPr sz="2000" spc="-118" dirty="0">
                <a:latin typeface="Times New Roman" panose="02020603050405020304" pitchFamily="18" charset="0"/>
                <a:cs typeface="Times New Roman" panose="02020603050405020304" pitchFamily="18" charset="0"/>
              </a:rPr>
              <a:t>yapma </a:t>
            </a:r>
            <a:r>
              <a:rPr sz="2000" spc="-114" dirty="0">
                <a:latin typeface="Times New Roman" panose="02020603050405020304" pitchFamily="18" charset="0"/>
                <a:cs typeface="Times New Roman" panose="02020603050405020304" pitchFamily="18" charset="0"/>
              </a:rPr>
              <a:t>ve </a:t>
            </a:r>
            <a:r>
              <a:rPr sz="2000" spc="-66" dirty="0">
                <a:latin typeface="Times New Roman" panose="02020603050405020304" pitchFamily="18" charset="0"/>
                <a:cs typeface="Times New Roman" panose="02020603050405020304" pitchFamily="18" charset="0"/>
              </a:rPr>
              <a:t>öneride  </a:t>
            </a:r>
            <a:r>
              <a:rPr sz="2000" spc="-70" dirty="0" err="1">
                <a:latin typeface="Times New Roman" panose="02020603050405020304" pitchFamily="18" charset="0"/>
                <a:cs typeface="Times New Roman" panose="02020603050405020304" pitchFamily="18" charset="0"/>
              </a:rPr>
              <a:t>bulunmaktan</a:t>
            </a:r>
            <a:r>
              <a:rPr sz="2000" spc="-70" dirty="0">
                <a:latin typeface="Times New Roman" panose="02020603050405020304" pitchFamily="18" charset="0"/>
                <a:cs typeface="Times New Roman" panose="02020603050405020304" pitchFamily="18" charset="0"/>
              </a:rPr>
              <a:t>,</a:t>
            </a:r>
            <a:endParaRPr lang="tr-TR" sz="2000" spc="-70" dirty="0">
              <a:latin typeface="Times New Roman" panose="02020603050405020304" pitchFamily="18" charset="0"/>
              <a:cs typeface="Times New Roman" panose="02020603050405020304" pitchFamily="18" charset="0"/>
            </a:endParaRPr>
          </a:p>
          <a:p>
            <a:pPr marL="354038" marR="4455" indent="-342900" algn="just">
              <a:lnSpc>
                <a:spcPct val="150000"/>
              </a:lnSpc>
              <a:buFont typeface="Wingdings" panose="05000000000000000000" pitchFamily="2" charset="2"/>
              <a:buChar char="v"/>
            </a:pPr>
            <a:r>
              <a:rPr sz="2000" spc="-100" dirty="0" err="1">
                <a:latin typeface="Times New Roman" panose="02020603050405020304" pitchFamily="18" charset="0"/>
                <a:cs typeface="Times New Roman" panose="02020603050405020304" pitchFamily="18" charset="0"/>
              </a:rPr>
              <a:t>İç</a:t>
            </a:r>
            <a:r>
              <a:rPr sz="2000" spc="-100" dirty="0">
                <a:latin typeface="Times New Roman" panose="02020603050405020304" pitchFamily="18" charset="0"/>
                <a:cs typeface="Times New Roman" panose="02020603050405020304" pitchFamily="18" charset="0"/>
              </a:rPr>
              <a:t> </a:t>
            </a:r>
            <a:r>
              <a:rPr sz="2000" spc="-66" dirty="0">
                <a:latin typeface="Times New Roman" panose="02020603050405020304" pitchFamily="18" charset="0"/>
                <a:cs typeface="Times New Roman" panose="02020603050405020304" pitchFamily="18" charset="0"/>
              </a:rPr>
              <a:t>Kontrol </a:t>
            </a:r>
            <a:r>
              <a:rPr sz="2000" spc="-57" dirty="0">
                <a:latin typeface="Times New Roman" panose="02020603050405020304" pitchFamily="18" charset="0"/>
                <a:cs typeface="Times New Roman" panose="02020603050405020304" pitchFamily="18" charset="0"/>
              </a:rPr>
              <a:t>faaliyetlerine </a:t>
            </a:r>
            <a:r>
              <a:rPr sz="2000" spc="-61" dirty="0">
                <a:latin typeface="Times New Roman" panose="02020603050405020304" pitchFamily="18" charset="0"/>
                <a:cs typeface="Times New Roman" panose="02020603050405020304" pitchFamily="18" charset="0"/>
              </a:rPr>
              <a:t>ilişkin </a:t>
            </a:r>
            <a:r>
              <a:rPr sz="2000" spc="-83" dirty="0">
                <a:latin typeface="Times New Roman" panose="02020603050405020304" pitchFamily="18" charset="0"/>
                <a:cs typeface="Times New Roman" panose="02020603050405020304" pitchFamily="18" charset="0"/>
              </a:rPr>
              <a:t>olarak </a:t>
            </a:r>
            <a:r>
              <a:rPr sz="2000" spc="-61" dirty="0">
                <a:latin typeface="Times New Roman" panose="02020603050405020304" pitchFamily="18" charset="0"/>
                <a:cs typeface="Times New Roman" panose="02020603050405020304" pitchFamily="18" charset="0"/>
              </a:rPr>
              <a:t>yönetime </a:t>
            </a:r>
            <a:r>
              <a:rPr sz="2000" spc="-100" dirty="0" err="1">
                <a:latin typeface="Times New Roman" panose="02020603050405020304" pitchFamily="18" charset="0"/>
                <a:cs typeface="Times New Roman" panose="02020603050405020304" pitchFamily="18" charset="0"/>
              </a:rPr>
              <a:t>danışmanlık</a:t>
            </a:r>
            <a:r>
              <a:rPr sz="2000" spc="-285" dirty="0">
                <a:latin typeface="Times New Roman" panose="02020603050405020304" pitchFamily="18" charset="0"/>
                <a:cs typeface="Times New Roman" panose="02020603050405020304" pitchFamily="18" charset="0"/>
              </a:rPr>
              <a:t> </a:t>
            </a:r>
            <a:r>
              <a:rPr sz="2000" spc="-57" dirty="0" err="1">
                <a:latin typeface="Times New Roman" panose="02020603050405020304" pitchFamily="18" charset="0"/>
                <a:cs typeface="Times New Roman" panose="02020603050405020304" pitchFamily="18" charset="0"/>
              </a:rPr>
              <a:t>hizmeti</a:t>
            </a:r>
            <a:r>
              <a:rPr lang="tr-TR" sz="2000" spc="-57" dirty="0">
                <a:latin typeface="Times New Roman" panose="02020603050405020304" pitchFamily="18" charset="0"/>
                <a:cs typeface="Times New Roman" panose="02020603050405020304" pitchFamily="18" charset="0"/>
              </a:rPr>
              <a:t> </a:t>
            </a:r>
            <a:r>
              <a:rPr sz="2000" spc="-75" dirty="0" err="1">
                <a:latin typeface="Times New Roman" panose="02020603050405020304" pitchFamily="18" charset="0"/>
                <a:cs typeface="Times New Roman" panose="02020603050405020304" pitchFamily="18" charset="0"/>
              </a:rPr>
              <a:t>vermekten</a:t>
            </a:r>
            <a:r>
              <a:rPr sz="2000" spc="-75" dirty="0">
                <a:latin typeface="Times New Roman" panose="02020603050405020304" pitchFamily="18" charset="0"/>
                <a:cs typeface="Times New Roman" panose="02020603050405020304" pitchFamily="18" charset="0"/>
              </a:rPr>
              <a:t>,</a:t>
            </a:r>
            <a:endParaRPr lang="tr-TR" sz="2000" spc="-75" dirty="0">
              <a:latin typeface="Times New Roman" panose="02020603050405020304" pitchFamily="18" charset="0"/>
              <a:cs typeface="Times New Roman" panose="02020603050405020304" pitchFamily="18" charset="0"/>
            </a:endParaRPr>
          </a:p>
          <a:p>
            <a:pPr marL="354038" marR="4455" indent="-342900" algn="just">
              <a:lnSpc>
                <a:spcPct val="150000"/>
              </a:lnSpc>
              <a:buFont typeface="Wingdings" panose="05000000000000000000" pitchFamily="2" charset="2"/>
              <a:buChar char="v"/>
            </a:pPr>
            <a:r>
              <a:rPr sz="2000" spc="-92" dirty="0" err="1">
                <a:latin typeface="Times New Roman" panose="02020603050405020304" pitchFamily="18" charset="0"/>
                <a:cs typeface="Times New Roman" panose="02020603050405020304" pitchFamily="18" charset="0"/>
              </a:rPr>
              <a:t>İç</a:t>
            </a:r>
            <a:r>
              <a:rPr sz="2000" spc="-92" dirty="0">
                <a:latin typeface="Times New Roman" panose="02020603050405020304" pitchFamily="18" charset="0"/>
                <a:cs typeface="Times New Roman" panose="02020603050405020304" pitchFamily="18" charset="0"/>
              </a:rPr>
              <a:t> </a:t>
            </a:r>
            <a:r>
              <a:rPr sz="2000" spc="-61" dirty="0">
                <a:latin typeface="Times New Roman" panose="02020603050405020304" pitchFamily="18" charset="0"/>
                <a:cs typeface="Times New Roman" panose="02020603050405020304" pitchFamily="18" charset="0"/>
              </a:rPr>
              <a:t>Denetim </a:t>
            </a:r>
            <a:r>
              <a:rPr sz="2000" spc="-26" dirty="0">
                <a:latin typeface="Times New Roman" panose="02020603050405020304" pitchFamily="18" charset="0"/>
                <a:cs typeface="Times New Roman" panose="02020603050405020304" pitchFamily="18" charset="0"/>
              </a:rPr>
              <a:t>ile </a:t>
            </a:r>
            <a:r>
              <a:rPr sz="2000" spc="-13" dirty="0">
                <a:latin typeface="Times New Roman" panose="02020603050405020304" pitchFamily="18" charset="0"/>
                <a:cs typeface="Times New Roman" panose="02020603050405020304" pitchFamily="18" charset="0"/>
              </a:rPr>
              <a:t>birlikte </a:t>
            </a:r>
            <a:r>
              <a:rPr sz="2000" spc="-92" dirty="0">
                <a:latin typeface="Times New Roman" panose="02020603050405020304" pitchFamily="18" charset="0"/>
                <a:cs typeface="Times New Roman" panose="02020603050405020304" pitchFamily="18" charset="0"/>
              </a:rPr>
              <a:t>İç </a:t>
            </a:r>
            <a:r>
              <a:rPr sz="2000" spc="-53" dirty="0">
                <a:latin typeface="Times New Roman" panose="02020603050405020304" pitchFamily="18" charset="0"/>
                <a:cs typeface="Times New Roman" panose="02020603050405020304" pitchFamily="18" charset="0"/>
              </a:rPr>
              <a:t>Kontrol </a:t>
            </a:r>
            <a:r>
              <a:rPr sz="2000" spc="-75" dirty="0">
                <a:latin typeface="Times New Roman" panose="02020603050405020304" pitchFamily="18" charset="0"/>
                <a:cs typeface="Times New Roman" panose="02020603050405020304" pitchFamily="18" charset="0"/>
              </a:rPr>
              <a:t>Sisteminin </a:t>
            </a:r>
            <a:r>
              <a:rPr sz="2000" spc="-70" dirty="0" err="1">
                <a:latin typeface="Times New Roman" panose="02020603050405020304" pitchFamily="18" charset="0"/>
                <a:cs typeface="Times New Roman" panose="02020603050405020304" pitchFamily="18" charset="0"/>
              </a:rPr>
              <a:t>İzlenmesini</a:t>
            </a:r>
            <a:r>
              <a:rPr sz="2000" spc="88" dirty="0">
                <a:latin typeface="Times New Roman" panose="02020603050405020304" pitchFamily="18" charset="0"/>
                <a:cs typeface="Times New Roman" panose="02020603050405020304" pitchFamily="18" charset="0"/>
              </a:rPr>
              <a:t> </a:t>
            </a:r>
            <a:r>
              <a:rPr sz="2000" spc="-118" dirty="0" err="1">
                <a:latin typeface="Times New Roman" panose="02020603050405020304" pitchFamily="18" charset="0"/>
                <a:cs typeface="Times New Roman" panose="02020603050405020304" pitchFamily="18" charset="0"/>
              </a:rPr>
              <a:t>ve</a:t>
            </a:r>
            <a:r>
              <a:rPr lang="tr-TR" sz="2000" dirty="0">
                <a:latin typeface="Times New Roman" panose="02020603050405020304" pitchFamily="18" charset="0"/>
                <a:cs typeface="Times New Roman" panose="02020603050405020304" pitchFamily="18" charset="0"/>
              </a:rPr>
              <a:t> </a:t>
            </a:r>
            <a:r>
              <a:rPr sz="2000" spc="-48" dirty="0" err="1">
                <a:latin typeface="Times New Roman" panose="02020603050405020304" pitchFamily="18" charset="0"/>
                <a:cs typeface="Times New Roman" panose="02020603050405020304" pitchFamily="18" charset="0"/>
              </a:rPr>
              <a:t>değerlendirilmesini</a:t>
            </a:r>
            <a:r>
              <a:rPr sz="2000" spc="-118" dirty="0">
                <a:latin typeface="Times New Roman" panose="02020603050405020304" pitchFamily="18" charset="0"/>
                <a:cs typeface="Times New Roman" panose="02020603050405020304" pitchFamily="18" charset="0"/>
              </a:rPr>
              <a:t> </a:t>
            </a:r>
            <a:r>
              <a:rPr sz="2000" spc="-92" dirty="0" err="1">
                <a:latin typeface="Times New Roman" panose="02020603050405020304" pitchFamily="18" charset="0"/>
                <a:cs typeface="Times New Roman" panose="02020603050405020304" pitchFamily="18" charset="0"/>
              </a:rPr>
              <a:t>sağlamaktan</a:t>
            </a:r>
            <a:r>
              <a:rPr sz="2000" spc="-92" dirty="0">
                <a:latin typeface="Times New Roman" panose="02020603050405020304" pitchFamily="18" charset="0"/>
                <a:cs typeface="Times New Roman" panose="02020603050405020304" pitchFamily="18" charset="0"/>
              </a:rPr>
              <a:t>,</a:t>
            </a:r>
            <a:r>
              <a:rPr lang="tr-TR" sz="2000" spc="-61" dirty="0">
                <a:latin typeface="Times New Roman" panose="02020603050405020304" pitchFamily="18" charset="0"/>
                <a:cs typeface="Times New Roman" panose="02020603050405020304" pitchFamily="18" charset="0"/>
              </a:rPr>
              <a:t> </a:t>
            </a:r>
            <a:r>
              <a:rPr sz="2000" b="1" i="1" spc="-132" dirty="0" err="1">
                <a:latin typeface="Times New Roman" panose="02020603050405020304" pitchFamily="18" charset="0"/>
                <a:cs typeface="Times New Roman" panose="02020603050405020304" pitchFamily="18" charset="0"/>
              </a:rPr>
              <a:t>görev</a:t>
            </a:r>
            <a:r>
              <a:rPr sz="2000" b="1" i="1" spc="-132" dirty="0">
                <a:latin typeface="Times New Roman" panose="02020603050405020304" pitchFamily="18" charset="0"/>
                <a:cs typeface="Times New Roman" panose="02020603050405020304" pitchFamily="18" charset="0"/>
              </a:rPr>
              <a:t> </a:t>
            </a:r>
            <a:r>
              <a:rPr sz="2000" b="1" i="1" spc="-136" dirty="0">
                <a:latin typeface="Times New Roman" panose="02020603050405020304" pitchFamily="18" charset="0"/>
                <a:cs typeface="Times New Roman" panose="02020603050405020304" pitchFamily="18" charset="0"/>
              </a:rPr>
              <a:t>ve </a:t>
            </a:r>
            <a:r>
              <a:rPr sz="2000" b="1" i="1" spc="-83" dirty="0">
                <a:latin typeface="Times New Roman" panose="02020603050405020304" pitchFamily="18" charset="0"/>
                <a:cs typeface="Times New Roman" panose="02020603050405020304" pitchFamily="18" charset="0"/>
              </a:rPr>
              <a:t>yetkileri </a:t>
            </a:r>
            <a:r>
              <a:rPr sz="2000" b="1" i="1" spc="-162" dirty="0">
                <a:latin typeface="Times New Roman" panose="02020603050405020304" pitchFamily="18" charset="0"/>
                <a:cs typeface="Times New Roman" panose="02020603050405020304" pitchFamily="18" charset="0"/>
              </a:rPr>
              <a:t>çerçevesinde</a:t>
            </a:r>
            <a:r>
              <a:rPr sz="2000" b="1" i="1" spc="-39" dirty="0">
                <a:latin typeface="Times New Roman" panose="02020603050405020304" pitchFamily="18" charset="0"/>
                <a:cs typeface="Times New Roman" panose="02020603050405020304" pitchFamily="18" charset="0"/>
              </a:rPr>
              <a:t> </a:t>
            </a:r>
            <a:r>
              <a:rPr sz="2000" b="1" spc="-114" dirty="0">
                <a:solidFill>
                  <a:srgbClr val="FF0000"/>
                </a:solidFill>
                <a:latin typeface="Times New Roman" panose="02020603050405020304" pitchFamily="18" charset="0"/>
                <a:cs typeface="Times New Roman" panose="02020603050405020304" pitchFamily="18" charset="0"/>
              </a:rPr>
              <a:t>sorumludurlar.</a:t>
            </a:r>
            <a:endParaRPr sz="2000" dirty="0">
              <a:latin typeface="Times New Roman" panose="02020603050405020304" pitchFamily="18" charset="0"/>
              <a:cs typeface="Times New Roman" panose="02020603050405020304" pitchFamily="18" charset="0"/>
            </a:endParaRPr>
          </a:p>
        </p:txBody>
      </p:sp>
      <p:sp>
        <p:nvSpPr>
          <p:cNvPr id="7" name="Dikdörtgen 6">
            <a:extLst>
              <a:ext uri="{FF2B5EF4-FFF2-40B4-BE49-F238E27FC236}">
                <a16:creationId xmlns="" xmlns:a16="http://schemas.microsoft.com/office/drawing/2014/main" id="{49B4305F-D34F-4E76-987B-AB7BDBFCC69D}"/>
              </a:ext>
            </a:extLst>
          </p:cNvPr>
          <p:cNvSpPr/>
          <p:nvPr/>
        </p:nvSpPr>
        <p:spPr>
          <a:xfrm>
            <a:off x="1066251" y="1564759"/>
            <a:ext cx="2168222" cy="369332"/>
          </a:xfrm>
          <a:prstGeom prst="rect">
            <a:avLst/>
          </a:prstGeom>
        </p:spPr>
        <p:txBody>
          <a:bodyPr wrap="none" anchor="ctr">
            <a:spAutoFit/>
          </a:bodyPr>
          <a:lstStyle/>
          <a:p>
            <a:r>
              <a:rPr lang="tr-TR" b="1" spc="-100" dirty="0">
                <a:solidFill>
                  <a:srgbClr val="FF0000"/>
                </a:solidFill>
                <a:latin typeface="Times New Roman" panose="02020603050405020304" pitchFamily="18" charset="0"/>
                <a:cs typeface="Times New Roman" panose="02020603050405020304" pitchFamily="18" charset="0"/>
              </a:rPr>
              <a:t>İç kontrol sorumluları;</a:t>
            </a:r>
          </a:p>
        </p:txBody>
      </p:sp>
    </p:spTree>
    <p:extLst>
      <p:ext uri="{BB962C8B-B14F-4D97-AF65-F5344CB8AC3E}">
        <p14:creationId xmlns:p14="http://schemas.microsoft.com/office/powerpoint/2010/main" val="394188878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b="1" dirty="0">
                <a:solidFill>
                  <a:srgbClr val="C00000"/>
                </a:solidFill>
                <a:latin typeface="Times New Roman" panose="02020603050405020304" pitchFamily="18" charset="0"/>
                <a:cs typeface="Times New Roman" panose="02020603050405020304" pitchFamily="18" charset="0"/>
              </a:rPr>
              <a:t>ROL VE SORUMLULUKLAR</a:t>
            </a:r>
            <a:endParaRPr sz="2800" b="1" dirty="0">
              <a:solidFill>
                <a:srgbClr val="FF0000"/>
              </a:solidFill>
            </a:endParaRPr>
          </a:p>
        </p:txBody>
      </p:sp>
      <p:sp>
        <p:nvSpPr>
          <p:cNvPr id="5" name="Rectangle 58"/>
          <p:cNvSpPr txBox="1">
            <a:spLocks noChangeArrowheads="1"/>
          </p:cNvSpPr>
          <p:nvPr/>
        </p:nvSpPr>
        <p:spPr>
          <a:xfrm>
            <a:off x="-981075"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4" name="object 6">
            <a:extLst>
              <a:ext uri="{FF2B5EF4-FFF2-40B4-BE49-F238E27FC236}">
                <a16:creationId xmlns="" xmlns:a16="http://schemas.microsoft.com/office/drawing/2014/main" id="{6B992E65-3F67-43D6-8A6B-D0D50A0691C0}"/>
              </a:ext>
            </a:extLst>
          </p:cNvPr>
          <p:cNvSpPr txBox="1"/>
          <p:nvPr/>
        </p:nvSpPr>
        <p:spPr>
          <a:xfrm>
            <a:off x="1066251" y="2000561"/>
            <a:ext cx="10792374" cy="934575"/>
          </a:xfrm>
          <a:prstGeom prst="rect">
            <a:avLst/>
          </a:prstGeom>
        </p:spPr>
        <p:txBody>
          <a:bodyPr vert="horz" wrap="square" lIns="0" tIns="11137" rIns="0" bIns="0" rtlCol="0">
            <a:spAutoFit/>
          </a:bodyPr>
          <a:lstStyle/>
          <a:p>
            <a:pPr marL="11138" algn="just">
              <a:lnSpc>
                <a:spcPct val="150000"/>
              </a:lnSpc>
              <a:tabLst>
                <a:tab pos="788563" algn="l"/>
                <a:tab pos="2301090" algn="l"/>
                <a:tab pos="2708737" algn="l"/>
                <a:tab pos="3613692" algn="l"/>
              </a:tabLst>
            </a:pPr>
            <a:r>
              <a:rPr sz="2000" spc="-136" dirty="0">
                <a:latin typeface="Times New Roman" panose="02020603050405020304" pitchFamily="18" charset="0"/>
                <a:cs typeface="Times New Roman" panose="02020603050405020304" pitchFamily="18" charset="0"/>
              </a:rPr>
              <a:t>Kamu	</a:t>
            </a:r>
            <a:r>
              <a:rPr sz="2000" spc="-44" dirty="0">
                <a:latin typeface="Times New Roman" panose="02020603050405020304" pitchFamily="18" charset="0"/>
                <a:cs typeface="Times New Roman" panose="02020603050405020304" pitchFamily="18" charset="0"/>
              </a:rPr>
              <a:t>idarelerindeki	</a:t>
            </a:r>
            <a:r>
              <a:rPr sz="2000" spc="-61" dirty="0" err="1" smtClean="0">
                <a:latin typeface="Times New Roman" panose="02020603050405020304" pitchFamily="18" charset="0"/>
                <a:cs typeface="Times New Roman" panose="02020603050405020304" pitchFamily="18" charset="0"/>
              </a:rPr>
              <a:t>iç</a:t>
            </a:r>
            <a:r>
              <a:rPr lang="tr-TR" sz="2000" spc="-61" dirty="0" smtClean="0">
                <a:latin typeface="Times New Roman" panose="02020603050405020304" pitchFamily="18" charset="0"/>
                <a:cs typeface="Times New Roman" panose="02020603050405020304" pitchFamily="18" charset="0"/>
              </a:rPr>
              <a:t> </a:t>
            </a:r>
            <a:r>
              <a:rPr sz="2000" spc="-31" dirty="0" err="1" smtClean="0">
                <a:latin typeface="Times New Roman" panose="02020603050405020304" pitchFamily="18" charset="0"/>
                <a:cs typeface="Times New Roman" panose="02020603050405020304" pitchFamily="18" charset="0"/>
              </a:rPr>
              <a:t>kontrol</a:t>
            </a:r>
            <a:r>
              <a:rPr lang="tr-TR" sz="2000" spc="-31" dirty="0" smtClean="0">
                <a:latin typeface="Times New Roman" panose="02020603050405020304" pitchFamily="18" charset="0"/>
                <a:cs typeface="Times New Roman" panose="02020603050405020304" pitchFamily="18" charset="0"/>
              </a:rPr>
              <a:t> </a:t>
            </a:r>
            <a:r>
              <a:rPr sz="2000" spc="-48" dirty="0" err="1">
                <a:latin typeface="Times New Roman" panose="02020603050405020304" pitchFamily="18" charset="0"/>
                <a:cs typeface="Times New Roman" panose="02020603050405020304" pitchFamily="18" charset="0"/>
              </a:rPr>
              <a:t>sistemlerinin</a:t>
            </a:r>
            <a:r>
              <a:rPr lang="tr-TR" sz="2000" dirty="0">
                <a:latin typeface="Times New Roman" panose="02020603050405020304" pitchFamily="18" charset="0"/>
                <a:cs typeface="Times New Roman" panose="02020603050405020304" pitchFamily="18" charset="0"/>
              </a:rPr>
              <a:t> </a:t>
            </a:r>
            <a:r>
              <a:rPr sz="2000" spc="-70" dirty="0" err="1">
                <a:latin typeface="Times New Roman" panose="02020603050405020304" pitchFamily="18" charset="0"/>
                <a:cs typeface="Times New Roman" panose="02020603050405020304" pitchFamily="18" charset="0"/>
              </a:rPr>
              <a:t>incelenmesi</a:t>
            </a:r>
            <a:r>
              <a:rPr sz="2000" spc="-70" dirty="0">
                <a:latin typeface="Times New Roman" panose="02020603050405020304" pitchFamily="18" charset="0"/>
                <a:cs typeface="Times New Roman" panose="02020603050405020304" pitchFamily="18" charset="0"/>
              </a:rPr>
              <a:t> </a:t>
            </a:r>
            <a:r>
              <a:rPr sz="2000" spc="-105" dirty="0">
                <a:latin typeface="Times New Roman" panose="02020603050405020304" pitchFamily="18" charset="0"/>
                <a:cs typeface="Times New Roman" panose="02020603050405020304" pitchFamily="18" charset="0"/>
              </a:rPr>
              <a:t>ve</a:t>
            </a:r>
            <a:r>
              <a:rPr sz="2000" spc="-118" dirty="0">
                <a:latin typeface="Times New Roman" panose="02020603050405020304" pitchFamily="18" charset="0"/>
                <a:cs typeface="Times New Roman" panose="02020603050405020304" pitchFamily="18" charset="0"/>
              </a:rPr>
              <a:t> </a:t>
            </a:r>
            <a:r>
              <a:rPr sz="2000" spc="-53" dirty="0" err="1">
                <a:latin typeface="Times New Roman" panose="02020603050405020304" pitchFamily="18" charset="0"/>
                <a:cs typeface="Times New Roman" panose="02020603050405020304" pitchFamily="18" charset="0"/>
              </a:rPr>
              <a:t>değerlendirilmesinden</a:t>
            </a:r>
            <a:r>
              <a:rPr sz="2000" spc="-53" dirty="0">
                <a:latin typeface="Times New Roman" panose="02020603050405020304" pitchFamily="18" charset="0"/>
                <a:cs typeface="Times New Roman" panose="02020603050405020304" pitchFamily="18" charset="0"/>
              </a:rPr>
              <a:t>,</a:t>
            </a:r>
            <a:r>
              <a:rPr lang="tr-TR" sz="2000" b="1" i="1" spc="-132" dirty="0">
                <a:latin typeface="Times New Roman" panose="02020603050405020304" pitchFamily="18" charset="0"/>
                <a:cs typeface="Times New Roman" panose="02020603050405020304" pitchFamily="18" charset="0"/>
              </a:rPr>
              <a:t> görev </a:t>
            </a:r>
            <a:r>
              <a:rPr lang="tr-TR" sz="2000" b="1" i="1" spc="-136" dirty="0">
                <a:latin typeface="Times New Roman" panose="02020603050405020304" pitchFamily="18" charset="0"/>
                <a:cs typeface="Times New Roman" panose="02020603050405020304" pitchFamily="18" charset="0"/>
              </a:rPr>
              <a:t>ve </a:t>
            </a:r>
            <a:r>
              <a:rPr lang="tr-TR" sz="2000" b="1" i="1" spc="-83" dirty="0">
                <a:latin typeface="Times New Roman" panose="02020603050405020304" pitchFamily="18" charset="0"/>
                <a:cs typeface="Times New Roman" panose="02020603050405020304" pitchFamily="18" charset="0"/>
              </a:rPr>
              <a:t>yetkileri </a:t>
            </a:r>
            <a:r>
              <a:rPr lang="tr-TR" sz="2000" b="1" i="1" spc="-162" dirty="0">
                <a:latin typeface="Times New Roman" panose="02020603050405020304" pitchFamily="18" charset="0"/>
                <a:cs typeface="Times New Roman" panose="02020603050405020304" pitchFamily="18" charset="0"/>
              </a:rPr>
              <a:t>çerçevesinde</a:t>
            </a:r>
            <a:r>
              <a:rPr lang="tr-TR" sz="2000" b="1" i="1" spc="-26" dirty="0">
                <a:latin typeface="Times New Roman" panose="02020603050405020304" pitchFamily="18" charset="0"/>
                <a:cs typeface="Times New Roman" panose="02020603050405020304" pitchFamily="18" charset="0"/>
              </a:rPr>
              <a:t> </a:t>
            </a:r>
            <a:r>
              <a:rPr lang="tr-TR" sz="2000" b="1" spc="-118" dirty="0">
                <a:solidFill>
                  <a:srgbClr val="FF0000"/>
                </a:solidFill>
                <a:latin typeface="Times New Roman" panose="02020603050405020304" pitchFamily="18" charset="0"/>
                <a:cs typeface="Times New Roman" panose="02020603050405020304" pitchFamily="18" charset="0"/>
              </a:rPr>
              <a:t>sorumludurlar.</a:t>
            </a:r>
            <a:endParaRPr lang="tr-TR" sz="2000" dirty="0">
              <a:latin typeface="Times New Roman" panose="02020603050405020304" pitchFamily="18" charset="0"/>
              <a:cs typeface="Times New Roman" panose="02020603050405020304" pitchFamily="18" charset="0"/>
            </a:endParaRPr>
          </a:p>
        </p:txBody>
      </p:sp>
      <p:sp>
        <p:nvSpPr>
          <p:cNvPr id="7" name="Dikdörtgen 6">
            <a:extLst>
              <a:ext uri="{FF2B5EF4-FFF2-40B4-BE49-F238E27FC236}">
                <a16:creationId xmlns="" xmlns:a16="http://schemas.microsoft.com/office/drawing/2014/main" id="{49B4305F-D34F-4E76-987B-AB7BDBFCC69D}"/>
              </a:ext>
            </a:extLst>
          </p:cNvPr>
          <p:cNvSpPr/>
          <p:nvPr/>
        </p:nvSpPr>
        <p:spPr>
          <a:xfrm>
            <a:off x="1066251" y="1564759"/>
            <a:ext cx="2294218" cy="369332"/>
          </a:xfrm>
          <a:prstGeom prst="rect">
            <a:avLst/>
          </a:prstGeom>
        </p:spPr>
        <p:txBody>
          <a:bodyPr wrap="none" anchor="ctr">
            <a:spAutoFit/>
          </a:bodyPr>
          <a:lstStyle/>
          <a:p>
            <a:r>
              <a:rPr lang="tr-TR" b="1" spc="-100" dirty="0" err="1" smtClean="0">
                <a:solidFill>
                  <a:srgbClr val="FF0000"/>
                </a:solidFill>
                <a:latin typeface="Times New Roman" panose="02020603050405020304" pitchFamily="18" charset="0"/>
                <a:cs typeface="Times New Roman" panose="02020603050405020304" pitchFamily="18" charset="0"/>
              </a:rPr>
              <a:t>Sayıştayın</a:t>
            </a:r>
            <a:r>
              <a:rPr lang="tr-TR" b="1" spc="-100" dirty="0" smtClean="0">
                <a:solidFill>
                  <a:srgbClr val="FF0000"/>
                </a:solidFill>
                <a:latin typeface="Times New Roman" panose="02020603050405020304" pitchFamily="18" charset="0"/>
                <a:cs typeface="Times New Roman" panose="02020603050405020304" pitchFamily="18" charset="0"/>
              </a:rPr>
              <a:t> sorumluluğu;</a:t>
            </a:r>
            <a:endParaRPr lang="tr-TR" b="1" spc="-1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548659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b="1" dirty="0">
                <a:solidFill>
                  <a:srgbClr val="C00000"/>
                </a:solidFill>
                <a:latin typeface="Times New Roman" panose="02020603050405020304" pitchFamily="18" charset="0"/>
                <a:cs typeface="Times New Roman" panose="02020603050405020304" pitchFamily="18" charset="0"/>
              </a:rPr>
              <a:t>İÇ KONTROLÜN ÖZÜ</a:t>
            </a:r>
            <a:endParaRPr sz="2800" b="1" dirty="0">
              <a:solidFill>
                <a:srgbClr val="FF0000"/>
              </a:solidFill>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4" name="object 3">
            <a:extLst>
              <a:ext uri="{FF2B5EF4-FFF2-40B4-BE49-F238E27FC236}">
                <a16:creationId xmlns="" xmlns:a16="http://schemas.microsoft.com/office/drawing/2014/main" id="{58732FBE-B69A-46E7-852D-F0C664BEA3F6}"/>
              </a:ext>
            </a:extLst>
          </p:cNvPr>
          <p:cNvSpPr txBox="1"/>
          <p:nvPr/>
        </p:nvSpPr>
        <p:spPr>
          <a:xfrm>
            <a:off x="1062221" y="1999375"/>
            <a:ext cx="8357197" cy="2264235"/>
          </a:xfrm>
          <a:prstGeom prst="rect">
            <a:avLst/>
          </a:prstGeom>
        </p:spPr>
        <p:txBody>
          <a:bodyPr vert="horz" wrap="square" lIns="0" tIns="11137" rIns="0" bIns="0" rtlCol="0">
            <a:spAutoFit/>
          </a:bodyPr>
          <a:lstStyle/>
          <a:p>
            <a:pPr marL="354038" indent="-342900">
              <a:lnSpc>
                <a:spcPct val="150000"/>
              </a:lnSpc>
              <a:buFont typeface="Wingdings" panose="05000000000000000000" pitchFamily="2" charset="2"/>
              <a:buChar char="v"/>
            </a:pPr>
            <a:r>
              <a:rPr sz="2000" spc="-132" dirty="0">
                <a:latin typeface="Times New Roman" panose="02020603050405020304" pitchFamily="18" charset="0"/>
                <a:cs typeface="Times New Roman" panose="02020603050405020304" pitchFamily="18" charset="0"/>
              </a:rPr>
              <a:t>İç </a:t>
            </a:r>
            <a:r>
              <a:rPr sz="2000" spc="-39" dirty="0">
                <a:latin typeface="Times New Roman" panose="02020603050405020304" pitchFamily="18" charset="0"/>
                <a:cs typeface="Times New Roman" panose="02020603050405020304" pitchFamily="18" charset="0"/>
              </a:rPr>
              <a:t>kontrol </a:t>
            </a:r>
            <a:r>
              <a:rPr sz="2000" spc="-9" dirty="0">
                <a:latin typeface="Times New Roman" panose="02020603050405020304" pitchFamily="18" charset="0"/>
                <a:cs typeface="Times New Roman" panose="02020603050405020304" pitchFamily="18" charset="0"/>
              </a:rPr>
              <a:t>tüm </a:t>
            </a:r>
            <a:r>
              <a:rPr sz="2000" spc="-83" dirty="0">
                <a:latin typeface="Times New Roman" panose="02020603050405020304" pitchFamily="18" charset="0"/>
                <a:cs typeface="Times New Roman" panose="02020603050405020304" pitchFamily="18" charset="0"/>
              </a:rPr>
              <a:t>personelin </a:t>
            </a:r>
            <a:r>
              <a:rPr sz="2000" spc="-79" dirty="0" err="1">
                <a:latin typeface="Times New Roman" panose="02020603050405020304" pitchFamily="18" charset="0"/>
                <a:cs typeface="Times New Roman" panose="02020603050405020304" pitchFamily="18" charset="0"/>
              </a:rPr>
              <a:t>görevinin</a:t>
            </a:r>
            <a:r>
              <a:rPr sz="2000" spc="-79" dirty="0">
                <a:latin typeface="Times New Roman" panose="02020603050405020304" pitchFamily="18" charset="0"/>
                <a:cs typeface="Times New Roman" panose="02020603050405020304" pitchFamily="18" charset="0"/>
              </a:rPr>
              <a:t> </a:t>
            </a:r>
            <a:r>
              <a:rPr sz="2000" spc="-9" dirty="0" err="1">
                <a:latin typeface="Times New Roman" panose="02020603050405020304" pitchFamily="18" charset="0"/>
                <a:cs typeface="Times New Roman" panose="02020603050405020304" pitchFamily="18" charset="0"/>
              </a:rPr>
              <a:t>bir</a:t>
            </a:r>
            <a:r>
              <a:rPr lang="tr-TR" sz="2000" spc="-9" dirty="0">
                <a:latin typeface="Times New Roman" panose="02020603050405020304" pitchFamily="18" charset="0"/>
                <a:cs typeface="Times New Roman" panose="02020603050405020304" pitchFamily="18" charset="0"/>
              </a:rPr>
              <a:t> </a:t>
            </a:r>
            <a:r>
              <a:rPr sz="2000" spc="-465" dirty="0">
                <a:latin typeface="Times New Roman" panose="02020603050405020304" pitchFamily="18" charset="0"/>
                <a:cs typeface="Times New Roman" panose="02020603050405020304" pitchFamily="18" charset="0"/>
              </a:rPr>
              <a:t> </a:t>
            </a:r>
            <a:r>
              <a:rPr sz="2000" spc="-140" dirty="0" err="1">
                <a:latin typeface="Times New Roman" panose="02020603050405020304" pitchFamily="18" charset="0"/>
                <a:cs typeface="Times New Roman" panose="02020603050405020304" pitchFamily="18" charset="0"/>
              </a:rPr>
              <a:t>parçasıdır</a:t>
            </a:r>
            <a:r>
              <a:rPr sz="2000" spc="-140" dirty="0">
                <a:latin typeface="Times New Roman" panose="02020603050405020304" pitchFamily="18" charset="0"/>
                <a:cs typeface="Times New Roman" panose="02020603050405020304" pitchFamily="18" charset="0"/>
              </a:rPr>
              <a:t>.</a:t>
            </a:r>
            <a:endParaRPr lang="tr-TR" sz="2000" spc="-140" dirty="0">
              <a:latin typeface="Times New Roman" panose="02020603050405020304" pitchFamily="18" charset="0"/>
              <a:cs typeface="Times New Roman" panose="02020603050405020304" pitchFamily="18" charset="0"/>
            </a:endParaRPr>
          </a:p>
          <a:p>
            <a:pPr marL="353481" marR="966770" indent="-342900">
              <a:lnSpc>
                <a:spcPct val="150000"/>
              </a:lnSpc>
              <a:buFont typeface="Wingdings" panose="05000000000000000000" pitchFamily="2" charset="2"/>
              <a:buChar char="v"/>
            </a:pPr>
            <a:r>
              <a:rPr lang="tr-TR" sz="2000" spc="-123" dirty="0">
                <a:latin typeface="Times New Roman" panose="02020603050405020304" pitchFamily="18" charset="0"/>
                <a:cs typeface="Times New Roman" panose="02020603050405020304" pitchFamily="18" charset="0"/>
              </a:rPr>
              <a:t>Kurumda </a:t>
            </a:r>
            <a:r>
              <a:rPr lang="tr-TR" sz="2000" spc="-153" dirty="0">
                <a:latin typeface="Times New Roman" panose="02020603050405020304" pitchFamily="18" charset="0"/>
                <a:cs typeface="Times New Roman" panose="02020603050405020304" pitchFamily="18" charset="0"/>
              </a:rPr>
              <a:t>çalışan </a:t>
            </a:r>
            <a:r>
              <a:rPr lang="tr-TR" sz="2000" spc="-132" dirty="0">
                <a:latin typeface="Times New Roman" panose="02020603050405020304" pitchFamily="18" charset="0"/>
                <a:cs typeface="Times New Roman" panose="02020603050405020304" pitchFamily="18" charset="0"/>
              </a:rPr>
              <a:t>herkes </a:t>
            </a:r>
            <a:r>
              <a:rPr lang="tr-TR" sz="2000" spc="-92" dirty="0">
                <a:latin typeface="Times New Roman" panose="02020603050405020304" pitchFamily="18" charset="0"/>
                <a:cs typeface="Times New Roman" panose="02020603050405020304" pitchFamily="18" charset="0"/>
              </a:rPr>
              <a:t>iç </a:t>
            </a:r>
            <a:r>
              <a:rPr lang="tr-TR" sz="2000" spc="-39" dirty="0">
                <a:latin typeface="Times New Roman" panose="02020603050405020304" pitchFamily="18" charset="0"/>
                <a:cs typeface="Times New Roman" panose="02020603050405020304" pitchFamily="18" charset="0"/>
              </a:rPr>
              <a:t>kontrol </a:t>
            </a:r>
            <a:r>
              <a:rPr lang="tr-TR" sz="2000" spc="-79" dirty="0">
                <a:latin typeface="Times New Roman" panose="02020603050405020304" pitchFamily="18" charset="0"/>
                <a:cs typeface="Times New Roman" panose="02020603050405020304" pitchFamily="18" charset="0"/>
              </a:rPr>
              <a:t>sisteminin</a:t>
            </a:r>
            <a:r>
              <a:rPr lang="tr-TR" sz="2000" spc="-272" dirty="0">
                <a:latin typeface="Times New Roman" panose="02020603050405020304" pitchFamily="18" charset="0"/>
                <a:cs typeface="Times New Roman" panose="02020603050405020304" pitchFamily="18" charset="0"/>
              </a:rPr>
              <a:t> </a:t>
            </a:r>
            <a:r>
              <a:rPr lang="tr-TR" sz="2000" spc="-132" dirty="0">
                <a:latin typeface="Times New Roman" panose="02020603050405020304" pitchFamily="18" charset="0"/>
                <a:cs typeface="Times New Roman" panose="02020603050405020304" pitchFamily="18" charset="0"/>
              </a:rPr>
              <a:t>hayata  </a:t>
            </a:r>
            <a:r>
              <a:rPr lang="tr-TR" sz="2000" spc="-88" dirty="0">
                <a:latin typeface="Times New Roman" panose="02020603050405020304" pitchFamily="18" charset="0"/>
                <a:cs typeface="Times New Roman" panose="02020603050405020304" pitchFamily="18" charset="0"/>
              </a:rPr>
              <a:t>geçirilmesinde </a:t>
            </a:r>
            <a:r>
              <a:rPr lang="tr-TR" sz="2000" spc="-18" dirty="0">
                <a:latin typeface="Times New Roman" panose="02020603050405020304" pitchFamily="18" charset="0"/>
                <a:cs typeface="Times New Roman" panose="02020603050405020304" pitchFamily="18" charset="0"/>
              </a:rPr>
              <a:t>rol </a:t>
            </a:r>
            <a:r>
              <a:rPr lang="tr-TR" sz="2000" spc="-123" dirty="0">
                <a:latin typeface="Times New Roman" panose="02020603050405020304" pitchFamily="18" charset="0"/>
                <a:cs typeface="Times New Roman" panose="02020603050405020304" pitchFamily="18" charset="0"/>
              </a:rPr>
              <a:t>oynar.</a:t>
            </a:r>
          </a:p>
          <a:p>
            <a:pPr marL="353481" marR="966770" indent="-342900">
              <a:lnSpc>
                <a:spcPct val="150000"/>
              </a:lnSpc>
              <a:buFont typeface="Wingdings" panose="05000000000000000000" pitchFamily="2" charset="2"/>
              <a:buChar char="v"/>
            </a:pPr>
            <a:r>
              <a:rPr lang="tr-TR" sz="2000" spc="-100" dirty="0">
                <a:latin typeface="Times New Roman" panose="02020603050405020304" pitchFamily="18" charset="0"/>
                <a:cs typeface="Times New Roman" panose="02020603050405020304" pitchFamily="18" charset="0"/>
              </a:rPr>
              <a:t>İ</a:t>
            </a:r>
            <a:r>
              <a:rPr lang="tr-TR" sz="2000" spc="-162" dirty="0">
                <a:latin typeface="Times New Roman" panose="02020603050405020304" pitchFamily="18" charset="0"/>
                <a:cs typeface="Times New Roman" panose="02020603050405020304" pitchFamily="18" charset="0"/>
              </a:rPr>
              <a:t>ç</a:t>
            </a:r>
            <a:r>
              <a:rPr lang="tr-TR" sz="2000" dirty="0">
                <a:latin typeface="Times New Roman" panose="02020603050405020304" pitchFamily="18" charset="0"/>
                <a:cs typeface="Times New Roman" panose="02020603050405020304" pitchFamily="18" charset="0"/>
              </a:rPr>
              <a:t> </a:t>
            </a:r>
            <a:r>
              <a:rPr lang="tr-TR" sz="2000" spc="-197" dirty="0">
                <a:latin typeface="Times New Roman" panose="02020603050405020304" pitchFamily="18" charset="0"/>
                <a:cs typeface="Times New Roman" panose="02020603050405020304" pitchFamily="18" charset="0"/>
              </a:rPr>
              <a:t>k</a:t>
            </a:r>
            <a:r>
              <a:rPr lang="tr-TR" sz="2000" spc="4" dirty="0">
                <a:latin typeface="Times New Roman" panose="02020603050405020304" pitchFamily="18" charset="0"/>
                <a:cs typeface="Times New Roman" panose="02020603050405020304" pitchFamily="18" charset="0"/>
              </a:rPr>
              <a:t>ont</a:t>
            </a:r>
            <a:r>
              <a:rPr lang="tr-TR" sz="2000" spc="-57" dirty="0">
                <a:latin typeface="Times New Roman" panose="02020603050405020304" pitchFamily="18" charset="0"/>
                <a:cs typeface="Times New Roman" panose="02020603050405020304" pitchFamily="18" charset="0"/>
              </a:rPr>
              <a:t>r</a:t>
            </a:r>
            <a:r>
              <a:rPr lang="tr-TR" sz="2000" spc="-44" dirty="0">
                <a:latin typeface="Times New Roman" panose="02020603050405020304" pitchFamily="18" charset="0"/>
                <a:cs typeface="Times New Roman" panose="02020603050405020304" pitchFamily="18" charset="0"/>
              </a:rPr>
              <a:t>o</a:t>
            </a:r>
            <a:r>
              <a:rPr lang="tr-TR" sz="2000" spc="-18" dirty="0">
                <a:latin typeface="Times New Roman" panose="02020603050405020304" pitchFamily="18" charset="0"/>
                <a:cs typeface="Times New Roman" panose="02020603050405020304" pitchFamily="18" charset="0"/>
              </a:rPr>
              <a:t>l</a:t>
            </a:r>
            <a:r>
              <a:rPr lang="tr-TR" sz="2000" dirty="0">
                <a:latin typeface="Times New Roman" panose="02020603050405020304" pitchFamily="18" charset="0"/>
                <a:cs typeface="Times New Roman" panose="02020603050405020304" pitchFamily="18" charset="0"/>
              </a:rPr>
              <a:t> </a:t>
            </a:r>
            <a:r>
              <a:rPr lang="tr-TR" sz="2000" spc="-162" dirty="0">
                <a:latin typeface="Times New Roman" panose="02020603050405020304" pitchFamily="18" charset="0"/>
                <a:cs typeface="Times New Roman" panose="02020603050405020304" pitchFamily="18" charset="0"/>
              </a:rPr>
              <a:t>y</a:t>
            </a:r>
            <a:r>
              <a:rPr lang="tr-TR" sz="2000" spc="-123" dirty="0">
                <a:latin typeface="Times New Roman" panose="02020603050405020304" pitchFamily="18" charset="0"/>
                <a:cs typeface="Times New Roman" panose="02020603050405020304" pitchFamily="18" charset="0"/>
              </a:rPr>
              <a:t>a</a:t>
            </a:r>
            <a:r>
              <a:rPr lang="tr-TR" sz="2000" spc="-79" dirty="0">
                <a:latin typeface="Times New Roman" panose="02020603050405020304" pitchFamily="18" charset="0"/>
                <a:cs typeface="Times New Roman" panose="02020603050405020304" pitchFamily="18" charset="0"/>
              </a:rPr>
              <a:t>l</a:t>
            </a:r>
            <a:r>
              <a:rPr lang="tr-TR" sz="2000" spc="-75" dirty="0">
                <a:latin typeface="Times New Roman" panose="02020603050405020304" pitchFamily="18" charset="0"/>
                <a:cs typeface="Times New Roman" panose="02020603050405020304" pitchFamily="18" charset="0"/>
              </a:rPr>
              <a:t>n</a:t>
            </a:r>
            <a:r>
              <a:rPr lang="tr-TR" sz="2000" spc="-136" dirty="0">
                <a:latin typeface="Times New Roman" panose="02020603050405020304" pitchFamily="18" charset="0"/>
                <a:cs typeface="Times New Roman" panose="02020603050405020304" pitchFamily="18" charset="0"/>
              </a:rPr>
              <a:t>ı</a:t>
            </a:r>
            <a:r>
              <a:rPr lang="tr-TR" sz="2000" spc="-324" dirty="0">
                <a:latin typeface="Times New Roman" panose="02020603050405020304" pitchFamily="18" charset="0"/>
                <a:cs typeface="Times New Roman" panose="02020603050405020304" pitchFamily="18" charset="0"/>
              </a:rPr>
              <a:t>z</a:t>
            </a:r>
            <a:r>
              <a:rPr lang="tr-TR" sz="2000" spc="-210" dirty="0">
                <a:latin typeface="Times New Roman" panose="02020603050405020304" pitchFamily="18" charset="0"/>
                <a:cs typeface="Times New Roman" panose="02020603050405020304" pitchFamily="18" charset="0"/>
              </a:rPr>
              <a:t>c</a:t>
            </a:r>
            <a:r>
              <a:rPr lang="tr-TR" sz="2000" spc="-189" dirty="0">
                <a:latin typeface="Times New Roman" panose="02020603050405020304" pitchFamily="18" charset="0"/>
                <a:cs typeface="Times New Roman" panose="02020603050405020304" pitchFamily="18" charset="0"/>
              </a:rPr>
              <a:t>a</a:t>
            </a:r>
            <a:r>
              <a:rPr lang="tr-TR" sz="2000" dirty="0">
                <a:latin typeface="Times New Roman" panose="02020603050405020304" pitchFamily="18" charset="0"/>
                <a:cs typeface="Times New Roman" panose="02020603050405020304" pitchFamily="18" charset="0"/>
              </a:rPr>
              <a:t> </a:t>
            </a:r>
            <a:r>
              <a:rPr lang="tr-TR" sz="2000" spc="-75" dirty="0">
                <a:latin typeface="Times New Roman" panose="02020603050405020304" pitchFamily="18" charset="0"/>
                <a:cs typeface="Times New Roman" panose="02020603050405020304" pitchFamily="18" charset="0"/>
              </a:rPr>
              <a:t>b</a:t>
            </a:r>
            <a:r>
              <a:rPr lang="tr-TR" sz="2000" spc="26" dirty="0">
                <a:latin typeface="Times New Roman" panose="02020603050405020304" pitchFamily="18" charset="0"/>
                <a:cs typeface="Times New Roman" panose="02020603050405020304" pitchFamily="18" charset="0"/>
              </a:rPr>
              <a:t>ir</a:t>
            </a:r>
            <a:r>
              <a:rPr lang="tr-TR" sz="2000" dirty="0">
                <a:latin typeface="Times New Roman" panose="02020603050405020304" pitchFamily="18" charset="0"/>
                <a:cs typeface="Times New Roman" panose="02020603050405020304" pitchFamily="18" charset="0"/>
              </a:rPr>
              <a:t> </a:t>
            </a:r>
            <a:r>
              <a:rPr lang="tr-TR" sz="2000" spc="-88" dirty="0">
                <a:latin typeface="Times New Roman" panose="02020603050405020304" pitchFamily="18" charset="0"/>
                <a:cs typeface="Times New Roman" panose="02020603050405020304" pitchFamily="18" charset="0"/>
              </a:rPr>
              <a:t>b</a:t>
            </a:r>
            <a:r>
              <a:rPr lang="tr-TR" sz="2000" spc="-18" dirty="0">
                <a:latin typeface="Times New Roman" panose="02020603050405020304" pitchFamily="18" charset="0"/>
                <a:cs typeface="Times New Roman" panose="02020603050405020304" pitchFamily="18" charset="0"/>
              </a:rPr>
              <a:t>irim</a:t>
            </a:r>
            <a:r>
              <a:rPr lang="tr-TR" sz="2000" spc="-39" dirty="0">
                <a:latin typeface="Times New Roman" panose="02020603050405020304" pitchFamily="18" charset="0"/>
                <a:cs typeface="Times New Roman" panose="02020603050405020304" pitchFamily="18" charset="0"/>
              </a:rPr>
              <a:t>d</a:t>
            </a:r>
            <a:r>
              <a:rPr lang="tr-TR" sz="2000" spc="-136" dirty="0">
                <a:latin typeface="Times New Roman" panose="02020603050405020304" pitchFamily="18" charset="0"/>
                <a:cs typeface="Times New Roman" panose="02020603050405020304" pitchFamily="18" charset="0"/>
              </a:rPr>
              <a:t>e</a:t>
            </a:r>
            <a:r>
              <a:rPr lang="tr-TR" sz="2000" spc="-118" dirty="0">
                <a:latin typeface="Times New Roman" panose="02020603050405020304" pitchFamily="18" charset="0"/>
                <a:cs typeface="Times New Roman" panose="02020603050405020304" pitchFamily="18" charset="0"/>
              </a:rPr>
              <a:t>k</a:t>
            </a:r>
            <a:r>
              <a:rPr lang="tr-TR" sz="2000" spc="18" dirty="0">
                <a:latin typeface="Times New Roman" panose="02020603050405020304" pitchFamily="18" charset="0"/>
                <a:cs typeface="Times New Roman" panose="02020603050405020304" pitchFamily="18" charset="0"/>
              </a:rPr>
              <a:t>i</a:t>
            </a:r>
            <a:r>
              <a:rPr lang="tr-TR" sz="2000" dirty="0">
                <a:latin typeface="Times New Roman" panose="02020603050405020304" pitchFamily="18" charset="0"/>
                <a:cs typeface="Times New Roman" panose="02020603050405020304" pitchFamily="18" charset="0"/>
              </a:rPr>
              <a:t> </a:t>
            </a:r>
            <a:r>
              <a:rPr lang="tr-TR" sz="2000" spc="-75" dirty="0">
                <a:latin typeface="Times New Roman" panose="02020603050405020304" pitchFamily="18" charset="0"/>
                <a:cs typeface="Times New Roman" panose="02020603050405020304" pitchFamily="18" charset="0"/>
              </a:rPr>
              <a:t>p</a:t>
            </a:r>
            <a:r>
              <a:rPr lang="tr-TR" sz="2000" spc="-162" dirty="0">
                <a:latin typeface="Times New Roman" panose="02020603050405020304" pitchFamily="18" charset="0"/>
                <a:cs typeface="Times New Roman" panose="02020603050405020304" pitchFamily="18" charset="0"/>
              </a:rPr>
              <a:t>e</a:t>
            </a:r>
            <a:r>
              <a:rPr lang="tr-TR" sz="2000" dirty="0">
                <a:latin typeface="Times New Roman" panose="02020603050405020304" pitchFamily="18" charset="0"/>
                <a:cs typeface="Times New Roman" panose="02020603050405020304" pitchFamily="18" charset="0"/>
              </a:rPr>
              <a:t>r</a:t>
            </a:r>
            <a:r>
              <a:rPr lang="tr-TR" sz="2000" spc="-100" dirty="0">
                <a:latin typeface="Times New Roman" panose="02020603050405020304" pitchFamily="18" charset="0"/>
                <a:cs typeface="Times New Roman" panose="02020603050405020304" pitchFamily="18" charset="0"/>
              </a:rPr>
              <a:t>sonel</a:t>
            </a:r>
            <a:r>
              <a:rPr lang="tr-TR" sz="2000" spc="-57" dirty="0">
                <a:latin typeface="Times New Roman" panose="02020603050405020304" pitchFamily="18" charset="0"/>
                <a:cs typeface="Times New Roman" panose="02020603050405020304" pitchFamily="18" charset="0"/>
              </a:rPr>
              <a:t>i</a:t>
            </a:r>
            <a:r>
              <a:rPr lang="tr-TR" sz="2000" spc="-75" dirty="0">
                <a:latin typeface="Times New Roman" panose="02020603050405020304" pitchFamily="18" charset="0"/>
                <a:cs typeface="Times New Roman" panose="02020603050405020304" pitchFamily="18" charset="0"/>
              </a:rPr>
              <a:t>n</a:t>
            </a:r>
            <a:r>
              <a:rPr lang="tr-TR" sz="2000" dirty="0">
                <a:latin typeface="Times New Roman" panose="02020603050405020304" pitchFamily="18" charset="0"/>
                <a:cs typeface="Times New Roman" panose="02020603050405020304" pitchFamily="18" charset="0"/>
              </a:rPr>
              <a:t> </a:t>
            </a:r>
            <a:r>
              <a:rPr lang="tr-TR" sz="2000" spc="-127" dirty="0">
                <a:latin typeface="Times New Roman" panose="02020603050405020304" pitchFamily="18" charset="0"/>
                <a:cs typeface="Times New Roman" panose="02020603050405020304" pitchFamily="18" charset="0"/>
              </a:rPr>
              <a:t>y</a:t>
            </a:r>
            <a:r>
              <a:rPr lang="tr-TR" sz="2000" spc="-75" dirty="0">
                <a:latin typeface="Times New Roman" panose="02020603050405020304" pitchFamily="18" charset="0"/>
                <a:cs typeface="Times New Roman" panose="02020603050405020304" pitchFamily="18" charset="0"/>
              </a:rPr>
              <a:t>ü</a:t>
            </a:r>
            <a:r>
              <a:rPr lang="tr-TR" sz="2000" spc="18" dirty="0">
                <a:latin typeface="Times New Roman" panose="02020603050405020304" pitchFamily="18" charset="0"/>
                <a:cs typeface="Times New Roman" panose="02020603050405020304" pitchFamily="18" charset="0"/>
              </a:rPr>
              <a:t>r</a:t>
            </a:r>
            <a:r>
              <a:rPr lang="tr-TR" sz="2000" spc="-75" dirty="0">
                <a:latin typeface="Times New Roman" panose="02020603050405020304" pitchFamily="18" charset="0"/>
                <a:cs typeface="Times New Roman" panose="02020603050405020304" pitchFamily="18" charset="0"/>
              </a:rPr>
              <a:t>ü</a:t>
            </a:r>
            <a:r>
              <a:rPr lang="tr-TR" sz="2000" spc="105" dirty="0">
                <a:latin typeface="Times New Roman" panose="02020603050405020304" pitchFamily="18" charset="0"/>
                <a:cs typeface="Times New Roman" panose="02020603050405020304" pitchFamily="18" charset="0"/>
              </a:rPr>
              <a:t>t</a:t>
            </a:r>
            <a:r>
              <a:rPr lang="tr-TR" sz="2000" spc="-118" dirty="0">
                <a:latin typeface="Times New Roman" panose="02020603050405020304" pitchFamily="18" charset="0"/>
                <a:cs typeface="Times New Roman" panose="02020603050405020304" pitchFamily="18" charset="0"/>
              </a:rPr>
              <a:t>eceği </a:t>
            </a:r>
            <a:r>
              <a:rPr lang="tr-TR" sz="2000" spc="-75" dirty="0">
                <a:latin typeface="Times New Roman" panose="02020603050405020304" pitchFamily="18" charset="0"/>
                <a:cs typeface="Times New Roman" panose="02020603050405020304" pitchFamily="18" charset="0"/>
              </a:rPr>
              <a:t>b</a:t>
            </a:r>
            <a:r>
              <a:rPr lang="tr-TR" sz="2000" spc="26" dirty="0">
                <a:latin typeface="Times New Roman" panose="02020603050405020304" pitchFamily="18" charset="0"/>
                <a:cs typeface="Times New Roman" panose="02020603050405020304" pitchFamily="18" charset="0"/>
              </a:rPr>
              <a:t>ir </a:t>
            </a:r>
            <a:r>
              <a:rPr lang="tr-TR" sz="2000" spc="-228" dirty="0">
                <a:latin typeface="Times New Roman" panose="02020603050405020304" pitchFamily="18" charset="0"/>
                <a:cs typeface="Times New Roman" panose="02020603050405020304" pitchFamily="18" charset="0"/>
              </a:rPr>
              <a:t>g</a:t>
            </a:r>
            <a:r>
              <a:rPr lang="tr-TR" sz="2000" spc="-26" dirty="0">
                <a:latin typeface="Times New Roman" panose="02020603050405020304" pitchFamily="18" charset="0"/>
                <a:cs typeface="Times New Roman" panose="02020603050405020304" pitchFamily="18" charset="0"/>
              </a:rPr>
              <a:t>ö</a:t>
            </a:r>
            <a:r>
              <a:rPr lang="tr-TR" sz="2000" spc="-66" dirty="0">
                <a:latin typeface="Times New Roman" panose="02020603050405020304" pitchFamily="18" charset="0"/>
                <a:cs typeface="Times New Roman" panose="02020603050405020304" pitchFamily="18" charset="0"/>
              </a:rPr>
              <a:t>r</a:t>
            </a:r>
            <a:r>
              <a:rPr lang="tr-TR" sz="2000" spc="-179" dirty="0">
                <a:latin typeface="Times New Roman" panose="02020603050405020304" pitchFamily="18" charset="0"/>
                <a:cs typeface="Times New Roman" panose="02020603050405020304" pitchFamily="18" charset="0"/>
              </a:rPr>
              <a:t>e</a:t>
            </a:r>
            <a:r>
              <a:rPr lang="tr-TR" sz="2000" spc="-118" dirty="0">
                <a:latin typeface="Times New Roman" panose="02020603050405020304" pitchFamily="18" charset="0"/>
                <a:cs typeface="Times New Roman" panose="02020603050405020304" pitchFamily="18" charset="0"/>
              </a:rPr>
              <a:t>v </a:t>
            </a:r>
            <a:r>
              <a:rPr lang="tr-TR" sz="2000" spc="-83" dirty="0">
                <a:latin typeface="Times New Roman" panose="02020603050405020304" pitchFamily="18" charset="0"/>
                <a:cs typeface="Times New Roman" panose="02020603050405020304" pitchFamily="18" charset="0"/>
              </a:rPr>
              <a:t>değildir.</a:t>
            </a:r>
          </a:p>
          <a:p>
            <a:pPr marL="353481" marR="966770" indent="-342900">
              <a:lnSpc>
                <a:spcPct val="150000"/>
              </a:lnSpc>
              <a:buFont typeface="Wingdings" panose="05000000000000000000" pitchFamily="2" charset="2"/>
              <a:buChar char="v"/>
            </a:pPr>
            <a:r>
              <a:rPr lang="tr-TR" sz="2000" spc="-399" dirty="0">
                <a:latin typeface="Times New Roman" panose="02020603050405020304" pitchFamily="18" charset="0"/>
                <a:cs typeface="Times New Roman" panose="02020603050405020304" pitchFamily="18" charset="0"/>
              </a:rPr>
              <a:t>K</a:t>
            </a:r>
            <a:r>
              <a:rPr lang="tr-TR" sz="2000" spc="-75" dirty="0">
                <a:latin typeface="Times New Roman" panose="02020603050405020304" pitchFamily="18" charset="0"/>
                <a:cs typeface="Times New Roman" panose="02020603050405020304" pitchFamily="18" charset="0"/>
              </a:rPr>
              <a:t>u</a:t>
            </a:r>
            <a:r>
              <a:rPr lang="tr-TR" sz="2000" spc="-79" dirty="0">
                <a:latin typeface="Times New Roman" panose="02020603050405020304" pitchFamily="18" charset="0"/>
                <a:cs typeface="Times New Roman" panose="02020603050405020304" pitchFamily="18" charset="0"/>
              </a:rPr>
              <a:t>rumda</a:t>
            </a:r>
            <a:r>
              <a:rPr lang="tr-TR" sz="2000" dirty="0">
                <a:latin typeface="Times New Roman" panose="02020603050405020304" pitchFamily="18" charset="0"/>
                <a:cs typeface="Times New Roman" panose="02020603050405020304" pitchFamily="18" charset="0"/>
              </a:rPr>
              <a:t> </a:t>
            </a:r>
            <a:r>
              <a:rPr lang="tr-TR" sz="2000" spc="-215" dirty="0">
                <a:latin typeface="Times New Roman" panose="02020603050405020304" pitchFamily="18" charset="0"/>
                <a:cs typeface="Times New Roman" panose="02020603050405020304" pitchFamily="18" charset="0"/>
              </a:rPr>
              <a:t>ça</a:t>
            </a:r>
            <a:r>
              <a:rPr lang="tr-TR" sz="2000" spc="-127" dirty="0">
                <a:latin typeface="Times New Roman" panose="02020603050405020304" pitchFamily="18" charset="0"/>
                <a:cs typeface="Times New Roman" panose="02020603050405020304" pitchFamily="18" charset="0"/>
              </a:rPr>
              <a:t>lışan </a:t>
            </a:r>
            <a:r>
              <a:rPr lang="tr-TR" sz="2000" spc="-75" dirty="0">
                <a:latin typeface="Times New Roman" panose="02020603050405020304" pitchFamily="18" charset="0"/>
                <a:cs typeface="Times New Roman" panose="02020603050405020304" pitchFamily="18" charset="0"/>
              </a:rPr>
              <a:t>h</a:t>
            </a:r>
            <a:r>
              <a:rPr lang="tr-TR" sz="2000" spc="-153" dirty="0">
                <a:latin typeface="Times New Roman" panose="02020603050405020304" pitchFamily="18" charset="0"/>
                <a:cs typeface="Times New Roman" panose="02020603050405020304" pitchFamily="18" charset="0"/>
              </a:rPr>
              <a:t>e</a:t>
            </a:r>
            <a:r>
              <a:rPr lang="tr-TR" sz="2000" spc="-31" dirty="0">
                <a:latin typeface="Times New Roman" panose="02020603050405020304" pitchFamily="18" charset="0"/>
                <a:cs typeface="Times New Roman" panose="02020603050405020304" pitchFamily="18" charset="0"/>
              </a:rPr>
              <a:t>r</a:t>
            </a:r>
            <a:r>
              <a:rPr lang="tr-TR" sz="2000" spc="-127" dirty="0">
                <a:latin typeface="Times New Roman" panose="02020603050405020304" pitchFamily="18" charset="0"/>
                <a:cs typeface="Times New Roman" panose="02020603050405020304" pitchFamily="18" charset="0"/>
              </a:rPr>
              <a:t>k</a:t>
            </a:r>
            <a:r>
              <a:rPr lang="tr-TR" sz="2000" spc="-219" dirty="0">
                <a:latin typeface="Times New Roman" panose="02020603050405020304" pitchFamily="18" charset="0"/>
                <a:cs typeface="Times New Roman" panose="02020603050405020304" pitchFamily="18" charset="0"/>
              </a:rPr>
              <a:t>e</a:t>
            </a:r>
            <a:r>
              <a:rPr lang="tr-TR" sz="2000" spc="-184" dirty="0">
                <a:latin typeface="Times New Roman" panose="02020603050405020304" pitchFamily="18" charset="0"/>
                <a:cs typeface="Times New Roman" panose="02020603050405020304" pitchFamily="18" charset="0"/>
              </a:rPr>
              <a:t>s</a:t>
            </a:r>
            <a:r>
              <a:rPr lang="tr-TR" sz="2000" spc="-31" dirty="0">
                <a:latin typeface="Times New Roman" panose="02020603050405020304" pitchFamily="18" charset="0"/>
                <a:cs typeface="Times New Roman" panose="02020603050405020304" pitchFamily="18" charset="0"/>
              </a:rPr>
              <a:t>in</a:t>
            </a:r>
            <a:r>
              <a:rPr lang="tr-TR" sz="2000" dirty="0">
                <a:latin typeface="Times New Roman" panose="02020603050405020304" pitchFamily="18" charset="0"/>
                <a:cs typeface="Times New Roman" panose="02020603050405020304" pitchFamily="18" charset="0"/>
              </a:rPr>
              <a:t> </a:t>
            </a:r>
            <a:r>
              <a:rPr lang="tr-TR" sz="2000" spc="-127" dirty="0">
                <a:latin typeface="Times New Roman" panose="02020603050405020304" pitchFamily="18" charset="0"/>
                <a:cs typeface="Times New Roman" panose="02020603050405020304" pitchFamily="18" charset="0"/>
              </a:rPr>
              <a:t>y</a:t>
            </a:r>
            <a:r>
              <a:rPr lang="tr-TR" sz="2000" spc="-75" dirty="0">
                <a:latin typeface="Times New Roman" panose="02020603050405020304" pitchFamily="18" charset="0"/>
                <a:cs typeface="Times New Roman" panose="02020603050405020304" pitchFamily="18" charset="0"/>
              </a:rPr>
              <a:t>ü</a:t>
            </a:r>
            <a:r>
              <a:rPr lang="tr-TR" sz="2000" spc="18" dirty="0">
                <a:latin typeface="Times New Roman" panose="02020603050405020304" pitchFamily="18" charset="0"/>
                <a:cs typeface="Times New Roman" panose="02020603050405020304" pitchFamily="18" charset="0"/>
              </a:rPr>
              <a:t>r</a:t>
            </a:r>
            <a:r>
              <a:rPr lang="tr-TR" sz="2000" spc="-75" dirty="0">
                <a:latin typeface="Times New Roman" panose="02020603050405020304" pitchFamily="18" charset="0"/>
                <a:cs typeface="Times New Roman" panose="02020603050405020304" pitchFamily="18" charset="0"/>
              </a:rPr>
              <a:t>ü</a:t>
            </a:r>
            <a:r>
              <a:rPr lang="tr-TR" sz="2000" spc="105" dirty="0">
                <a:latin typeface="Times New Roman" panose="02020603050405020304" pitchFamily="18" charset="0"/>
                <a:cs typeface="Times New Roman" panose="02020603050405020304" pitchFamily="18" charset="0"/>
              </a:rPr>
              <a:t>t</a:t>
            </a:r>
            <a:r>
              <a:rPr lang="tr-TR" sz="2000" spc="123" dirty="0">
                <a:latin typeface="Times New Roman" panose="02020603050405020304" pitchFamily="18" charset="0"/>
                <a:cs typeface="Times New Roman" panose="02020603050405020304" pitchFamily="18" charset="0"/>
              </a:rPr>
              <a:t>t</a:t>
            </a:r>
            <a:r>
              <a:rPr lang="tr-TR" sz="2000" spc="-75" dirty="0">
                <a:latin typeface="Times New Roman" panose="02020603050405020304" pitchFamily="18" charset="0"/>
                <a:cs typeface="Times New Roman" panose="02020603050405020304" pitchFamily="18" charset="0"/>
              </a:rPr>
              <a:t>ü</a:t>
            </a:r>
            <a:r>
              <a:rPr lang="tr-TR" sz="2000" spc="-145" dirty="0">
                <a:latin typeface="Times New Roman" panose="02020603050405020304" pitchFamily="18" charset="0"/>
                <a:cs typeface="Times New Roman" panose="02020603050405020304" pitchFamily="18" charset="0"/>
              </a:rPr>
              <a:t>ğü</a:t>
            </a:r>
            <a:r>
              <a:rPr lang="tr-TR" sz="2000" dirty="0">
                <a:latin typeface="Times New Roman" panose="02020603050405020304" pitchFamily="18" charset="0"/>
                <a:cs typeface="Times New Roman" panose="02020603050405020304" pitchFamily="18" charset="0"/>
              </a:rPr>
              <a:t> </a:t>
            </a:r>
            <a:r>
              <a:rPr lang="tr-TR" sz="2000" spc="18" dirty="0">
                <a:latin typeface="Times New Roman" panose="02020603050405020304" pitchFamily="18" charset="0"/>
                <a:cs typeface="Times New Roman" panose="02020603050405020304" pitchFamily="18" charset="0"/>
              </a:rPr>
              <a:t>f</a:t>
            </a:r>
            <a:r>
              <a:rPr lang="tr-TR" sz="2000" spc="-88" dirty="0">
                <a:latin typeface="Times New Roman" panose="02020603050405020304" pitchFamily="18" charset="0"/>
                <a:cs typeface="Times New Roman" panose="02020603050405020304" pitchFamily="18" charset="0"/>
              </a:rPr>
              <a:t>aali</a:t>
            </a:r>
            <a:r>
              <a:rPr lang="tr-TR" sz="2000" spc="-162" dirty="0">
                <a:latin typeface="Times New Roman" panose="02020603050405020304" pitchFamily="18" charset="0"/>
                <a:cs typeface="Times New Roman" panose="02020603050405020304" pitchFamily="18" charset="0"/>
              </a:rPr>
              <a:t>y</a:t>
            </a:r>
            <a:r>
              <a:rPr lang="tr-TR" sz="2000" spc="-153" dirty="0">
                <a:latin typeface="Times New Roman" panose="02020603050405020304" pitchFamily="18" charset="0"/>
                <a:cs typeface="Times New Roman" panose="02020603050405020304" pitchFamily="18" charset="0"/>
              </a:rPr>
              <a:t>e</a:t>
            </a:r>
            <a:r>
              <a:rPr lang="tr-TR" sz="2000" spc="88" dirty="0">
                <a:latin typeface="Times New Roman" panose="02020603050405020304" pitchFamily="18" charset="0"/>
                <a:cs typeface="Times New Roman" panose="02020603050405020304" pitchFamily="18" charset="0"/>
              </a:rPr>
              <a:t>t</a:t>
            </a:r>
            <a:r>
              <a:rPr lang="tr-TR" sz="2000" spc="48" dirty="0">
                <a:latin typeface="Times New Roman" panose="02020603050405020304" pitchFamily="18" charset="0"/>
                <a:cs typeface="Times New Roman" panose="02020603050405020304" pitchFamily="18" charset="0"/>
              </a:rPr>
              <a:t>l</a:t>
            </a:r>
            <a:r>
              <a:rPr lang="tr-TR" sz="2000" spc="-70" dirty="0">
                <a:latin typeface="Times New Roman" panose="02020603050405020304" pitchFamily="18" charset="0"/>
                <a:cs typeface="Times New Roman" panose="02020603050405020304" pitchFamily="18" charset="0"/>
              </a:rPr>
              <a:t>e</a:t>
            </a:r>
            <a:r>
              <a:rPr lang="tr-TR" sz="2000" spc="-39" dirty="0">
                <a:latin typeface="Times New Roman" panose="02020603050405020304" pitchFamily="18" charset="0"/>
                <a:cs typeface="Times New Roman" panose="02020603050405020304" pitchFamily="18" charset="0"/>
              </a:rPr>
              <a:t>r</a:t>
            </a:r>
            <a:r>
              <a:rPr lang="tr-TR" sz="2000" spc="-4" dirty="0">
                <a:latin typeface="Times New Roman" panose="02020603050405020304" pitchFamily="18" charset="0"/>
                <a:cs typeface="Times New Roman" panose="02020603050405020304" pitchFamily="18" charset="0"/>
              </a:rPr>
              <a:t>i</a:t>
            </a:r>
            <a:r>
              <a:rPr lang="tr-TR" sz="2000" spc="-79" dirty="0">
                <a:latin typeface="Times New Roman" panose="02020603050405020304" pitchFamily="18" charset="0"/>
                <a:cs typeface="Times New Roman" panose="02020603050405020304" pitchFamily="18" charset="0"/>
              </a:rPr>
              <a:t>n</a:t>
            </a:r>
            <a:r>
              <a:rPr lang="tr-TR" sz="2000" dirty="0">
                <a:latin typeface="Times New Roman" panose="02020603050405020304" pitchFamily="18" charset="0"/>
                <a:cs typeface="Times New Roman" panose="02020603050405020304" pitchFamily="18" charset="0"/>
              </a:rPr>
              <a:t> </a:t>
            </a:r>
            <a:r>
              <a:rPr lang="tr-TR" sz="2000" spc="-61" dirty="0">
                <a:latin typeface="Times New Roman" panose="02020603050405020304" pitchFamily="18" charset="0"/>
                <a:cs typeface="Times New Roman" panose="02020603050405020304" pitchFamily="18" charset="0"/>
              </a:rPr>
              <a:t>iç</a:t>
            </a:r>
            <a:r>
              <a:rPr lang="tr-TR" sz="2000" spc="-48" dirty="0">
                <a:latin typeface="Times New Roman" panose="02020603050405020304" pitchFamily="18" charset="0"/>
                <a:cs typeface="Times New Roman" panose="02020603050405020304" pitchFamily="18" charset="0"/>
              </a:rPr>
              <a:t>i</a:t>
            </a:r>
            <a:r>
              <a:rPr lang="tr-TR" sz="2000" spc="-75" dirty="0">
                <a:latin typeface="Times New Roman" panose="02020603050405020304" pitchFamily="18" charset="0"/>
                <a:cs typeface="Times New Roman" panose="02020603050405020304" pitchFamily="18" charset="0"/>
              </a:rPr>
              <a:t>n</a:t>
            </a:r>
            <a:r>
              <a:rPr lang="tr-TR" sz="2000" spc="-92" dirty="0">
                <a:latin typeface="Times New Roman" panose="02020603050405020304" pitchFamily="18" charset="0"/>
                <a:cs typeface="Times New Roman" panose="02020603050405020304" pitchFamily="18" charset="0"/>
              </a:rPr>
              <a:t>d</a:t>
            </a:r>
            <a:r>
              <a:rPr lang="tr-TR" sz="2000" spc="-145" dirty="0">
                <a:latin typeface="Times New Roman" panose="02020603050405020304" pitchFamily="18" charset="0"/>
                <a:cs typeface="Times New Roman" panose="02020603050405020304" pitchFamily="18" charset="0"/>
              </a:rPr>
              <a:t>e</a:t>
            </a:r>
            <a:r>
              <a:rPr lang="tr-TR" sz="2000" dirty="0">
                <a:latin typeface="Times New Roman" panose="02020603050405020304" pitchFamily="18" charset="0"/>
                <a:cs typeface="Times New Roman" panose="02020603050405020304" pitchFamily="18" charset="0"/>
              </a:rPr>
              <a:t> </a:t>
            </a:r>
            <a:r>
              <a:rPr lang="tr-TR" sz="2000" spc="-162" dirty="0">
                <a:latin typeface="Times New Roman" panose="02020603050405020304" pitchFamily="18" charset="0"/>
                <a:cs typeface="Times New Roman" panose="02020603050405020304" pitchFamily="18" charset="0"/>
              </a:rPr>
              <a:t>y</a:t>
            </a:r>
            <a:r>
              <a:rPr lang="tr-TR" sz="2000" spc="-158" dirty="0">
                <a:latin typeface="Times New Roman" panose="02020603050405020304" pitchFamily="18" charset="0"/>
                <a:cs typeface="Times New Roman" panose="02020603050405020304" pitchFamily="18" charset="0"/>
              </a:rPr>
              <a:t>e</a:t>
            </a:r>
            <a:r>
              <a:rPr lang="tr-TR" sz="2000" spc="35" dirty="0">
                <a:latin typeface="Times New Roman" panose="02020603050405020304" pitchFamily="18" charset="0"/>
                <a:cs typeface="Times New Roman" panose="02020603050405020304" pitchFamily="18" charset="0"/>
              </a:rPr>
              <a:t>r</a:t>
            </a:r>
            <a:r>
              <a:rPr lang="tr-TR" sz="2000" dirty="0">
                <a:latin typeface="Times New Roman" panose="02020603050405020304" pitchFamily="18" charset="0"/>
                <a:cs typeface="Times New Roman" panose="02020603050405020304" pitchFamily="18" charset="0"/>
              </a:rPr>
              <a:t> </a:t>
            </a:r>
            <a:r>
              <a:rPr lang="tr-TR" sz="2000" spc="-123" dirty="0">
                <a:latin typeface="Times New Roman" panose="02020603050405020304" pitchFamily="18" charset="0"/>
                <a:cs typeface="Times New Roman" panose="02020603050405020304" pitchFamily="18" charset="0"/>
              </a:rPr>
              <a:t>a</a:t>
            </a:r>
            <a:r>
              <a:rPr lang="tr-TR" sz="2000" spc="-79" dirty="0">
                <a:latin typeface="Times New Roman" panose="02020603050405020304" pitchFamily="18" charset="0"/>
                <a:cs typeface="Times New Roman" panose="02020603050405020304" pitchFamily="18" charset="0"/>
              </a:rPr>
              <a:t>l</a:t>
            </a:r>
            <a:r>
              <a:rPr lang="tr-TR" sz="2000" spc="-75" dirty="0">
                <a:latin typeface="Times New Roman" panose="02020603050405020304" pitchFamily="18" charset="0"/>
                <a:cs typeface="Times New Roman" panose="02020603050405020304" pitchFamily="18" charset="0"/>
              </a:rPr>
              <a:t>d</a:t>
            </a:r>
            <a:r>
              <a:rPr lang="tr-TR" sz="2000" spc="-145" dirty="0">
                <a:latin typeface="Times New Roman" panose="02020603050405020304" pitchFamily="18" charset="0"/>
                <a:cs typeface="Times New Roman" panose="02020603050405020304" pitchFamily="18" charset="0"/>
              </a:rPr>
              <a:t>ı</a:t>
            </a:r>
            <a:r>
              <a:rPr lang="tr-TR" sz="2000" spc="-140" dirty="0">
                <a:latin typeface="Times New Roman" panose="02020603050405020304" pitchFamily="18" charset="0"/>
                <a:cs typeface="Times New Roman" panose="02020603050405020304" pitchFamily="18" charset="0"/>
              </a:rPr>
              <a:t>ğı </a:t>
            </a:r>
            <a:r>
              <a:rPr lang="tr-TR" sz="2000" spc="-88" dirty="0">
                <a:latin typeface="Times New Roman" panose="02020603050405020304" pitchFamily="18" charset="0"/>
                <a:cs typeface="Times New Roman" panose="02020603050405020304" pitchFamily="18" charset="0"/>
              </a:rPr>
              <a:t>süreçtir.</a:t>
            </a:r>
          </a:p>
          <a:p>
            <a:pPr marL="353481" marR="966770" indent="-342900">
              <a:lnSpc>
                <a:spcPct val="150000"/>
              </a:lnSpc>
              <a:buFont typeface="Wingdings" panose="05000000000000000000" pitchFamily="2" charset="2"/>
              <a:buChar char="v"/>
            </a:pPr>
            <a:r>
              <a:rPr lang="tr-TR" sz="2000" spc="-193" dirty="0">
                <a:latin typeface="Times New Roman" panose="02020603050405020304" pitchFamily="18" charset="0"/>
                <a:cs typeface="Times New Roman" panose="02020603050405020304" pitchFamily="18" charset="0"/>
              </a:rPr>
              <a:t>Bu </a:t>
            </a:r>
            <a:r>
              <a:rPr lang="tr-TR" sz="2000" spc="-92" dirty="0">
                <a:latin typeface="Times New Roman" panose="02020603050405020304" pitchFamily="18" charset="0"/>
                <a:cs typeface="Times New Roman" panose="02020603050405020304" pitchFamily="18" charset="0"/>
              </a:rPr>
              <a:t>nedenle </a:t>
            </a:r>
            <a:r>
              <a:rPr lang="tr-TR" sz="2000" spc="-100" dirty="0">
                <a:latin typeface="Times New Roman" panose="02020603050405020304" pitchFamily="18" charset="0"/>
                <a:cs typeface="Times New Roman" panose="02020603050405020304" pitchFamily="18" charset="0"/>
              </a:rPr>
              <a:t>ilave </a:t>
            </a:r>
            <a:r>
              <a:rPr lang="tr-TR" sz="2000" spc="-9" dirty="0">
                <a:latin typeface="Times New Roman" panose="02020603050405020304" pitchFamily="18" charset="0"/>
                <a:cs typeface="Times New Roman" panose="02020603050405020304" pitchFamily="18" charset="0"/>
              </a:rPr>
              <a:t>bir </a:t>
            </a:r>
            <a:r>
              <a:rPr lang="tr-TR" sz="2000" spc="-127" dirty="0">
                <a:latin typeface="Times New Roman" panose="02020603050405020304" pitchFamily="18" charset="0"/>
                <a:cs typeface="Times New Roman" panose="02020603050405020304" pitchFamily="18" charset="0"/>
              </a:rPr>
              <a:t>iş </a:t>
            </a:r>
            <a:r>
              <a:rPr lang="tr-TR" sz="2000" spc="-175" dirty="0">
                <a:latin typeface="Times New Roman" panose="02020603050405020304" pitchFamily="18" charset="0"/>
                <a:cs typeface="Times New Roman" panose="02020603050405020304" pitchFamily="18" charset="0"/>
              </a:rPr>
              <a:t>ya </a:t>
            </a:r>
            <a:r>
              <a:rPr lang="tr-TR" sz="2000" spc="-132" dirty="0">
                <a:latin typeface="Times New Roman" panose="02020603050405020304" pitchFamily="18" charset="0"/>
                <a:cs typeface="Times New Roman" panose="02020603050405020304" pitchFamily="18" charset="0"/>
              </a:rPr>
              <a:t>da </a:t>
            </a:r>
            <a:r>
              <a:rPr lang="tr-TR" sz="2000" spc="-114" dirty="0">
                <a:latin typeface="Times New Roman" panose="02020603050405020304" pitchFamily="18" charset="0"/>
                <a:cs typeface="Times New Roman" panose="02020603050405020304" pitchFamily="18" charset="0"/>
              </a:rPr>
              <a:t>görev </a:t>
            </a:r>
            <a:r>
              <a:rPr lang="tr-TR" sz="2000" spc="-96" dirty="0">
                <a:latin typeface="Times New Roman" panose="02020603050405020304" pitchFamily="18" charset="0"/>
                <a:cs typeface="Times New Roman" panose="02020603050405020304" pitchFamily="18" charset="0"/>
              </a:rPr>
              <a:t>olarak</a:t>
            </a:r>
            <a:r>
              <a:rPr lang="tr-TR" sz="2000" spc="-303" dirty="0">
                <a:latin typeface="Times New Roman" panose="02020603050405020304" pitchFamily="18" charset="0"/>
                <a:cs typeface="Times New Roman" panose="02020603050405020304" pitchFamily="18" charset="0"/>
              </a:rPr>
              <a:t> </a:t>
            </a:r>
            <a:r>
              <a:rPr lang="tr-TR" sz="2000" spc="-83" dirty="0">
                <a:latin typeface="Times New Roman" panose="02020603050405020304" pitchFamily="18" charset="0"/>
                <a:cs typeface="Times New Roman" panose="02020603050405020304" pitchFamily="18" charset="0"/>
              </a:rPr>
              <a:t>düşünülmemelidir.</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973737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1043868" y="155793"/>
            <a:ext cx="10986207" cy="728889"/>
          </a:xfrm>
        </p:spPr>
        <p:txBody>
          <a:bodyPr>
            <a:normAutofit/>
          </a:bodyPr>
          <a:lstStyle/>
          <a:p>
            <a:r>
              <a:rPr lang="tr-TR" sz="2800" b="1" dirty="0">
                <a:latin typeface="Times New Roman" panose="02020603050405020304" pitchFamily="18" charset="0"/>
                <a:cs typeface="Times New Roman" panose="02020603050405020304" pitchFamily="18" charset="0"/>
              </a:rPr>
              <a:t>MALİ HİZMETLER BİRİMİ</a:t>
            </a:r>
          </a:p>
        </p:txBody>
      </p:sp>
      <p:sp>
        <p:nvSpPr>
          <p:cNvPr id="5" name="Metin kutusu 4"/>
          <p:cNvSpPr txBox="1"/>
          <p:nvPr/>
        </p:nvSpPr>
        <p:spPr>
          <a:xfrm>
            <a:off x="2669015" y="2501253"/>
            <a:ext cx="6859570" cy="923330"/>
          </a:xfrm>
          <a:prstGeom prst="rect">
            <a:avLst/>
          </a:prstGeom>
          <a:noFill/>
        </p:spPr>
        <p:txBody>
          <a:bodyPr wrap="none" rtlCol="0">
            <a:spAutoFit/>
          </a:bodyPr>
          <a:lstStyle/>
          <a:p>
            <a:r>
              <a:rPr lang="tr-TR" sz="5400" b="1" dirty="0">
                <a:latin typeface="Times New Roman" panose="02020603050405020304" pitchFamily="18" charset="0"/>
                <a:cs typeface="Times New Roman" panose="02020603050405020304" pitchFamily="18" charset="0"/>
              </a:rPr>
              <a:t>TEŞEKKÜR EDERİZ</a:t>
            </a:r>
          </a:p>
        </p:txBody>
      </p:sp>
      <p:cxnSp>
        <p:nvCxnSpPr>
          <p:cNvPr id="7" name="Düz Bağlayıcı 6"/>
          <p:cNvCxnSpPr/>
          <p:nvPr/>
        </p:nvCxnSpPr>
        <p:spPr>
          <a:xfrm>
            <a:off x="2670984" y="5060845"/>
            <a:ext cx="13490" cy="1483486"/>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Metin kutusu 7"/>
          <p:cNvSpPr txBox="1"/>
          <p:nvPr/>
        </p:nvSpPr>
        <p:spPr>
          <a:xfrm>
            <a:off x="2640142" y="5050070"/>
            <a:ext cx="5219059" cy="1200329"/>
          </a:xfrm>
          <a:prstGeom prst="rect">
            <a:avLst/>
          </a:prstGeom>
          <a:noFill/>
        </p:spPr>
        <p:txBody>
          <a:bodyPr wrap="square" rtlCol="0">
            <a:spAutoFit/>
          </a:bodyPr>
          <a:lstStyle/>
          <a:p>
            <a:r>
              <a:rPr lang="tr-TR" sz="1200" dirty="0">
                <a:latin typeface="Times New Roman" panose="02020603050405020304" pitchFamily="18" charset="0"/>
                <a:cs typeface="Times New Roman" panose="02020603050405020304" pitchFamily="18" charset="0"/>
              </a:rPr>
              <a:t>Samsun İl Sağlık Müdürlüğü</a:t>
            </a:r>
          </a:p>
          <a:p>
            <a:r>
              <a:rPr lang="tr-TR" sz="1200" dirty="0">
                <a:latin typeface="Times New Roman" panose="02020603050405020304" pitchFamily="18" charset="0"/>
                <a:cs typeface="Times New Roman" panose="02020603050405020304" pitchFamily="18" charset="0"/>
              </a:rPr>
              <a:t>Mali Hizmetler Birimi (İç Kontrol ve Stratejik Plan Dairesi)</a:t>
            </a:r>
          </a:p>
          <a:p>
            <a:endParaRPr lang="tr-TR" sz="1200" dirty="0">
              <a:latin typeface="Times New Roman" panose="02020603050405020304" pitchFamily="18" charset="0"/>
              <a:cs typeface="Times New Roman" panose="02020603050405020304" pitchFamily="18" charset="0"/>
            </a:endParaRPr>
          </a:p>
          <a:p>
            <a:r>
              <a:rPr lang="tr-TR" sz="1200" dirty="0">
                <a:latin typeface="Times New Roman" panose="02020603050405020304" pitchFamily="18" charset="0"/>
                <a:cs typeface="Times New Roman" panose="02020603050405020304" pitchFamily="18" charset="0"/>
              </a:rPr>
              <a:t>Adalet Mah. 100.Yıl Bulvarı No:232 A Blok 7.Kat </a:t>
            </a:r>
            <a:r>
              <a:rPr lang="tr-TR" sz="1200" dirty="0" err="1">
                <a:latin typeface="Times New Roman" panose="02020603050405020304" pitchFamily="18" charset="0"/>
                <a:cs typeface="Times New Roman" panose="02020603050405020304" pitchFamily="18" charset="0"/>
              </a:rPr>
              <a:t>İlkadım</a:t>
            </a:r>
            <a:r>
              <a:rPr lang="tr-TR" sz="1200" dirty="0">
                <a:latin typeface="Times New Roman" panose="02020603050405020304" pitchFamily="18" charset="0"/>
                <a:cs typeface="Times New Roman" panose="02020603050405020304" pitchFamily="18" charset="0"/>
              </a:rPr>
              <a:t>/SAMSUN</a:t>
            </a:r>
          </a:p>
          <a:p>
            <a:r>
              <a:rPr lang="tr-TR" sz="1200" dirty="0">
                <a:latin typeface="Times New Roman" panose="02020603050405020304" pitchFamily="18" charset="0"/>
                <a:cs typeface="Times New Roman" panose="02020603050405020304" pitchFamily="18" charset="0"/>
              </a:rPr>
              <a:t>İletişim: 0 (362) 3112500 (1706-1707)</a:t>
            </a:r>
          </a:p>
          <a:p>
            <a:r>
              <a:rPr lang="tr-TR" sz="1200" dirty="0">
                <a:latin typeface="Times New Roman" panose="02020603050405020304" pitchFamily="18" charset="0"/>
                <a:cs typeface="Times New Roman" panose="02020603050405020304" pitchFamily="18" charset="0"/>
              </a:rPr>
              <a:t>E-posta: samsun.ickontrol@saglik.gov.tr</a:t>
            </a: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643" y="4660154"/>
            <a:ext cx="1980477" cy="1980160"/>
          </a:xfrm>
          <a:prstGeom prst="rect">
            <a:avLst/>
          </a:prstGeom>
        </p:spPr>
      </p:pic>
      <p:cxnSp>
        <p:nvCxnSpPr>
          <p:cNvPr id="10" name="Düz Bağlayıcı 9"/>
          <p:cNvCxnSpPr/>
          <p:nvPr/>
        </p:nvCxnSpPr>
        <p:spPr>
          <a:xfrm>
            <a:off x="2602340" y="5050070"/>
            <a:ext cx="13490" cy="1483486"/>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953735" y="5058920"/>
            <a:ext cx="13490" cy="1483486"/>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7886216" y="5060845"/>
            <a:ext cx="13490" cy="1483486"/>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Slayt Numarası Yer Tutucusu 2"/>
          <p:cNvSpPr>
            <a:spLocks noGrp="1"/>
          </p:cNvSpPr>
          <p:nvPr>
            <p:ph type="sldNum" sz="quarter" idx="10"/>
          </p:nvPr>
        </p:nvSpPr>
        <p:spPr/>
        <p:txBody>
          <a:bodyPr/>
          <a:lstStyle/>
          <a:p>
            <a:pPr>
              <a:defRPr/>
            </a:pPr>
            <a:fld id="{104204BE-466C-4FCD-980B-D321A1B2D829}" type="slidenum">
              <a:rPr lang="tr-TR" smtClean="0"/>
              <a:pPr>
                <a:defRPr/>
              </a:pPr>
              <a:t>29</a:t>
            </a:fld>
            <a:endParaRPr lang="tr-TR" dirty="0"/>
          </a:p>
        </p:txBody>
      </p:sp>
      <p:pic>
        <p:nvPicPr>
          <p:cNvPr id="13" name="Resim 12">
            <a:extLst>
              <a:ext uri="{FF2B5EF4-FFF2-40B4-BE49-F238E27FC236}">
                <a16:creationId xmlns="" xmlns:a16="http://schemas.microsoft.com/office/drawing/2014/main" id="{D00E7FDA-DA40-467C-B608-17BFD2A11B3D}"/>
              </a:ext>
            </a:extLst>
          </p:cNvPr>
          <p:cNvPicPr>
            <a:picLocks noChangeAspect="1"/>
          </p:cNvPicPr>
          <p:nvPr/>
        </p:nvPicPr>
        <p:blipFill>
          <a:blip r:embed="rId3"/>
          <a:stretch>
            <a:fillRect/>
          </a:stretch>
        </p:blipFill>
        <p:spPr>
          <a:xfrm>
            <a:off x="8220940" y="4694097"/>
            <a:ext cx="1822818" cy="1839459"/>
          </a:xfrm>
          <a:prstGeom prst="rect">
            <a:avLst/>
          </a:prstGeom>
        </p:spPr>
      </p:pic>
    </p:spTree>
    <p:extLst>
      <p:ext uri="{BB962C8B-B14F-4D97-AF65-F5344CB8AC3E}">
        <p14:creationId xmlns:p14="http://schemas.microsoft.com/office/powerpoint/2010/main" val="3226033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dirty="0">
                <a:solidFill>
                  <a:srgbClr val="C00000"/>
                </a:solidFill>
                <a:latin typeface="Times New Roman" panose="02020603050405020304" pitchFamily="18" charset="0"/>
                <a:cs typeface="Times New Roman" panose="02020603050405020304" pitchFamily="18" charset="0"/>
              </a:rPr>
              <a:t>İÇ KONTROL NEDİR?</a:t>
            </a:r>
            <a:endParaRPr sz="2540" dirty="0">
              <a:solidFill>
                <a:srgbClr val="FF0000"/>
              </a:solidFill>
              <a:latin typeface="Times New Roman" panose="02020603050405020304" pitchFamily="18" charset="0"/>
              <a:cs typeface="Times New Roman" panose="02020603050405020304" pitchFamily="18" charset="0"/>
            </a:endParaRPr>
          </a:p>
        </p:txBody>
      </p:sp>
      <p:sp>
        <p:nvSpPr>
          <p:cNvPr id="17" name="object 6">
            <a:extLst>
              <a:ext uri="{FF2B5EF4-FFF2-40B4-BE49-F238E27FC236}">
                <a16:creationId xmlns="" xmlns:a16="http://schemas.microsoft.com/office/drawing/2014/main" id="{6EA89309-1813-4220-9E56-D8C38C1DDA1D}"/>
              </a:ext>
            </a:extLst>
          </p:cNvPr>
          <p:cNvSpPr txBox="1"/>
          <p:nvPr/>
        </p:nvSpPr>
        <p:spPr>
          <a:xfrm>
            <a:off x="1071026" y="1994622"/>
            <a:ext cx="10782307" cy="4110894"/>
          </a:xfrm>
          <a:prstGeom prst="rect">
            <a:avLst/>
          </a:prstGeom>
        </p:spPr>
        <p:txBody>
          <a:bodyPr vert="horz" wrap="square" lIns="0" tIns="11137" rIns="0" bIns="0" rtlCol="0">
            <a:spAutoFit/>
          </a:bodyPr>
          <a:lstStyle/>
          <a:p>
            <a:pPr algn="just">
              <a:lnSpc>
                <a:spcPct val="150000"/>
              </a:lnSpc>
            </a:pPr>
            <a:r>
              <a:rPr lang="tr-TR" sz="2000" dirty="0">
                <a:latin typeface="Times New Roman" panose="02020603050405020304" pitchFamily="18" charset="0"/>
                <a:cs typeface="Times New Roman" panose="02020603050405020304" pitchFamily="18" charset="0"/>
              </a:rPr>
              <a:t>         Kurumların hedeflerine ulaşması ve misyonlarını gerçekleştirmesi,</a:t>
            </a:r>
          </a:p>
          <a:p>
            <a:pPr algn="just">
              <a:lnSpc>
                <a:spcPct val="150000"/>
              </a:lnSpc>
            </a:pPr>
            <a:r>
              <a:rPr lang="tr-TR" sz="2000" dirty="0">
                <a:latin typeface="Times New Roman" panose="02020603050405020304" pitchFamily="18" charset="0"/>
                <a:cs typeface="Times New Roman" panose="02020603050405020304" pitchFamily="18" charset="0"/>
              </a:rPr>
              <a:t>bu yolda ilerlerken önlerine çıkabilecek belirsizliklerin en aza indirilmesi amacıyla uygulanan süreçtir</a:t>
            </a:r>
          </a:p>
          <a:p>
            <a:pPr algn="just">
              <a:lnSpc>
                <a:spcPct val="150000"/>
              </a:lnSpc>
            </a:pPr>
            <a:r>
              <a:rPr lang="tr-TR" sz="2000" dirty="0">
                <a:latin typeface="Times New Roman" panose="02020603050405020304" pitchFamily="18" charset="0"/>
                <a:cs typeface="Times New Roman" panose="02020603050405020304" pitchFamily="18" charset="0"/>
              </a:rPr>
              <a:t>         Başka bir ifade ile; Kurumun yönetimi ve personeli tarafından hayata geçirilen, belirlenmiş hedeflere ulaşmasında ve misyonunu gerçekleştirmesinde makul bir güvence sağlamak üzere tasarlanmış ve kurumun genelini etkileyen bütünleşmiş bir süreçtir. </a:t>
            </a:r>
          </a:p>
          <a:p>
            <a:pPr marL="468338" marR="1839981" lvl="1" algn="just">
              <a:lnSpc>
                <a:spcPct val="150000"/>
              </a:lnSpc>
            </a:pPr>
            <a:r>
              <a:rPr lang="tr-TR" sz="2000" dirty="0">
                <a:latin typeface="Times New Roman" panose="02020603050405020304" pitchFamily="18" charset="0"/>
                <a:cs typeface="Times New Roman" panose="02020603050405020304" pitchFamily="18" charset="0"/>
              </a:rPr>
              <a:t>Risk esasına dayanır.</a:t>
            </a:r>
          </a:p>
          <a:p>
            <a:pPr marL="468338" marR="4455" lvl="1" algn="just">
              <a:lnSpc>
                <a:spcPct val="150000"/>
              </a:lnSpc>
              <a:tabLst>
                <a:tab pos="1387782" algn="l"/>
                <a:tab pos="2249856" algn="l"/>
                <a:tab pos="2869679" algn="l"/>
                <a:tab pos="3733981" algn="l"/>
                <a:tab pos="5135129" algn="l"/>
              </a:tabLst>
            </a:pPr>
            <a:r>
              <a:rPr lang="tr-TR" sz="2000" dirty="0">
                <a:latin typeface="Times New Roman" panose="02020603050405020304" pitchFamily="18" charset="0"/>
                <a:cs typeface="Times New Roman" panose="02020603050405020304" pitchFamily="18" charset="0"/>
              </a:rPr>
              <a:t>İdarenin mali ve mali olmayan	tüm işlemlerini kapsar,</a:t>
            </a:r>
          </a:p>
          <a:p>
            <a:pPr marL="468338" marR="328568" lvl="1" algn="just">
              <a:lnSpc>
                <a:spcPct val="150000"/>
              </a:lnSpc>
            </a:pPr>
            <a:r>
              <a:rPr lang="tr-TR" sz="2000" dirty="0">
                <a:latin typeface="Times New Roman" panose="02020603050405020304" pitchFamily="18" charset="0"/>
                <a:cs typeface="Times New Roman" panose="02020603050405020304" pitchFamily="18" charset="0"/>
              </a:rPr>
              <a:t>Sadece yazılı </a:t>
            </a:r>
            <a:r>
              <a:rPr lang="tr-TR" sz="2000" dirty="0" err="1">
                <a:latin typeface="Times New Roman" panose="02020603050405020304" pitchFamily="18" charset="0"/>
                <a:cs typeface="Times New Roman" panose="02020603050405020304" pitchFamily="18" charset="0"/>
              </a:rPr>
              <a:t>dökümanlara</a:t>
            </a:r>
            <a:r>
              <a:rPr lang="tr-TR" sz="2000" dirty="0">
                <a:latin typeface="Times New Roman" panose="02020603050405020304" pitchFamily="18" charset="0"/>
                <a:cs typeface="Times New Roman" panose="02020603050405020304" pitchFamily="18" charset="0"/>
              </a:rPr>
              <a:t> (form, belge, el  kitabı vb.) dayanmaz.</a:t>
            </a:r>
          </a:p>
          <a:p>
            <a:pPr marL="468338" lvl="1" algn="just">
              <a:lnSpc>
                <a:spcPct val="150000"/>
              </a:lnSpc>
              <a:tabLst>
                <a:tab pos="1664002" algn="l"/>
              </a:tabLst>
            </a:pPr>
            <a:endParaRP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724072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dirty="0">
                <a:solidFill>
                  <a:srgbClr val="C00000"/>
                </a:solidFill>
                <a:latin typeface="Times New Roman" panose="02020603050405020304" pitchFamily="18" charset="0"/>
                <a:cs typeface="Times New Roman" panose="02020603050405020304" pitchFamily="18" charset="0"/>
              </a:rPr>
              <a:t>İÇ KONTROLÜN TARİHÇESİ</a:t>
            </a:r>
            <a:endParaRPr sz="2540" dirty="0">
              <a:solidFill>
                <a:srgbClr val="FF0000"/>
              </a:solidFill>
              <a:latin typeface="Times New Roman" panose="02020603050405020304" pitchFamily="18" charset="0"/>
              <a:cs typeface="Times New Roman" panose="02020603050405020304" pitchFamily="18" charset="0"/>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6" name="object 5">
            <a:extLst>
              <a:ext uri="{FF2B5EF4-FFF2-40B4-BE49-F238E27FC236}">
                <a16:creationId xmlns="" xmlns:a16="http://schemas.microsoft.com/office/drawing/2014/main" id="{96E3D2D6-5CD3-49E4-9B40-C1E812125712}"/>
              </a:ext>
            </a:extLst>
          </p:cNvPr>
          <p:cNvSpPr/>
          <p:nvPr/>
        </p:nvSpPr>
        <p:spPr>
          <a:xfrm>
            <a:off x="10367248" y="1305292"/>
            <a:ext cx="1391539" cy="2123708"/>
          </a:xfrm>
          <a:prstGeom prst="rect">
            <a:avLst/>
          </a:prstGeom>
          <a:blipFill>
            <a:blip r:embed="rId3" cstate="print"/>
            <a:stretch>
              <a:fillRect/>
            </a:stretch>
          </a:blipFill>
        </p:spPr>
        <p:txBody>
          <a:bodyPr wrap="square" lIns="0" tIns="0" rIns="0" bIns="0" rtlCol="0"/>
          <a:lstStyle/>
          <a:p>
            <a:endParaRPr sz="1984"/>
          </a:p>
        </p:txBody>
      </p:sp>
      <p:sp>
        <p:nvSpPr>
          <p:cNvPr id="7" name="object 3">
            <a:extLst>
              <a:ext uri="{FF2B5EF4-FFF2-40B4-BE49-F238E27FC236}">
                <a16:creationId xmlns="" xmlns:a16="http://schemas.microsoft.com/office/drawing/2014/main" id="{BE14E926-6B52-4F7E-A8A9-7589A573B8AD}"/>
              </a:ext>
            </a:extLst>
          </p:cNvPr>
          <p:cNvSpPr txBox="1"/>
          <p:nvPr/>
        </p:nvSpPr>
        <p:spPr>
          <a:xfrm>
            <a:off x="1065630" y="1994612"/>
            <a:ext cx="8749592" cy="2322460"/>
          </a:xfrm>
          <a:prstGeom prst="rect">
            <a:avLst/>
          </a:prstGeom>
        </p:spPr>
        <p:txBody>
          <a:bodyPr vert="horz" wrap="square" lIns="0" tIns="13999" rIns="0" bIns="0" rtlCol="0">
            <a:spAutoFit/>
          </a:bodyPr>
          <a:lstStyle/>
          <a:p>
            <a:pPr marL="849178" marR="5600" lvl="1" indent="-377979" algn="just">
              <a:lnSpc>
                <a:spcPct val="150000"/>
              </a:lnSpc>
              <a:buFont typeface="Liberation Sans"/>
              <a:buChar char="•"/>
              <a:tabLst>
                <a:tab pos="391978" algn="l"/>
              </a:tabLst>
            </a:pPr>
            <a:r>
              <a:rPr sz="2000" spc="-6" dirty="0">
                <a:latin typeface="Times New Roman" panose="02020603050405020304" pitchFamily="18" charset="0"/>
                <a:cs typeface="Times New Roman" panose="02020603050405020304" pitchFamily="18" charset="0"/>
              </a:rPr>
              <a:t>İç </a:t>
            </a:r>
            <a:r>
              <a:rPr sz="2000" spc="-11" dirty="0">
                <a:latin typeface="Times New Roman" panose="02020603050405020304" pitchFamily="18" charset="0"/>
                <a:cs typeface="Times New Roman" panose="02020603050405020304" pitchFamily="18" charset="0"/>
              </a:rPr>
              <a:t>kontrolün </a:t>
            </a:r>
            <a:r>
              <a:rPr sz="2000" dirty="0">
                <a:latin typeface="Times New Roman" panose="02020603050405020304" pitchFamily="18" charset="0"/>
                <a:cs typeface="Times New Roman" panose="02020603050405020304" pitchFamily="18" charset="0"/>
              </a:rPr>
              <a:t>gündeme </a:t>
            </a:r>
            <a:r>
              <a:rPr sz="2000" spc="-6" dirty="0">
                <a:latin typeface="Times New Roman" panose="02020603050405020304" pitchFamily="18" charset="0"/>
                <a:cs typeface="Times New Roman" panose="02020603050405020304" pitchFamily="18" charset="0"/>
              </a:rPr>
              <a:t>gelişi, 1970’lerin ortalarında  </a:t>
            </a:r>
            <a:r>
              <a:rPr sz="2000" spc="-6" dirty="0" err="1">
                <a:latin typeface="Times New Roman" panose="02020603050405020304" pitchFamily="18" charset="0"/>
                <a:cs typeface="Times New Roman" panose="02020603050405020304" pitchFamily="18" charset="0"/>
              </a:rPr>
              <a:t>Amerika’da</a:t>
            </a:r>
            <a:r>
              <a:rPr sz="2000" spc="-6" dirty="0">
                <a:latin typeface="Times New Roman" panose="02020603050405020304" pitchFamily="18" charset="0"/>
                <a:cs typeface="Times New Roman" panose="02020603050405020304" pitchFamily="18" charset="0"/>
              </a:rPr>
              <a:t> </a:t>
            </a:r>
            <a:r>
              <a:rPr sz="2000" spc="-17" dirty="0" smtClean="0">
                <a:latin typeface="Times New Roman" panose="02020603050405020304" pitchFamily="18" charset="0"/>
                <a:cs typeface="Times New Roman" panose="02020603050405020304" pitchFamily="18" charset="0"/>
              </a:rPr>
              <a:t>Watergate</a:t>
            </a:r>
            <a:r>
              <a:rPr lang="tr-TR" sz="2000" spc="-17" dirty="0" smtClean="0">
                <a:latin typeface="Times New Roman" panose="02020603050405020304" pitchFamily="18" charset="0"/>
                <a:cs typeface="Times New Roman" panose="02020603050405020304" pitchFamily="18" charset="0"/>
              </a:rPr>
              <a:t> </a:t>
            </a:r>
            <a:r>
              <a:rPr sz="2000" spc="-6" dirty="0" err="1" smtClean="0">
                <a:latin typeface="Times New Roman" panose="02020603050405020304" pitchFamily="18" charset="0"/>
                <a:cs typeface="Times New Roman" panose="02020603050405020304" pitchFamily="18" charset="0"/>
              </a:rPr>
              <a:t>savcısının</a:t>
            </a:r>
            <a:r>
              <a:rPr sz="2000" spc="-6" dirty="0" smtClean="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konuya dikkat  çekmesi </a:t>
            </a:r>
            <a:r>
              <a:rPr sz="2000" spc="-6" dirty="0">
                <a:latin typeface="Times New Roman" panose="02020603050405020304" pitchFamily="18" charset="0"/>
                <a:cs typeface="Times New Roman" panose="02020603050405020304" pitchFamily="18" charset="0"/>
              </a:rPr>
              <a:t>ile</a:t>
            </a:r>
            <a:r>
              <a:rPr sz="2000" spc="6" dirty="0">
                <a:latin typeface="Times New Roman" panose="02020603050405020304" pitchFamily="18" charset="0"/>
                <a:cs typeface="Times New Roman" panose="02020603050405020304" pitchFamily="18" charset="0"/>
              </a:rPr>
              <a:t> </a:t>
            </a:r>
            <a:r>
              <a:rPr sz="2000" spc="-22" dirty="0">
                <a:latin typeface="Times New Roman" panose="02020603050405020304" pitchFamily="18" charset="0"/>
                <a:cs typeface="Times New Roman" panose="02020603050405020304" pitchFamily="18" charset="0"/>
              </a:rPr>
              <a:t>olmuştur.</a:t>
            </a:r>
            <a:endParaRPr sz="2000" dirty="0">
              <a:latin typeface="Times New Roman" panose="02020603050405020304" pitchFamily="18" charset="0"/>
              <a:cs typeface="Times New Roman" panose="02020603050405020304" pitchFamily="18" charset="0"/>
            </a:endParaRPr>
          </a:p>
          <a:p>
            <a:pPr marL="849178" marR="6300" lvl="1" indent="-377979" algn="just">
              <a:lnSpc>
                <a:spcPct val="150000"/>
              </a:lnSpc>
              <a:buChar char="•"/>
              <a:tabLst>
                <a:tab pos="391978" algn="l"/>
              </a:tabLst>
            </a:pPr>
            <a:r>
              <a:rPr sz="2000" spc="-17" dirty="0">
                <a:latin typeface="Times New Roman" panose="02020603050405020304" pitchFamily="18" charset="0"/>
                <a:cs typeface="Times New Roman" panose="02020603050405020304" pitchFamily="18" charset="0"/>
              </a:rPr>
              <a:t>Watergate</a:t>
            </a:r>
            <a:r>
              <a:rPr sz="2000" spc="794" dirty="0">
                <a:latin typeface="Times New Roman" panose="02020603050405020304" pitchFamily="18" charset="0"/>
                <a:cs typeface="Times New Roman" panose="02020603050405020304" pitchFamily="18" charset="0"/>
              </a:rPr>
              <a:t> </a:t>
            </a:r>
            <a:r>
              <a:rPr sz="2000" spc="-6" dirty="0">
                <a:latin typeface="Times New Roman" panose="02020603050405020304" pitchFamily="18" charset="0"/>
                <a:cs typeface="Times New Roman" panose="02020603050405020304" pitchFamily="18" charset="0"/>
              </a:rPr>
              <a:t>araştırmalarının </a:t>
            </a:r>
            <a:r>
              <a:rPr sz="2000" dirty="0">
                <a:latin typeface="Times New Roman" panose="02020603050405020304" pitchFamily="18" charset="0"/>
                <a:cs typeface="Times New Roman" panose="02020603050405020304" pitchFamily="18" charset="0"/>
              </a:rPr>
              <a:t>sonucunda </a:t>
            </a:r>
            <a:r>
              <a:rPr sz="2000" spc="-6" dirty="0">
                <a:latin typeface="Times New Roman" panose="02020603050405020304" pitchFamily="18" charset="0"/>
                <a:cs typeface="Times New Roman" panose="02020603050405020304" pitchFamily="18" charset="0"/>
              </a:rPr>
              <a:t>1977’de  </a:t>
            </a:r>
            <a:r>
              <a:rPr sz="2000" dirty="0">
                <a:latin typeface="Times New Roman" panose="02020603050405020304" pitchFamily="18" charset="0"/>
                <a:cs typeface="Times New Roman" panose="02020603050405020304" pitchFamily="18" charset="0"/>
              </a:rPr>
              <a:t>ana teması </a:t>
            </a:r>
            <a:r>
              <a:rPr sz="2000" spc="-6" dirty="0">
                <a:latin typeface="Times New Roman" panose="02020603050405020304" pitchFamily="18" charset="0"/>
                <a:cs typeface="Times New Roman" panose="02020603050405020304" pitchFamily="18" charset="0"/>
              </a:rPr>
              <a:t>iç kontrol olan </a:t>
            </a:r>
            <a:r>
              <a:rPr sz="2000" spc="-28" dirty="0">
                <a:latin typeface="Times New Roman" panose="02020603050405020304" pitchFamily="18" charset="0"/>
                <a:cs typeface="Times New Roman" panose="02020603050405020304" pitchFamily="18" charset="0"/>
              </a:rPr>
              <a:t>“Yabancı </a:t>
            </a:r>
            <a:r>
              <a:rPr sz="2000" spc="-39" dirty="0">
                <a:latin typeface="Times New Roman" panose="02020603050405020304" pitchFamily="18" charset="0"/>
                <a:cs typeface="Times New Roman" panose="02020603050405020304" pitchFamily="18" charset="0"/>
              </a:rPr>
              <a:t>Yolsuzluk  </a:t>
            </a:r>
            <a:r>
              <a:rPr sz="2000" dirty="0">
                <a:latin typeface="Times New Roman" panose="02020603050405020304" pitchFamily="18" charset="0"/>
                <a:cs typeface="Times New Roman" panose="02020603050405020304" pitchFamily="18" charset="0"/>
              </a:rPr>
              <a:t>Kanunu” </a:t>
            </a:r>
            <a:r>
              <a:rPr sz="2000" spc="-6" dirty="0">
                <a:latin typeface="Times New Roman" panose="02020603050405020304" pitchFamily="18" charset="0"/>
                <a:cs typeface="Times New Roman" panose="02020603050405020304" pitchFamily="18" charset="0"/>
              </a:rPr>
              <a:t>(Foreign Corrupt Practices Act) yürürlüğe  </a:t>
            </a:r>
            <a:r>
              <a:rPr sz="2000" spc="-22" dirty="0">
                <a:latin typeface="Times New Roman" panose="02020603050405020304" pitchFamily="18" charset="0"/>
                <a:cs typeface="Times New Roman" panose="02020603050405020304" pitchFamily="18" charset="0"/>
              </a:rPr>
              <a:t>girmiştir.</a:t>
            </a:r>
            <a:endParaRPr sz="2000" dirty="0">
              <a:latin typeface="Times New Roman" panose="02020603050405020304" pitchFamily="18" charset="0"/>
              <a:cs typeface="Times New Roman" panose="02020603050405020304" pitchFamily="18" charset="0"/>
            </a:endParaRPr>
          </a:p>
        </p:txBody>
      </p:sp>
      <p:sp>
        <p:nvSpPr>
          <p:cNvPr id="9" name="object 2">
            <a:extLst>
              <a:ext uri="{FF2B5EF4-FFF2-40B4-BE49-F238E27FC236}">
                <a16:creationId xmlns="" xmlns:a16="http://schemas.microsoft.com/office/drawing/2014/main" id="{A955CE31-EBFE-4072-A19B-249667A01EC1}"/>
              </a:ext>
            </a:extLst>
          </p:cNvPr>
          <p:cNvSpPr/>
          <p:nvPr/>
        </p:nvSpPr>
        <p:spPr>
          <a:xfrm>
            <a:off x="1065628" y="4367342"/>
            <a:ext cx="1626730" cy="2281902"/>
          </a:xfrm>
          <a:prstGeom prst="rect">
            <a:avLst/>
          </a:prstGeom>
          <a:blipFill>
            <a:blip r:embed="rId4" cstate="print"/>
            <a:stretch>
              <a:fillRect/>
            </a:stretch>
          </a:blipFill>
        </p:spPr>
        <p:txBody>
          <a:bodyPr wrap="square" lIns="0" tIns="0" rIns="0" bIns="0" rtlCol="0"/>
          <a:lstStyle/>
          <a:p>
            <a:endParaRPr sz="1984"/>
          </a:p>
        </p:txBody>
      </p:sp>
    </p:spTree>
    <p:extLst>
      <p:ext uri="{BB962C8B-B14F-4D97-AF65-F5344CB8AC3E}">
        <p14:creationId xmlns:p14="http://schemas.microsoft.com/office/powerpoint/2010/main" val="119598428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dirty="0">
                <a:solidFill>
                  <a:srgbClr val="C00000"/>
                </a:solidFill>
                <a:latin typeface="Times New Roman" panose="02020603050405020304" pitchFamily="18" charset="0"/>
                <a:cs typeface="Times New Roman" panose="02020603050405020304" pitchFamily="18" charset="0"/>
              </a:rPr>
              <a:t>İÇ KONTROLÜN TARİHÇESİ</a:t>
            </a:r>
            <a:endParaRPr sz="2540" dirty="0">
              <a:solidFill>
                <a:srgbClr val="FF0000"/>
              </a:solidFill>
              <a:latin typeface="Times New Roman" panose="02020603050405020304" pitchFamily="18" charset="0"/>
              <a:cs typeface="Times New Roman" panose="02020603050405020304" pitchFamily="18" charset="0"/>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6" name="object 3">
            <a:extLst>
              <a:ext uri="{FF2B5EF4-FFF2-40B4-BE49-F238E27FC236}">
                <a16:creationId xmlns="" xmlns:a16="http://schemas.microsoft.com/office/drawing/2014/main" id="{FA6A9D89-0DC9-4FB9-B6F0-66A85386F1A5}"/>
              </a:ext>
            </a:extLst>
          </p:cNvPr>
          <p:cNvSpPr txBox="1"/>
          <p:nvPr/>
        </p:nvSpPr>
        <p:spPr>
          <a:xfrm>
            <a:off x="1067149" y="1994602"/>
            <a:ext cx="8482906" cy="2784125"/>
          </a:xfrm>
          <a:prstGeom prst="rect">
            <a:avLst/>
          </a:prstGeom>
        </p:spPr>
        <p:txBody>
          <a:bodyPr vert="horz" wrap="square" lIns="0" tIns="13999" rIns="0" bIns="0" rtlCol="0">
            <a:spAutoFit/>
          </a:bodyPr>
          <a:lstStyle/>
          <a:p>
            <a:pPr marL="391978" indent="-377979">
              <a:lnSpc>
                <a:spcPct val="150000"/>
              </a:lnSpc>
              <a:buFont typeface="Liberation Sans"/>
              <a:buChar char="•"/>
              <a:tabLst>
                <a:tab pos="391278" algn="l"/>
                <a:tab pos="391978" algn="l"/>
                <a:tab pos="1616909" algn="l"/>
                <a:tab pos="3113424" algn="l"/>
                <a:tab pos="4315956" algn="l"/>
                <a:tab pos="5388296" algn="l"/>
              </a:tabLst>
            </a:pPr>
            <a:r>
              <a:rPr sz="2000" dirty="0">
                <a:latin typeface="Times New Roman" panose="02020603050405020304" pitchFamily="18" charset="0"/>
                <a:cs typeface="Times New Roman" panose="02020603050405020304" pitchFamily="18" charset="0"/>
              </a:rPr>
              <a:t>1985</a:t>
            </a:r>
            <a:r>
              <a:rPr lang="tr-TR" sz="2000" dirty="0">
                <a:latin typeface="Times New Roman" panose="02020603050405020304" pitchFamily="18" charset="0"/>
                <a:cs typeface="Times New Roman" panose="02020603050405020304" pitchFamily="18" charset="0"/>
              </a:rPr>
              <a:t> </a:t>
            </a:r>
            <a:r>
              <a:rPr sz="2000" spc="-6" dirty="0" err="1">
                <a:latin typeface="Times New Roman" panose="02020603050405020304" pitchFamily="18" charset="0"/>
                <a:cs typeface="Times New Roman" panose="02020603050405020304" pitchFamily="18" charset="0"/>
              </a:rPr>
              <a:t>yılında</a:t>
            </a:r>
            <a:r>
              <a:rPr lang="tr-TR" sz="2000" spc="-6" dirty="0">
                <a:latin typeface="Times New Roman" panose="02020603050405020304" pitchFamily="18" charset="0"/>
                <a:cs typeface="Times New Roman" panose="02020603050405020304" pitchFamily="18" charset="0"/>
              </a:rPr>
              <a:t> </a:t>
            </a:r>
            <a:r>
              <a:rPr sz="2000" spc="-6" dirty="0" err="1">
                <a:latin typeface="Times New Roman" panose="02020603050405020304" pitchFamily="18" charset="0"/>
                <a:cs typeface="Times New Roman" panose="02020603050405020304" pitchFamily="18" charset="0"/>
              </a:rPr>
              <a:t>Hileli</a:t>
            </a:r>
            <a:r>
              <a:rPr lang="tr-TR" sz="2000" spc="-6" dirty="0">
                <a:latin typeface="Times New Roman" panose="02020603050405020304" pitchFamily="18" charset="0"/>
                <a:cs typeface="Times New Roman" panose="02020603050405020304" pitchFamily="18" charset="0"/>
              </a:rPr>
              <a:t> </a:t>
            </a:r>
            <a:r>
              <a:rPr sz="2000" spc="-6" dirty="0">
                <a:latin typeface="Times New Roman" panose="02020603050405020304" pitchFamily="18" charset="0"/>
                <a:cs typeface="Times New Roman" panose="02020603050405020304" pitchFamily="18" charset="0"/>
              </a:rPr>
              <a:t>Mali</a:t>
            </a:r>
            <a:r>
              <a:rPr lang="tr-TR" sz="2000" spc="-6" dirty="0">
                <a:latin typeface="Times New Roman" panose="02020603050405020304" pitchFamily="18" charset="0"/>
                <a:cs typeface="Times New Roman" panose="02020603050405020304" pitchFamily="18" charset="0"/>
              </a:rPr>
              <a:t> </a:t>
            </a:r>
            <a:r>
              <a:rPr sz="2000" spc="-6" dirty="0" err="1">
                <a:latin typeface="Times New Roman" panose="02020603050405020304" pitchFamily="18" charset="0"/>
                <a:cs typeface="Times New Roman" panose="02020603050405020304" pitchFamily="18" charset="0"/>
              </a:rPr>
              <a:t>Raporlama</a:t>
            </a:r>
            <a:r>
              <a:rPr lang="tr-TR" sz="2000" spc="-6" dirty="0">
                <a:latin typeface="Times New Roman" panose="02020603050405020304" pitchFamily="18" charset="0"/>
                <a:cs typeface="Times New Roman" panose="02020603050405020304" pitchFamily="18" charset="0"/>
              </a:rPr>
              <a:t> il</a:t>
            </a:r>
            <a:r>
              <a:rPr lang="tr-TR" sz="2000" dirty="0">
                <a:latin typeface="Times New Roman" panose="02020603050405020304" pitchFamily="18" charset="0"/>
                <a:cs typeface="Times New Roman" panose="02020603050405020304" pitchFamily="18" charset="0"/>
              </a:rPr>
              <a:t>e </a:t>
            </a:r>
            <a:r>
              <a:rPr lang="tr-TR" sz="2000" spc="-6" dirty="0">
                <a:latin typeface="Times New Roman" panose="02020603050405020304" pitchFamily="18" charset="0"/>
                <a:cs typeface="Times New Roman" panose="02020603050405020304" pitchFamily="18" charset="0"/>
              </a:rPr>
              <a:t>i</a:t>
            </a:r>
            <a:r>
              <a:rPr lang="tr-TR" sz="2000" spc="-11" dirty="0">
                <a:latin typeface="Times New Roman" panose="02020603050405020304" pitchFamily="18" charset="0"/>
                <a:cs typeface="Times New Roman" panose="02020603050405020304" pitchFamily="18" charset="0"/>
              </a:rPr>
              <a:t>l</a:t>
            </a:r>
            <a:r>
              <a:rPr lang="tr-TR" sz="2000" spc="6" dirty="0">
                <a:latin typeface="Times New Roman" panose="02020603050405020304" pitchFamily="18" charset="0"/>
                <a:cs typeface="Times New Roman" panose="02020603050405020304" pitchFamily="18" charset="0"/>
              </a:rPr>
              <a:t>g</a:t>
            </a:r>
            <a:r>
              <a:rPr lang="tr-TR" sz="2000" spc="-6" dirty="0">
                <a:latin typeface="Times New Roman" panose="02020603050405020304" pitchFamily="18" charset="0"/>
                <a:cs typeface="Times New Roman" panose="02020603050405020304" pitchFamily="18" charset="0"/>
              </a:rPr>
              <a:t>ili</a:t>
            </a:r>
            <a:r>
              <a:rPr lang="tr-TR" sz="2000" dirty="0">
                <a:latin typeface="Times New Roman" panose="02020603050405020304" pitchFamily="18" charset="0"/>
                <a:cs typeface="Times New Roman" panose="02020603050405020304" pitchFamily="18" charset="0"/>
              </a:rPr>
              <a:t> </a:t>
            </a:r>
            <a:r>
              <a:rPr lang="tr-TR" sz="2000" spc="-126" dirty="0" err="1">
                <a:solidFill>
                  <a:srgbClr val="FF0000"/>
                </a:solidFill>
                <a:latin typeface="Times New Roman" panose="02020603050405020304" pitchFamily="18" charset="0"/>
                <a:cs typeface="Times New Roman" panose="02020603050405020304" pitchFamily="18" charset="0"/>
              </a:rPr>
              <a:t>T</a:t>
            </a:r>
            <a:r>
              <a:rPr lang="tr-TR" sz="2000" dirty="0" err="1">
                <a:solidFill>
                  <a:srgbClr val="FF0000"/>
                </a:solidFill>
                <a:latin typeface="Times New Roman" panose="02020603050405020304" pitchFamily="18" charset="0"/>
                <a:cs typeface="Times New Roman" panose="02020603050405020304" pitchFamily="18" charset="0"/>
              </a:rPr>
              <a:t>r</a:t>
            </a:r>
            <a:r>
              <a:rPr lang="tr-TR" sz="2000" spc="6" dirty="0" err="1">
                <a:solidFill>
                  <a:srgbClr val="FF0000"/>
                </a:solidFill>
                <a:latin typeface="Times New Roman" panose="02020603050405020304" pitchFamily="18" charset="0"/>
                <a:cs typeface="Times New Roman" panose="02020603050405020304" pitchFamily="18" charset="0"/>
              </a:rPr>
              <a:t>ea</a:t>
            </a:r>
            <a:r>
              <a:rPr lang="tr-TR" sz="2000" spc="-6" dirty="0" err="1">
                <a:solidFill>
                  <a:srgbClr val="FF0000"/>
                </a:solidFill>
                <a:latin typeface="Times New Roman" panose="02020603050405020304" pitchFamily="18" charset="0"/>
                <a:cs typeface="Times New Roman" panose="02020603050405020304" pitchFamily="18" charset="0"/>
              </a:rPr>
              <a:t>dw</a:t>
            </a:r>
            <a:r>
              <a:rPr lang="tr-TR" sz="2000" spc="6" dirty="0" err="1">
                <a:solidFill>
                  <a:srgbClr val="FF0000"/>
                </a:solidFill>
                <a:latin typeface="Times New Roman" panose="02020603050405020304" pitchFamily="18" charset="0"/>
                <a:cs typeface="Times New Roman" panose="02020603050405020304" pitchFamily="18" charset="0"/>
              </a:rPr>
              <a:t>a</a:t>
            </a:r>
            <a:r>
              <a:rPr lang="tr-TR" sz="2000" dirty="0" err="1">
                <a:solidFill>
                  <a:srgbClr val="FF0000"/>
                </a:solidFill>
                <a:latin typeface="Times New Roman" panose="02020603050405020304" pitchFamily="18" charset="0"/>
                <a:cs typeface="Times New Roman" panose="02020603050405020304" pitchFamily="18" charset="0"/>
              </a:rPr>
              <a:t>y</a:t>
            </a:r>
            <a:r>
              <a:rPr lang="tr-TR" sz="2000" dirty="0">
                <a:solidFill>
                  <a:srgbClr val="FF0000"/>
                </a:solidFill>
                <a:latin typeface="Times New Roman" panose="02020603050405020304" pitchFamily="18" charset="0"/>
                <a:cs typeface="Times New Roman" panose="02020603050405020304" pitchFamily="18" charset="0"/>
              </a:rPr>
              <a:t> </a:t>
            </a:r>
            <a:r>
              <a:rPr lang="tr-TR" sz="2000" spc="-28" dirty="0">
                <a:solidFill>
                  <a:srgbClr val="FF0000"/>
                </a:solidFill>
                <a:latin typeface="Times New Roman" panose="02020603050405020304" pitchFamily="18" charset="0"/>
                <a:cs typeface="Times New Roman" panose="02020603050405020304" pitchFamily="18" charset="0"/>
              </a:rPr>
              <a:t>K</a:t>
            </a:r>
            <a:r>
              <a:rPr lang="tr-TR" sz="2000" spc="-17" dirty="0">
                <a:solidFill>
                  <a:srgbClr val="FF0000"/>
                </a:solidFill>
                <a:latin typeface="Times New Roman" panose="02020603050405020304" pitchFamily="18" charset="0"/>
                <a:cs typeface="Times New Roman" panose="02020603050405020304" pitchFamily="18" charset="0"/>
              </a:rPr>
              <a:t>o</a:t>
            </a:r>
            <a:r>
              <a:rPr lang="tr-TR" sz="2000" spc="6" dirty="0">
                <a:solidFill>
                  <a:srgbClr val="FF0000"/>
                </a:solidFill>
                <a:latin typeface="Times New Roman" panose="02020603050405020304" pitchFamily="18" charset="0"/>
                <a:cs typeface="Times New Roman" panose="02020603050405020304" pitchFamily="18" charset="0"/>
              </a:rPr>
              <a:t>m</a:t>
            </a:r>
            <a:r>
              <a:rPr lang="tr-TR" sz="2000" spc="-6" dirty="0">
                <a:solidFill>
                  <a:srgbClr val="FF0000"/>
                </a:solidFill>
                <a:latin typeface="Times New Roman" panose="02020603050405020304" pitchFamily="18" charset="0"/>
                <a:cs typeface="Times New Roman" panose="02020603050405020304" pitchFamily="18" charset="0"/>
              </a:rPr>
              <a:t>i</a:t>
            </a:r>
            <a:r>
              <a:rPr lang="tr-TR" sz="2000" spc="-17" dirty="0">
                <a:solidFill>
                  <a:srgbClr val="FF0000"/>
                </a:solidFill>
                <a:latin typeface="Times New Roman" panose="02020603050405020304" pitchFamily="18" charset="0"/>
                <a:cs typeface="Times New Roman" panose="02020603050405020304" pitchFamily="18" charset="0"/>
              </a:rPr>
              <a:t>s</a:t>
            </a:r>
            <a:r>
              <a:rPr lang="tr-TR" sz="2000" spc="6" dirty="0">
                <a:solidFill>
                  <a:srgbClr val="FF0000"/>
                </a:solidFill>
                <a:latin typeface="Times New Roman" panose="02020603050405020304" pitchFamily="18" charset="0"/>
                <a:cs typeface="Times New Roman" panose="02020603050405020304" pitchFamily="18" charset="0"/>
              </a:rPr>
              <a:t>y</a:t>
            </a:r>
            <a:r>
              <a:rPr lang="tr-TR" sz="2000" spc="-28" dirty="0">
                <a:solidFill>
                  <a:srgbClr val="FF0000"/>
                </a:solidFill>
                <a:latin typeface="Times New Roman" panose="02020603050405020304" pitchFamily="18" charset="0"/>
                <a:cs typeface="Times New Roman" panose="02020603050405020304" pitchFamily="18" charset="0"/>
              </a:rPr>
              <a:t>o</a:t>
            </a:r>
            <a:r>
              <a:rPr lang="tr-TR" sz="2000" spc="17" dirty="0">
                <a:solidFill>
                  <a:srgbClr val="FF0000"/>
                </a:solidFill>
                <a:latin typeface="Times New Roman" panose="02020603050405020304" pitchFamily="18" charset="0"/>
                <a:cs typeface="Times New Roman" panose="02020603050405020304" pitchFamily="18" charset="0"/>
              </a:rPr>
              <a:t>n</a:t>
            </a:r>
            <a:r>
              <a:rPr lang="tr-TR" sz="2000" dirty="0">
                <a:solidFill>
                  <a:srgbClr val="FF0000"/>
                </a:solidFill>
                <a:latin typeface="Times New Roman" panose="02020603050405020304" pitchFamily="18" charset="0"/>
                <a:cs typeface="Times New Roman" panose="02020603050405020304" pitchFamily="18" charset="0"/>
              </a:rPr>
              <a:t>u </a:t>
            </a:r>
            <a:r>
              <a:rPr lang="tr-TR" sz="2000" spc="-17" dirty="0">
                <a:latin typeface="Times New Roman" panose="02020603050405020304" pitchFamily="18" charset="0"/>
                <a:cs typeface="Times New Roman" panose="02020603050405020304" pitchFamily="18" charset="0"/>
              </a:rPr>
              <a:t>o</a:t>
            </a:r>
            <a:r>
              <a:rPr lang="tr-TR" sz="2000" spc="-11" dirty="0">
                <a:latin typeface="Times New Roman" panose="02020603050405020304" pitchFamily="18" charset="0"/>
                <a:cs typeface="Times New Roman" panose="02020603050405020304" pitchFamily="18" charset="0"/>
              </a:rPr>
              <a:t>l</a:t>
            </a:r>
            <a:r>
              <a:rPr lang="tr-TR" sz="2000" spc="17" dirty="0">
                <a:latin typeface="Times New Roman" panose="02020603050405020304" pitchFamily="18" charset="0"/>
                <a:cs typeface="Times New Roman" panose="02020603050405020304" pitchFamily="18" charset="0"/>
              </a:rPr>
              <a:t>a</a:t>
            </a:r>
            <a:r>
              <a:rPr lang="tr-TR" sz="2000" dirty="0">
                <a:latin typeface="Times New Roman" panose="02020603050405020304" pitchFamily="18" charset="0"/>
                <a:cs typeface="Times New Roman" panose="02020603050405020304" pitchFamily="18" charset="0"/>
              </a:rPr>
              <a:t>r</a:t>
            </a:r>
            <a:r>
              <a:rPr lang="tr-TR" sz="2000" spc="6" dirty="0">
                <a:latin typeface="Times New Roman" panose="02020603050405020304" pitchFamily="18" charset="0"/>
                <a:cs typeface="Times New Roman" panose="02020603050405020304" pitchFamily="18" charset="0"/>
              </a:rPr>
              <a:t>a</a:t>
            </a:r>
            <a:r>
              <a:rPr lang="tr-TR" sz="2000" dirty="0">
                <a:latin typeface="Times New Roman" panose="02020603050405020304" pitchFamily="18" charset="0"/>
                <a:cs typeface="Times New Roman" panose="02020603050405020304" pitchFamily="18" charset="0"/>
              </a:rPr>
              <a:t>k </a:t>
            </a:r>
            <a:r>
              <a:rPr lang="tr-TR" sz="2000" spc="-6" dirty="0">
                <a:latin typeface="Times New Roman" panose="02020603050405020304" pitchFamily="18" charset="0"/>
                <a:cs typeface="Times New Roman" panose="02020603050405020304" pitchFamily="18" charset="0"/>
              </a:rPr>
              <a:t>d</a:t>
            </a:r>
            <a:r>
              <a:rPr lang="tr-TR" sz="2000" dirty="0">
                <a:latin typeface="Times New Roman" panose="02020603050405020304" pitchFamily="18" charset="0"/>
                <a:cs typeface="Times New Roman" panose="02020603050405020304" pitchFamily="18" charset="0"/>
              </a:rPr>
              <a:t>a </a:t>
            </a:r>
            <a:r>
              <a:rPr lang="tr-TR" sz="2000" spc="-6" dirty="0">
                <a:latin typeface="Times New Roman" panose="02020603050405020304" pitchFamily="18" charset="0"/>
                <a:cs typeface="Times New Roman" panose="02020603050405020304" pitchFamily="18" charset="0"/>
              </a:rPr>
              <a:t>bili</a:t>
            </a:r>
            <a:r>
              <a:rPr lang="tr-TR" sz="2000" spc="17" dirty="0">
                <a:latin typeface="Times New Roman" panose="02020603050405020304" pitchFamily="18" charset="0"/>
                <a:cs typeface="Times New Roman" panose="02020603050405020304" pitchFamily="18" charset="0"/>
              </a:rPr>
              <a:t>n</a:t>
            </a:r>
            <a:r>
              <a:rPr lang="tr-TR" sz="2000" spc="6" dirty="0">
                <a:latin typeface="Times New Roman" panose="02020603050405020304" pitchFamily="18" charset="0"/>
                <a:cs typeface="Times New Roman" panose="02020603050405020304" pitchFamily="18" charset="0"/>
              </a:rPr>
              <a:t>e</a:t>
            </a:r>
            <a:r>
              <a:rPr lang="tr-TR" sz="2000" dirty="0">
                <a:latin typeface="Times New Roman" panose="02020603050405020304" pitchFamily="18" charset="0"/>
                <a:cs typeface="Times New Roman" panose="02020603050405020304" pitchFamily="18" charset="0"/>
              </a:rPr>
              <a:t>n </a:t>
            </a:r>
            <a:r>
              <a:rPr lang="tr-TR" sz="2000" spc="-11" dirty="0">
                <a:latin typeface="Times New Roman" panose="02020603050405020304" pitchFamily="18" charset="0"/>
                <a:cs typeface="Times New Roman" panose="02020603050405020304" pitchFamily="18" charset="0"/>
              </a:rPr>
              <a:t>U</a:t>
            </a:r>
            <a:r>
              <a:rPr lang="tr-TR" sz="2000" spc="-6" dirty="0">
                <a:latin typeface="Times New Roman" panose="02020603050405020304" pitchFamily="18" charset="0"/>
                <a:cs typeface="Times New Roman" panose="02020603050405020304" pitchFamily="18" charset="0"/>
              </a:rPr>
              <a:t>l</a:t>
            </a:r>
            <a:r>
              <a:rPr lang="tr-TR" sz="2000" dirty="0">
                <a:latin typeface="Times New Roman" panose="02020603050405020304" pitchFamily="18" charset="0"/>
                <a:cs typeface="Times New Roman" panose="02020603050405020304" pitchFamily="18" charset="0"/>
              </a:rPr>
              <a:t>us</a:t>
            </a:r>
            <a:r>
              <a:rPr lang="tr-TR" sz="2000" spc="6" dirty="0">
                <a:latin typeface="Times New Roman" panose="02020603050405020304" pitchFamily="18" charset="0"/>
                <a:cs typeface="Times New Roman" panose="02020603050405020304" pitchFamily="18" charset="0"/>
              </a:rPr>
              <a:t>a</a:t>
            </a:r>
            <a:r>
              <a:rPr lang="tr-TR" sz="2000" dirty="0">
                <a:latin typeface="Times New Roman" panose="02020603050405020304" pitchFamily="18" charset="0"/>
                <a:cs typeface="Times New Roman" panose="02020603050405020304" pitchFamily="18" charset="0"/>
              </a:rPr>
              <a:t>l </a:t>
            </a:r>
            <a:r>
              <a:rPr lang="tr-TR" sz="2000" spc="-11" dirty="0">
                <a:latin typeface="Times New Roman" panose="02020603050405020304" pitchFamily="18" charset="0"/>
                <a:cs typeface="Times New Roman" panose="02020603050405020304" pitchFamily="18" charset="0"/>
              </a:rPr>
              <a:t>Komisyon </a:t>
            </a:r>
            <a:r>
              <a:rPr lang="tr-TR" sz="2000" dirty="0">
                <a:latin typeface="Times New Roman" panose="02020603050405020304" pitchFamily="18" charset="0"/>
                <a:cs typeface="Times New Roman" panose="02020603050405020304" pitchFamily="18" charset="0"/>
              </a:rPr>
              <a:t>kurulmuş ve </a:t>
            </a:r>
            <a:r>
              <a:rPr lang="tr-TR" sz="2000" spc="-11" dirty="0">
                <a:latin typeface="Times New Roman" panose="02020603050405020304" pitchFamily="18" charset="0"/>
                <a:cs typeface="Times New Roman" panose="02020603050405020304" pitchFamily="18" charset="0"/>
              </a:rPr>
              <a:t>Komisyon </a:t>
            </a:r>
            <a:r>
              <a:rPr lang="tr-TR" sz="2000" spc="-6" dirty="0">
                <a:latin typeface="Times New Roman" panose="02020603050405020304" pitchFamily="18" charset="0"/>
                <a:cs typeface="Times New Roman" panose="02020603050405020304" pitchFamily="18" charset="0"/>
              </a:rPr>
              <a:t>tarafından </a:t>
            </a:r>
            <a:r>
              <a:rPr lang="tr-TR" sz="2000" spc="-6" dirty="0">
                <a:solidFill>
                  <a:srgbClr val="FF0000"/>
                </a:solidFill>
                <a:latin typeface="Times New Roman" panose="02020603050405020304" pitchFamily="18" charset="0"/>
                <a:cs typeface="Times New Roman" panose="02020603050405020304" pitchFamily="18" charset="0"/>
              </a:rPr>
              <a:t>Hileli  Mali Raporlama </a:t>
            </a:r>
            <a:r>
              <a:rPr lang="tr-TR" sz="2000" dirty="0">
                <a:latin typeface="Times New Roman" panose="02020603050405020304" pitchFamily="18" charset="0"/>
                <a:cs typeface="Times New Roman" panose="02020603050405020304" pitchFamily="18" charset="0"/>
              </a:rPr>
              <a:t>konusunda </a:t>
            </a:r>
            <a:r>
              <a:rPr lang="tr-TR" sz="2000" spc="-6" dirty="0">
                <a:latin typeface="Times New Roman" panose="02020603050405020304" pitchFamily="18" charset="0"/>
                <a:cs typeface="Times New Roman" panose="02020603050405020304" pitchFamily="18" charset="0"/>
              </a:rPr>
              <a:t>bir rapor  </a:t>
            </a:r>
            <a:r>
              <a:rPr lang="tr-TR" sz="2000" spc="-17" dirty="0">
                <a:latin typeface="Times New Roman" panose="02020603050405020304" pitchFamily="18" charset="0"/>
                <a:cs typeface="Times New Roman" panose="02020603050405020304" pitchFamily="18" charset="0"/>
              </a:rPr>
              <a:t>yayımlanmıştır.</a:t>
            </a:r>
            <a:endParaRPr lang="tr-TR" sz="2000" dirty="0">
              <a:latin typeface="Times New Roman" panose="02020603050405020304" pitchFamily="18" charset="0"/>
              <a:cs typeface="Times New Roman" panose="02020603050405020304" pitchFamily="18" charset="0"/>
            </a:endParaRPr>
          </a:p>
          <a:p>
            <a:pPr marL="391978" indent="-377979">
              <a:lnSpc>
                <a:spcPct val="150000"/>
              </a:lnSpc>
              <a:buFont typeface="Liberation Sans"/>
              <a:buChar char="•"/>
              <a:tabLst>
                <a:tab pos="391278" algn="l"/>
                <a:tab pos="391978" algn="l"/>
                <a:tab pos="1616909" algn="l"/>
                <a:tab pos="3113424" algn="l"/>
                <a:tab pos="4315956" algn="l"/>
                <a:tab pos="5388296" algn="l"/>
              </a:tabLst>
            </a:pPr>
            <a:r>
              <a:rPr lang="tr-TR" sz="2000" spc="-6" dirty="0">
                <a:latin typeface="Times New Roman" panose="02020603050405020304" pitchFamily="18" charset="0"/>
                <a:cs typeface="Times New Roman" panose="02020603050405020304" pitchFamily="18" charset="0"/>
              </a:rPr>
              <a:t>R</a:t>
            </a:r>
            <a:r>
              <a:rPr lang="tr-TR" sz="2000" dirty="0">
                <a:latin typeface="Times New Roman" panose="02020603050405020304" pitchFamily="18" charset="0"/>
                <a:cs typeface="Times New Roman" panose="02020603050405020304" pitchFamily="18" charset="0"/>
              </a:rPr>
              <a:t>a</a:t>
            </a:r>
            <a:r>
              <a:rPr lang="tr-TR" sz="2000" spc="-6" dirty="0">
                <a:latin typeface="Times New Roman" panose="02020603050405020304" pitchFamily="18" charset="0"/>
                <a:cs typeface="Times New Roman" panose="02020603050405020304" pitchFamily="18" charset="0"/>
              </a:rPr>
              <a:t>p</a:t>
            </a:r>
            <a:r>
              <a:rPr lang="tr-TR" sz="2000" spc="-17" dirty="0">
                <a:latin typeface="Times New Roman" panose="02020603050405020304" pitchFamily="18" charset="0"/>
                <a:cs typeface="Times New Roman" panose="02020603050405020304" pitchFamily="18" charset="0"/>
              </a:rPr>
              <a:t>o</a:t>
            </a:r>
            <a:r>
              <a:rPr lang="tr-TR" sz="2000" dirty="0">
                <a:latin typeface="Times New Roman" panose="02020603050405020304" pitchFamily="18" charset="0"/>
                <a:cs typeface="Times New Roman" panose="02020603050405020304" pitchFamily="18" charset="0"/>
              </a:rPr>
              <a:t>rda k</a:t>
            </a:r>
            <a:r>
              <a:rPr lang="tr-TR" sz="2000" spc="-17" dirty="0">
                <a:latin typeface="Times New Roman" panose="02020603050405020304" pitchFamily="18" charset="0"/>
                <a:cs typeface="Times New Roman" panose="02020603050405020304" pitchFamily="18" charset="0"/>
              </a:rPr>
              <a:t>o</a:t>
            </a:r>
            <a:r>
              <a:rPr lang="tr-TR" sz="2000" spc="6" dirty="0">
                <a:latin typeface="Times New Roman" panose="02020603050405020304" pitchFamily="18" charset="0"/>
                <a:cs typeface="Times New Roman" panose="02020603050405020304" pitchFamily="18" charset="0"/>
              </a:rPr>
              <a:t>n</a:t>
            </a:r>
            <a:r>
              <a:rPr lang="tr-TR" sz="2000" spc="-6" dirty="0">
                <a:latin typeface="Times New Roman" panose="02020603050405020304" pitchFamily="18" charset="0"/>
                <a:cs typeface="Times New Roman" panose="02020603050405020304" pitchFamily="18" charset="0"/>
              </a:rPr>
              <a:t>tr</a:t>
            </a:r>
            <a:r>
              <a:rPr lang="tr-TR" sz="2000" spc="-17" dirty="0">
                <a:latin typeface="Times New Roman" panose="02020603050405020304" pitchFamily="18" charset="0"/>
                <a:cs typeface="Times New Roman" panose="02020603050405020304" pitchFamily="18" charset="0"/>
              </a:rPr>
              <a:t>o</a:t>
            </a:r>
            <a:r>
              <a:rPr lang="tr-TR" sz="2000" dirty="0">
                <a:latin typeface="Times New Roman" panose="02020603050405020304" pitchFamily="18" charset="0"/>
                <a:cs typeface="Times New Roman" panose="02020603050405020304" pitchFamily="18" charset="0"/>
              </a:rPr>
              <a:t>l </a:t>
            </a:r>
            <a:r>
              <a:rPr lang="tr-TR" sz="2000" spc="-17" dirty="0">
                <a:latin typeface="Times New Roman" panose="02020603050405020304" pitchFamily="18" charset="0"/>
                <a:cs typeface="Times New Roman" panose="02020603050405020304" pitchFamily="18" charset="0"/>
              </a:rPr>
              <a:t>o</a:t>
            </a:r>
            <a:r>
              <a:rPr lang="tr-TR" sz="2000" dirty="0">
                <a:latin typeface="Times New Roman" panose="02020603050405020304" pitchFamily="18" charset="0"/>
                <a:cs typeface="Times New Roman" panose="02020603050405020304" pitchFamily="18" charset="0"/>
              </a:rPr>
              <a:t>rt</a:t>
            </a:r>
            <a:r>
              <a:rPr lang="tr-TR" sz="2000" spc="6" dirty="0">
                <a:latin typeface="Times New Roman" panose="02020603050405020304" pitchFamily="18" charset="0"/>
                <a:cs typeface="Times New Roman" panose="02020603050405020304" pitchFamily="18" charset="0"/>
              </a:rPr>
              <a:t>a</a:t>
            </a:r>
            <a:r>
              <a:rPr lang="tr-TR" sz="2000" dirty="0">
                <a:latin typeface="Times New Roman" panose="02020603050405020304" pitchFamily="18" charset="0"/>
                <a:cs typeface="Times New Roman" panose="02020603050405020304" pitchFamily="18" charset="0"/>
              </a:rPr>
              <a:t>mı </a:t>
            </a:r>
            <a:r>
              <a:rPr lang="tr-TR" sz="2000" spc="-6" dirty="0">
                <a:latin typeface="Times New Roman" panose="02020603050405020304" pitchFamily="18" charset="0"/>
                <a:cs typeface="Times New Roman" panose="02020603050405020304" pitchFamily="18" charset="0"/>
              </a:rPr>
              <a:t>i</a:t>
            </a:r>
            <a:r>
              <a:rPr lang="tr-TR" sz="2000" spc="6" dirty="0">
                <a:latin typeface="Times New Roman" panose="02020603050405020304" pitchFamily="18" charset="0"/>
                <a:cs typeface="Times New Roman" panose="02020603050405020304" pitchFamily="18" charset="0"/>
              </a:rPr>
              <a:t>l</a:t>
            </a:r>
            <a:r>
              <a:rPr lang="tr-TR" sz="2000" dirty="0">
                <a:latin typeface="Times New Roman" panose="02020603050405020304" pitchFamily="18" charset="0"/>
                <a:cs typeface="Times New Roman" panose="02020603050405020304" pitchFamily="18" charset="0"/>
              </a:rPr>
              <a:t>e </a:t>
            </a:r>
            <a:r>
              <a:rPr lang="tr-TR" sz="2000" spc="-6" dirty="0">
                <a:latin typeface="Times New Roman" panose="02020603050405020304" pitchFamily="18" charset="0"/>
                <a:cs typeface="Times New Roman" panose="02020603050405020304" pitchFamily="18" charset="0"/>
              </a:rPr>
              <a:t>d</a:t>
            </a:r>
            <a:r>
              <a:rPr lang="tr-TR" sz="2000" spc="6" dirty="0">
                <a:latin typeface="Times New Roman" panose="02020603050405020304" pitchFamily="18" charset="0"/>
                <a:cs typeface="Times New Roman" panose="02020603050405020304" pitchFamily="18" charset="0"/>
              </a:rPr>
              <a:t>av</a:t>
            </a:r>
            <a:r>
              <a:rPr lang="tr-TR" sz="2000" dirty="0">
                <a:latin typeface="Times New Roman" panose="02020603050405020304" pitchFamily="18" charset="0"/>
                <a:cs typeface="Times New Roman" panose="02020603050405020304" pitchFamily="18" charset="0"/>
              </a:rPr>
              <a:t>r</a:t>
            </a:r>
            <a:r>
              <a:rPr lang="tr-TR" sz="2000" spc="6" dirty="0">
                <a:latin typeface="Times New Roman" panose="02020603050405020304" pitchFamily="18" charset="0"/>
                <a:cs typeface="Times New Roman" panose="02020603050405020304" pitchFamily="18" charset="0"/>
              </a:rPr>
              <a:t>an</a:t>
            </a:r>
            <a:r>
              <a:rPr lang="tr-TR" sz="2000" spc="-6" dirty="0">
                <a:latin typeface="Times New Roman" panose="02020603050405020304" pitchFamily="18" charset="0"/>
                <a:cs typeface="Times New Roman" panose="02020603050405020304" pitchFamily="18" charset="0"/>
              </a:rPr>
              <a:t>ı</a:t>
            </a:r>
            <a:r>
              <a:rPr lang="tr-TR" sz="2000" dirty="0">
                <a:latin typeface="Times New Roman" panose="02020603050405020304" pitchFamily="18" charset="0"/>
                <a:cs typeface="Times New Roman" panose="02020603050405020304" pitchFamily="18" charset="0"/>
              </a:rPr>
              <a:t>ş ve y</a:t>
            </a:r>
            <a:r>
              <a:rPr lang="tr-TR" sz="2000" spc="17" dirty="0">
                <a:latin typeface="Times New Roman" panose="02020603050405020304" pitchFamily="18" charset="0"/>
                <a:cs typeface="Times New Roman" panose="02020603050405020304" pitchFamily="18" charset="0"/>
              </a:rPr>
              <a:t>e</a:t>
            </a:r>
            <a:r>
              <a:rPr lang="tr-TR" sz="2000" spc="-17" dirty="0">
                <a:latin typeface="Times New Roman" panose="02020603050405020304" pitchFamily="18" charset="0"/>
                <a:cs typeface="Times New Roman" panose="02020603050405020304" pitchFamily="18" charset="0"/>
              </a:rPr>
              <a:t>t</a:t>
            </a:r>
            <a:r>
              <a:rPr lang="tr-TR" sz="2000" spc="6" dirty="0">
                <a:latin typeface="Times New Roman" panose="02020603050405020304" pitchFamily="18" charset="0"/>
                <a:cs typeface="Times New Roman" panose="02020603050405020304" pitchFamily="18" charset="0"/>
              </a:rPr>
              <a:t>k</a:t>
            </a:r>
            <a:r>
              <a:rPr lang="tr-TR" sz="2000" dirty="0">
                <a:latin typeface="Times New Roman" panose="02020603050405020304" pitchFamily="18" charset="0"/>
                <a:cs typeface="Times New Roman" panose="02020603050405020304" pitchFamily="18" charset="0"/>
              </a:rPr>
              <a:t>i s</a:t>
            </a:r>
            <a:r>
              <a:rPr lang="tr-TR" sz="2000" spc="-11" dirty="0">
                <a:latin typeface="Times New Roman" panose="02020603050405020304" pitchFamily="18" charset="0"/>
                <a:cs typeface="Times New Roman" panose="02020603050405020304" pitchFamily="18" charset="0"/>
              </a:rPr>
              <a:t>t</a:t>
            </a:r>
            <a:r>
              <a:rPr lang="tr-TR" sz="2000" spc="6" dirty="0">
                <a:latin typeface="Times New Roman" panose="02020603050405020304" pitchFamily="18" charset="0"/>
                <a:cs typeface="Times New Roman" panose="02020603050405020304" pitchFamily="18" charset="0"/>
              </a:rPr>
              <a:t>anda</a:t>
            </a:r>
            <a:r>
              <a:rPr lang="tr-TR" sz="2000" dirty="0">
                <a:latin typeface="Times New Roman" panose="02020603050405020304" pitchFamily="18" charset="0"/>
                <a:cs typeface="Times New Roman" panose="02020603050405020304" pitchFamily="18" charset="0"/>
              </a:rPr>
              <a:t>r</a:t>
            </a:r>
            <a:r>
              <a:rPr lang="tr-TR" sz="2000" spc="-11" dirty="0">
                <a:latin typeface="Times New Roman" panose="02020603050405020304" pitchFamily="18" charset="0"/>
                <a:cs typeface="Times New Roman" panose="02020603050405020304" pitchFamily="18" charset="0"/>
              </a:rPr>
              <a:t>t</a:t>
            </a:r>
            <a:r>
              <a:rPr lang="tr-TR" sz="2000" spc="-6" dirty="0">
                <a:latin typeface="Times New Roman" panose="02020603050405020304" pitchFamily="18" charset="0"/>
                <a:cs typeface="Times New Roman" panose="02020603050405020304" pitchFamily="18" charset="0"/>
              </a:rPr>
              <a:t>l</a:t>
            </a:r>
            <a:r>
              <a:rPr lang="tr-TR" sz="2000" dirty="0">
                <a:latin typeface="Times New Roman" panose="02020603050405020304" pitchFamily="18" charset="0"/>
                <a:cs typeface="Times New Roman" panose="02020603050405020304" pitchFamily="18" charset="0"/>
              </a:rPr>
              <a:t>arı</a:t>
            </a:r>
            <a:r>
              <a:rPr lang="tr-TR" sz="2000" spc="6" dirty="0">
                <a:latin typeface="Times New Roman" panose="02020603050405020304" pitchFamily="18" charset="0"/>
                <a:cs typeface="Times New Roman" panose="02020603050405020304" pitchFamily="18" charset="0"/>
              </a:rPr>
              <a:t>n</a:t>
            </a:r>
            <a:r>
              <a:rPr lang="tr-TR" sz="2000" dirty="0">
                <a:latin typeface="Times New Roman" panose="02020603050405020304" pitchFamily="18" charset="0"/>
                <a:cs typeface="Times New Roman" panose="02020603050405020304" pitchFamily="18" charset="0"/>
              </a:rPr>
              <a:t>a v</a:t>
            </a:r>
            <a:r>
              <a:rPr lang="tr-TR" sz="2000" spc="17" dirty="0">
                <a:latin typeface="Times New Roman" panose="02020603050405020304" pitchFamily="18" charset="0"/>
                <a:cs typeface="Times New Roman" panose="02020603050405020304" pitchFamily="18" charset="0"/>
              </a:rPr>
              <a:t>u</a:t>
            </a:r>
            <a:r>
              <a:rPr lang="tr-TR" sz="2000" dirty="0">
                <a:latin typeface="Times New Roman" panose="02020603050405020304" pitchFamily="18" charset="0"/>
                <a:cs typeface="Times New Roman" panose="02020603050405020304" pitchFamily="18" charset="0"/>
              </a:rPr>
              <a:t>rgu </a:t>
            </a:r>
            <a:r>
              <a:rPr lang="tr-TR" sz="2000" spc="6" dirty="0">
                <a:latin typeface="Times New Roman" panose="02020603050405020304" pitchFamily="18" charset="0"/>
                <a:cs typeface="Times New Roman" panose="02020603050405020304" pitchFamily="18" charset="0"/>
              </a:rPr>
              <a:t>ya</a:t>
            </a:r>
            <a:r>
              <a:rPr lang="tr-TR" sz="2000" spc="-6" dirty="0">
                <a:latin typeface="Times New Roman" panose="02020603050405020304" pitchFamily="18" charset="0"/>
                <a:cs typeface="Times New Roman" panose="02020603050405020304" pitchFamily="18" charset="0"/>
              </a:rPr>
              <a:t>pılmı</a:t>
            </a:r>
            <a:r>
              <a:rPr lang="tr-TR" sz="2000" spc="-17" dirty="0">
                <a:latin typeface="Times New Roman" panose="02020603050405020304" pitchFamily="18" charset="0"/>
                <a:cs typeface="Times New Roman" panose="02020603050405020304" pitchFamily="18" charset="0"/>
              </a:rPr>
              <a:t>ş</a:t>
            </a:r>
            <a:r>
              <a:rPr lang="tr-TR" sz="2000" dirty="0">
                <a:latin typeface="Times New Roman" panose="02020603050405020304" pitchFamily="18" charset="0"/>
                <a:cs typeface="Times New Roman" panose="02020603050405020304" pitchFamily="18" charset="0"/>
              </a:rPr>
              <a:t>, </a:t>
            </a:r>
            <a:r>
              <a:rPr lang="tr-TR" sz="2000" spc="-6" dirty="0">
                <a:latin typeface="Times New Roman" panose="02020603050405020304" pitchFamily="18" charset="0"/>
                <a:cs typeface="Times New Roman" panose="02020603050405020304" pitchFamily="18" charset="0"/>
              </a:rPr>
              <a:t>i</a:t>
            </a:r>
            <a:r>
              <a:rPr lang="tr-TR" sz="2000" dirty="0">
                <a:latin typeface="Times New Roman" panose="02020603050405020304" pitchFamily="18" charset="0"/>
                <a:cs typeface="Times New Roman" panose="02020603050405020304" pitchFamily="18" charset="0"/>
              </a:rPr>
              <a:t>ç </a:t>
            </a:r>
            <a:r>
              <a:rPr lang="tr-TR" sz="2000" spc="6" dirty="0">
                <a:latin typeface="Times New Roman" panose="02020603050405020304" pitchFamily="18" charset="0"/>
                <a:cs typeface="Times New Roman" panose="02020603050405020304" pitchFamily="18" charset="0"/>
              </a:rPr>
              <a:t>k</a:t>
            </a:r>
            <a:r>
              <a:rPr lang="tr-TR" sz="2000" spc="-28" dirty="0">
                <a:latin typeface="Times New Roman" panose="02020603050405020304" pitchFamily="18" charset="0"/>
                <a:cs typeface="Times New Roman" panose="02020603050405020304" pitchFamily="18" charset="0"/>
              </a:rPr>
              <a:t>o</a:t>
            </a:r>
            <a:r>
              <a:rPr lang="tr-TR" sz="2000" spc="6" dirty="0">
                <a:latin typeface="Times New Roman" panose="02020603050405020304" pitchFamily="18" charset="0"/>
                <a:cs typeface="Times New Roman" panose="02020603050405020304" pitchFamily="18" charset="0"/>
              </a:rPr>
              <a:t>n</a:t>
            </a:r>
            <a:r>
              <a:rPr lang="tr-TR" sz="2000" spc="-6" dirty="0">
                <a:latin typeface="Times New Roman" panose="02020603050405020304" pitchFamily="18" charset="0"/>
                <a:cs typeface="Times New Roman" panose="02020603050405020304" pitchFamily="18" charset="0"/>
              </a:rPr>
              <a:t>tr</a:t>
            </a:r>
            <a:r>
              <a:rPr lang="tr-TR" sz="2000" spc="-17" dirty="0">
                <a:latin typeface="Times New Roman" panose="02020603050405020304" pitchFamily="18" charset="0"/>
                <a:cs typeface="Times New Roman" panose="02020603050405020304" pitchFamily="18" charset="0"/>
              </a:rPr>
              <a:t>o</a:t>
            </a:r>
            <a:r>
              <a:rPr lang="tr-TR" sz="2000" dirty="0">
                <a:latin typeface="Times New Roman" panose="02020603050405020304" pitchFamily="18" charset="0"/>
                <a:cs typeface="Times New Roman" panose="02020603050405020304" pitchFamily="18" charset="0"/>
              </a:rPr>
              <a:t>l </a:t>
            </a:r>
            <a:r>
              <a:rPr lang="tr-TR" sz="2000" spc="6" dirty="0">
                <a:latin typeface="Times New Roman" panose="02020603050405020304" pitchFamily="18" charset="0"/>
                <a:cs typeface="Times New Roman" panose="02020603050405020304" pitchFamily="18" charset="0"/>
              </a:rPr>
              <a:t>kav</a:t>
            </a:r>
            <a:r>
              <a:rPr lang="tr-TR" sz="2000" spc="-11" dirty="0">
                <a:latin typeface="Times New Roman" panose="02020603050405020304" pitchFamily="18" charset="0"/>
                <a:cs typeface="Times New Roman" panose="02020603050405020304" pitchFamily="18" charset="0"/>
              </a:rPr>
              <a:t>r</a:t>
            </a:r>
            <a:r>
              <a:rPr lang="tr-TR" sz="2000" spc="17" dirty="0">
                <a:latin typeface="Times New Roman" panose="02020603050405020304" pitchFamily="18" charset="0"/>
                <a:cs typeface="Times New Roman" panose="02020603050405020304" pitchFamily="18" charset="0"/>
              </a:rPr>
              <a:t>a</a:t>
            </a:r>
            <a:r>
              <a:rPr lang="tr-TR" sz="2000" dirty="0">
                <a:latin typeface="Times New Roman" panose="02020603050405020304" pitchFamily="18" charset="0"/>
                <a:cs typeface="Times New Roman" panose="02020603050405020304" pitchFamily="18" charset="0"/>
              </a:rPr>
              <a:t>mı </a:t>
            </a:r>
            <a:r>
              <a:rPr lang="tr-TR" sz="2000" spc="-6" dirty="0">
                <a:latin typeface="Times New Roman" panose="02020603050405020304" pitchFamily="18" charset="0"/>
                <a:cs typeface="Times New Roman" panose="02020603050405020304" pitchFamily="18" charset="0"/>
              </a:rPr>
              <a:t>i</a:t>
            </a:r>
            <a:r>
              <a:rPr lang="tr-TR" sz="2000" spc="6" dirty="0">
                <a:latin typeface="Times New Roman" panose="02020603050405020304" pitchFamily="18" charset="0"/>
                <a:cs typeface="Times New Roman" panose="02020603050405020304" pitchFamily="18" charset="0"/>
              </a:rPr>
              <a:t>ç</a:t>
            </a:r>
            <a:r>
              <a:rPr lang="tr-TR" sz="2000" spc="-6" dirty="0">
                <a:latin typeface="Times New Roman" panose="02020603050405020304" pitchFamily="18" charset="0"/>
                <a:cs typeface="Times New Roman" panose="02020603050405020304" pitchFamily="18" charset="0"/>
              </a:rPr>
              <a:t>i</a:t>
            </a:r>
            <a:r>
              <a:rPr lang="tr-TR" sz="2000" dirty="0">
                <a:latin typeface="Times New Roman" panose="02020603050405020304" pitchFamily="18" charset="0"/>
                <a:cs typeface="Times New Roman" panose="02020603050405020304" pitchFamily="18" charset="0"/>
              </a:rPr>
              <a:t>n </a:t>
            </a:r>
            <a:r>
              <a:rPr lang="tr-TR" sz="2000" spc="-28" dirty="0">
                <a:latin typeface="Times New Roman" panose="02020603050405020304" pitchFamily="18" charset="0"/>
                <a:cs typeface="Times New Roman" panose="02020603050405020304" pitchFamily="18" charset="0"/>
              </a:rPr>
              <a:t>o</a:t>
            </a:r>
            <a:r>
              <a:rPr lang="tr-TR" sz="2000" dirty="0">
                <a:latin typeface="Times New Roman" panose="02020603050405020304" pitchFamily="18" charset="0"/>
                <a:cs typeface="Times New Roman" panose="02020603050405020304" pitchFamily="18" charset="0"/>
              </a:rPr>
              <a:t>rt</a:t>
            </a:r>
            <a:r>
              <a:rPr lang="tr-TR" sz="2000" spc="6" dirty="0">
                <a:latin typeface="Times New Roman" panose="02020603050405020304" pitchFamily="18" charset="0"/>
                <a:cs typeface="Times New Roman" panose="02020603050405020304" pitchFamily="18" charset="0"/>
              </a:rPr>
              <a:t>a</a:t>
            </a:r>
            <a:r>
              <a:rPr lang="tr-TR" sz="2000" dirty="0">
                <a:latin typeface="Times New Roman" panose="02020603050405020304" pitchFamily="18" charset="0"/>
                <a:cs typeface="Times New Roman" panose="02020603050405020304" pitchFamily="18" charset="0"/>
              </a:rPr>
              <a:t>k </a:t>
            </a:r>
            <a:r>
              <a:rPr lang="tr-TR" sz="2000" spc="-6" dirty="0">
                <a:latin typeface="Times New Roman" panose="02020603050405020304" pitchFamily="18" charset="0"/>
                <a:cs typeface="Times New Roman" panose="02020603050405020304" pitchFamily="18" charset="0"/>
              </a:rPr>
              <a:t>bir </a:t>
            </a:r>
            <a:r>
              <a:rPr lang="tr-TR" sz="2000" spc="17" dirty="0">
                <a:latin typeface="Times New Roman" panose="02020603050405020304" pitchFamily="18" charset="0"/>
                <a:cs typeface="Times New Roman" panose="02020603050405020304" pitchFamily="18" charset="0"/>
              </a:rPr>
              <a:t>a</a:t>
            </a:r>
            <a:r>
              <a:rPr lang="tr-TR" sz="2000" spc="6" dirty="0">
                <a:latin typeface="Times New Roman" panose="02020603050405020304" pitchFamily="18" charset="0"/>
                <a:cs typeface="Times New Roman" panose="02020603050405020304" pitchFamily="18" charset="0"/>
              </a:rPr>
              <a:t>n</a:t>
            </a:r>
            <a:r>
              <a:rPr lang="tr-TR" sz="2000" spc="-6" dirty="0">
                <a:latin typeface="Times New Roman" panose="02020603050405020304" pitchFamily="18" charset="0"/>
                <a:cs typeface="Times New Roman" panose="02020603050405020304" pitchFamily="18" charset="0"/>
              </a:rPr>
              <a:t>l</a:t>
            </a:r>
            <a:r>
              <a:rPr lang="tr-TR" sz="2000" dirty="0">
                <a:latin typeface="Times New Roman" panose="02020603050405020304" pitchFamily="18" charset="0"/>
                <a:cs typeface="Times New Roman" panose="02020603050405020304" pitchFamily="18" charset="0"/>
              </a:rPr>
              <a:t>ayış ve </a:t>
            </a:r>
            <a:r>
              <a:rPr lang="tr-TR" sz="2000" spc="6" dirty="0">
                <a:latin typeface="Times New Roman" panose="02020603050405020304" pitchFamily="18" charset="0"/>
                <a:cs typeface="Times New Roman" panose="02020603050405020304" pitchFamily="18" charset="0"/>
              </a:rPr>
              <a:t>ka</a:t>
            </a:r>
            <a:r>
              <a:rPr lang="tr-TR" sz="2000" spc="-6" dirty="0">
                <a:latin typeface="Times New Roman" panose="02020603050405020304" pitchFamily="18" charset="0"/>
                <a:cs typeface="Times New Roman" panose="02020603050405020304" pitchFamily="18" charset="0"/>
              </a:rPr>
              <a:t>p</a:t>
            </a:r>
            <a:r>
              <a:rPr lang="tr-TR" sz="2000" spc="-17" dirty="0">
                <a:latin typeface="Times New Roman" panose="02020603050405020304" pitchFamily="18" charset="0"/>
                <a:cs typeface="Times New Roman" panose="02020603050405020304" pitchFamily="18" charset="0"/>
              </a:rPr>
              <a:t>s</a:t>
            </a:r>
            <a:r>
              <a:rPr lang="tr-TR" sz="2000" spc="17" dirty="0">
                <a:latin typeface="Times New Roman" panose="02020603050405020304" pitchFamily="18" charset="0"/>
                <a:cs typeface="Times New Roman" panose="02020603050405020304" pitchFamily="18" charset="0"/>
              </a:rPr>
              <a:t>a</a:t>
            </a:r>
            <a:r>
              <a:rPr lang="tr-TR" sz="2000" dirty="0">
                <a:latin typeface="Times New Roman" panose="02020603050405020304" pitchFamily="18" charset="0"/>
                <a:cs typeface="Times New Roman" panose="02020603050405020304" pitchFamily="18" charset="0"/>
              </a:rPr>
              <a:t>yıcı </a:t>
            </a:r>
            <a:r>
              <a:rPr lang="tr-TR" sz="2000" spc="-6" dirty="0">
                <a:latin typeface="Times New Roman" panose="02020603050405020304" pitchFamily="18" charset="0"/>
                <a:cs typeface="Times New Roman" panose="02020603050405020304" pitchFamily="18" charset="0"/>
              </a:rPr>
              <a:t>bi</a:t>
            </a:r>
            <a:r>
              <a:rPr lang="tr-TR" sz="2000" dirty="0">
                <a:latin typeface="Times New Roman" panose="02020603050405020304" pitchFamily="18" charset="0"/>
                <a:cs typeface="Times New Roman" panose="02020603050405020304" pitchFamily="18" charset="0"/>
              </a:rPr>
              <a:t>r </a:t>
            </a:r>
            <a:r>
              <a:rPr lang="tr-TR" sz="2000" spc="6" dirty="0">
                <a:latin typeface="Times New Roman" panose="02020603050405020304" pitchFamily="18" charset="0"/>
                <a:cs typeface="Times New Roman" panose="02020603050405020304" pitchFamily="18" charset="0"/>
              </a:rPr>
              <a:t>çe</a:t>
            </a:r>
            <a:r>
              <a:rPr lang="tr-TR" sz="2000" dirty="0">
                <a:latin typeface="Times New Roman" panose="02020603050405020304" pitchFamily="18" charset="0"/>
                <a:cs typeface="Times New Roman" panose="02020603050405020304" pitchFamily="18" charset="0"/>
              </a:rPr>
              <a:t>r</a:t>
            </a:r>
            <a:r>
              <a:rPr lang="tr-TR" sz="2000" spc="6" dirty="0">
                <a:latin typeface="Times New Roman" panose="02020603050405020304" pitchFamily="18" charset="0"/>
                <a:cs typeface="Times New Roman" panose="02020603050405020304" pitchFamily="18" charset="0"/>
              </a:rPr>
              <a:t>çe</a:t>
            </a:r>
            <a:r>
              <a:rPr lang="tr-TR" sz="2000" dirty="0">
                <a:latin typeface="Times New Roman" panose="02020603050405020304" pitchFamily="18" charset="0"/>
                <a:cs typeface="Times New Roman" panose="02020603050405020304" pitchFamily="18" charset="0"/>
              </a:rPr>
              <a:t>ve </a:t>
            </a:r>
            <a:r>
              <a:rPr lang="tr-TR" sz="2000" spc="-6" dirty="0">
                <a:latin typeface="Times New Roman" panose="02020603050405020304" pitchFamily="18" charset="0"/>
                <a:cs typeface="Times New Roman" panose="02020603050405020304" pitchFamily="18" charset="0"/>
              </a:rPr>
              <a:t>oluşturulması ihtiyacı ile destekleyici	</a:t>
            </a:r>
            <a:r>
              <a:rPr lang="tr-TR" sz="2000" dirty="0">
                <a:latin typeface="Times New Roman" panose="02020603050405020304" pitchFamily="18" charset="0"/>
                <a:cs typeface="Times New Roman" panose="02020603050405020304" pitchFamily="18" charset="0"/>
              </a:rPr>
              <a:t>kurumlara </a:t>
            </a:r>
            <a:r>
              <a:rPr lang="tr-TR" sz="2000" spc="-6" dirty="0">
                <a:latin typeface="Times New Roman" panose="02020603050405020304" pitchFamily="18" charset="0"/>
                <a:cs typeface="Times New Roman" panose="02020603050405020304" pitchFamily="18" charset="0"/>
              </a:rPr>
              <a:t>çağrıda</a:t>
            </a:r>
            <a:r>
              <a:rPr lang="tr-TR" sz="2000" spc="-17" dirty="0">
                <a:latin typeface="Times New Roman" panose="02020603050405020304" pitchFamily="18" charset="0"/>
                <a:cs typeface="Times New Roman" panose="02020603050405020304" pitchFamily="18" charset="0"/>
              </a:rPr>
              <a:t> bulunulmuştur.</a:t>
            </a:r>
            <a:endParaRPr lang="tr-TR" sz="2000" dirty="0">
              <a:latin typeface="Times New Roman" panose="02020603050405020304" pitchFamily="18" charset="0"/>
              <a:cs typeface="Times New Roman" panose="02020603050405020304" pitchFamily="18" charset="0"/>
            </a:endParaRPr>
          </a:p>
        </p:txBody>
      </p:sp>
      <p:sp>
        <p:nvSpPr>
          <p:cNvPr id="7" name="object 2">
            <a:extLst>
              <a:ext uri="{FF2B5EF4-FFF2-40B4-BE49-F238E27FC236}">
                <a16:creationId xmlns="" xmlns:a16="http://schemas.microsoft.com/office/drawing/2014/main" id="{08B71B5A-35BA-48B7-9DBC-97B33E269E3D}"/>
              </a:ext>
            </a:extLst>
          </p:cNvPr>
          <p:cNvSpPr/>
          <p:nvPr/>
        </p:nvSpPr>
        <p:spPr>
          <a:xfrm>
            <a:off x="10337453" y="4001294"/>
            <a:ext cx="1391539" cy="2123708"/>
          </a:xfrm>
          <a:prstGeom prst="rect">
            <a:avLst/>
          </a:prstGeom>
          <a:blipFill>
            <a:blip r:embed="rId3" cstate="print"/>
            <a:stretch>
              <a:fillRect/>
            </a:stretch>
          </a:blipFill>
        </p:spPr>
        <p:txBody>
          <a:bodyPr wrap="square" lIns="0" tIns="0" rIns="0" bIns="0" rtlCol="0"/>
          <a:lstStyle/>
          <a:p>
            <a:endParaRPr sz="1984"/>
          </a:p>
        </p:txBody>
      </p:sp>
    </p:spTree>
    <p:extLst>
      <p:ext uri="{BB962C8B-B14F-4D97-AF65-F5344CB8AC3E}">
        <p14:creationId xmlns:p14="http://schemas.microsoft.com/office/powerpoint/2010/main" val="283463216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dirty="0">
                <a:solidFill>
                  <a:srgbClr val="C00000"/>
                </a:solidFill>
                <a:latin typeface="Times New Roman" panose="02020603050405020304" pitchFamily="18" charset="0"/>
                <a:cs typeface="Times New Roman" panose="02020603050405020304" pitchFamily="18" charset="0"/>
              </a:rPr>
              <a:t>İÇ KONTROLÜN TARİHÇESİ</a:t>
            </a:r>
            <a:endParaRPr sz="2800" b="1" dirty="0">
              <a:solidFill>
                <a:srgbClr val="FF0000"/>
              </a:solidFill>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6" name="object 2">
            <a:extLst>
              <a:ext uri="{FF2B5EF4-FFF2-40B4-BE49-F238E27FC236}">
                <a16:creationId xmlns="" xmlns:a16="http://schemas.microsoft.com/office/drawing/2014/main" id="{BE810D36-F082-41D4-BD92-19DA89E35B9B}"/>
              </a:ext>
            </a:extLst>
          </p:cNvPr>
          <p:cNvSpPr txBox="1"/>
          <p:nvPr/>
        </p:nvSpPr>
        <p:spPr>
          <a:xfrm>
            <a:off x="1067969" y="1996837"/>
            <a:ext cx="7854732" cy="2322460"/>
          </a:xfrm>
          <a:prstGeom prst="rect">
            <a:avLst/>
          </a:prstGeom>
        </p:spPr>
        <p:txBody>
          <a:bodyPr vert="horz" wrap="square" lIns="0" tIns="13999" rIns="0" bIns="0" rtlCol="0">
            <a:spAutoFit/>
          </a:bodyPr>
          <a:lstStyle/>
          <a:p>
            <a:pPr marL="391978" marR="5600" indent="-377979" algn="just">
              <a:lnSpc>
                <a:spcPct val="150000"/>
              </a:lnSpc>
              <a:buFont typeface="Liberation Sans"/>
              <a:buChar char="•"/>
              <a:tabLst>
                <a:tab pos="391978" algn="l"/>
              </a:tabLst>
            </a:pPr>
            <a:r>
              <a:rPr sz="2000" spc="-6" dirty="0">
                <a:latin typeface="Times New Roman" panose="02020603050405020304" pitchFamily="18" charset="0"/>
                <a:cs typeface="Times New Roman" panose="02020603050405020304" pitchFamily="18" charset="0"/>
              </a:rPr>
              <a:t>Komisyonun bu çağrısı </a:t>
            </a:r>
            <a:r>
              <a:rPr sz="2000" dirty="0">
                <a:latin typeface="Times New Roman" panose="02020603050405020304" pitchFamily="18" charset="0"/>
                <a:cs typeface="Times New Roman" panose="02020603050405020304" pitchFamily="18" charset="0"/>
              </a:rPr>
              <a:t>sonucunda </a:t>
            </a:r>
            <a:r>
              <a:rPr sz="2000" spc="-6" dirty="0">
                <a:solidFill>
                  <a:srgbClr val="FF0000"/>
                </a:solidFill>
                <a:latin typeface="Times New Roman" panose="02020603050405020304" pitchFamily="18" charset="0"/>
                <a:cs typeface="Times New Roman" panose="02020603050405020304" pitchFamily="18" charset="0"/>
              </a:rPr>
              <a:t>Destekleyici  Kurumlar Komitesi (COSO)</a:t>
            </a:r>
            <a:r>
              <a:rPr sz="2000" spc="28" dirty="0">
                <a:solidFill>
                  <a:srgbClr val="FF0000"/>
                </a:solidFill>
                <a:latin typeface="Times New Roman" panose="02020603050405020304" pitchFamily="18" charset="0"/>
                <a:cs typeface="Times New Roman" panose="02020603050405020304" pitchFamily="18" charset="0"/>
              </a:rPr>
              <a:t> </a:t>
            </a:r>
            <a:r>
              <a:rPr sz="2000" spc="-17" dirty="0">
                <a:latin typeface="Times New Roman" panose="02020603050405020304" pitchFamily="18" charset="0"/>
                <a:cs typeface="Times New Roman" panose="02020603050405020304" pitchFamily="18" charset="0"/>
              </a:rPr>
              <a:t>oluşturulmuştur.</a:t>
            </a:r>
            <a:endParaRPr sz="2000" dirty="0">
              <a:latin typeface="Times New Roman" panose="02020603050405020304" pitchFamily="18" charset="0"/>
              <a:cs typeface="Times New Roman" panose="02020603050405020304" pitchFamily="18" charset="0"/>
            </a:endParaRPr>
          </a:p>
          <a:p>
            <a:pPr marL="391978" marR="14699" indent="-377979" algn="just">
              <a:lnSpc>
                <a:spcPct val="150000"/>
              </a:lnSpc>
              <a:buChar char="•"/>
              <a:tabLst>
                <a:tab pos="603366" algn="l"/>
              </a:tabLst>
            </a:pPr>
            <a:r>
              <a:rPr sz="2000" spc="-11" dirty="0">
                <a:latin typeface="Times New Roman" panose="02020603050405020304" pitchFamily="18" charset="0"/>
                <a:cs typeface="Times New Roman" panose="02020603050405020304" pitchFamily="18" charset="0"/>
              </a:rPr>
              <a:t>COSO </a:t>
            </a:r>
            <a:r>
              <a:rPr sz="2000" dirty="0">
                <a:latin typeface="Times New Roman" panose="02020603050405020304" pitchFamily="18" charset="0"/>
                <a:cs typeface="Times New Roman" panose="02020603050405020304" pitchFamily="18" charset="0"/>
              </a:rPr>
              <a:t>mevcut kaynaklardaki </a:t>
            </a:r>
            <a:r>
              <a:rPr sz="2000" spc="-6" dirty="0">
                <a:latin typeface="Times New Roman" panose="02020603050405020304" pitchFamily="18" charset="0"/>
                <a:cs typeface="Times New Roman" panose="02020603050405020304" pitchFamily="18" charset="0"/>
              </a:rPr>
              <a:t>iç kontrol ile ilgili  eğilimleri birleştirerek etkinliğin değerlendirilmesi  için </a:t>
            </a:r>
            <a:r>
              <a:rPr sz="2000" dirty="0">
                <a:latin typeface="Times New Roman" panose="02020603050405020304" pitchFamily="18" charset="0"/>
                <a:cs typeface="Times New Roman" panose="02020603050405020304" pitchFamily="18" charset="0"/>
              </a:rPr>
              <a:t>geniş kapsamlı ve </a:t>
            </a:r>
            <a:r>
              <a:rPr sz="2000" spc="-6" dirty="0">
                <a:latin typeface="Times New Roman" panose="02020603050405020304" pitchFamily="18" charset="0"/>
                <a:cs typeface="Times New Roman" panose="02020603050405020304" pitchFamily="18" charset="0"/>
              </a:rPr>
              <a:t>pratik kriterler </a:t>
            </a:r>
            <a:r>
              <a:rPr sz="2000" spc="-17" dirty="0">
                <a:latin typeface="Times New Roman" panose="02020603050405020304" pitchFamily="18" charset="0"/>
                <a:cs typeface="Times New Roman" panose="02020603050405020304" pitchFamily="18" charset="0"/>
              </a:rPr>
              <a:t>geliştirmiştir.</a:t>
            </a:r>
            <a:endParaRPr sz="2000" dirty="0">
              <a:latin typeface="Times New Roman" panose="02020603050405020304" pitchFamily="18" charset="0"/>
              <a:cs typeface="Times New Roman" panose="02020603050405020304" pitchFamily="18" charset="0"/>
            </a:endParaRPr>
          </a:p>
        </p:txBody>
      </p:sp>
      <p:sp>
        <p:nvSpPr>
          <p:cNvPr id="7" name="object 3">
            <a:extLst>
              <a:ext uri="{FF2B5EF4-FFF2-40B4-BE49-F238E27FC236}">
                <a16:creationId xmlns="" xmlns:a16="http://schemas.microsoft.com/office/drawing/2014/main" id="{5D767D96-C107-417B-A839-D7463E239074}"/>
              </a:ext>
            </a:extLst>
          </p:cNvPr>
          <p:cNvSpPr/>
          <p:nvPr/>
        </p:nvSpPr>
        <p:spPr>
          <a:xfrm>
            <a:off x="1472864" y="4590230"/>
            <a:ext cx="1391539" cy="2123708"/>
          </a:xfrm>
          <a:prstGeom prst="rect">
            <a:avLst/>
          </a:prstGeom>
          <a:blipFill>
            <a:blip r:embed="rId3" cstate="print"/>
            <a:stretch>
              <a:fillRect/>
            </a:stretch>
          </a:blipFill>
        </p:spPr>
        <p:txBody>
          <a:bodyPr wrap="square" lIns="0" tIns="0" rIns="0" bIns="0" rtlCol="0"/>
          <a:lstStyle/>
          <a:p>
            <a:endParaRPr sz="1984"/>
          </a:p>
        </p:txBody>
      </p:sp>
    </p:spTree>
    <p:extLst>
      <p:ext uri="{BB962C8B-B14F-4D97-AF65-F5344CB8AC3E}">
        <p14:creationId xmlns:p14="http://schemas.microsoft.com/office/powerpoint/2010/main" val="212019315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dirty="0">
                <a:solidFill>
                  <a:srgbClr val="C00000"/>
                </a:solidFill>
                <a:latin typeface="Times New Roman" panose="02020603050405020304" pitchFamily="18" charset="0"/>
                <a:cs typeface="Times New Roman" panose="02020603050405020304" pitchFamily="18" charset="0"/>
              </a:rPr>
              <a:t>İÇ KONTROLÜN TARİHÇESİ</a:t>
            </a:r>
            <a:endParaRPr sz="2800" b="1" dirty="0">
              <a:solidFill>
                <a:srgbClr val="FF0000"/>
              </a:solidFill>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4" name="object 3">
            <a:extLst>
              <a:ext uri="{FF2B5EF4-FFF2-40B4-BE49-F238E27FC236}">
                <a16:creationId xmlns="" xmlns:a16="http://schemas.microsoft.com/office/drawing/2014/main" id="{B1571D1E-D85C-4FC5-9D22-28ADDD2B9DE6}"/>
              </a:ext>
            </a:extLst>
          </p:cNvPr>
          <p:cNvSpPr txBox="1"/>
          <p:nvPr/>
        </p:nvSpPr>
        <p:spPr>
          <a:xfrm>
            <a:off x="1069763" y="1997399"/>
            <a:ext cx="8071267" cy="3245790"/>
          </a:xfrm>
          <a:prstGeom prst="rect">
            <a:avLst/>
          </a:prstGeom>
        </p:spPr>
        <p:txBody>
          <a:bodyPr vert="horz" wrap="square" lIns="0" tIns="13999" rIns="0" bIns="0" rtlCol="0">
            <a:spAutoFit/>
          </a:bodyPr>
          <a:lstStyle/>
          <a:p>
            <a:pPr marL="470499" marR="5600" indent="-457200" algn="just">
              <a:lnSpc>
                <a:spcPct val="150000"/>
              </a:lnSpc>
              <a:buFont typeface="Arial" panose="020B0604020202020204" pitchFamily="34" charset="0"/>
              <a:buChar char="•"/>
            </a:pPr>
            <a:r>
              <a:rPr sz="2000" spc="17" dirty="0" err="1">
                <a:latin typeface="Times New Roman" panose="02020603050405020304" pitchFamily="18" charset="0"/>
                <a:cs typeface="Times New Roman" panose="02020603050405020304" pitchFamily="18" charset="0"/>
              </a:rPr>
              <a:t>Treadway</a:t>
            </a:r>
            <a:r>
              <a:rPr sz="2000" spc="17" dirty="0">
                <a:latin typeface="Times New Roman" panose="02020603050405020304" pitchFamily="18" charset="0"/>
                <a:cs typeface="Times New Roman" panose="02020603050405020304" pitchFamily="18" charset="0"/>
              </a:rPr>
              <a:t> </a:t>
            </a:r>
            <a:r>
              <a:rPr sz="2000" spc="-6" dirty="0">
                <a:latin typeface="Times New Roman" panose="02020603050405020304" pitchFamily="18" charset="0"/>
                <a:cs typeface="Times New Roman" panose="02020603050405020304" pitchFamily="18" charset="0"/>
              </a:rPr>
              <a:t>Komisyonunu </a:t>
            </a:r>
            <a:r>
              <a:rPr sz="2000" dirty="0">
                <a:latin typeface="Times New Roman" panose="02020603050405020304" pitchFamily="18" charset="0"/>
                <a:cs typeface="Times New Roman" panose="02020603050405020304" pitchFamily="18" charset="0"/>
              </a:rPr>
              <a:t>Destekleyen </a:t>
            </a:r>
            <a:r>
              <a:rPr sz="2000" spc="-6" dirty="0">
                <a:latin typeface="Times New Roman" panose="02020603050405020304" pitchFamily="18" charset="0"/>
                <a:cs typeface="Times New Roman" panose="02020603050405020304" pitchFamily="18" charset="0"/>
              </a:rPr>
              <a:t>Kuruluşlar  Komitesi (Comittee </a:t>
            </a:r>
            <a:r>
              <a:rPr sz="2000" spc="-11" dirty="0">
                <a:latin typeface="Times New Roman" panose="02020603050405020304" pitchFamily="18" charset="0"/>
                <a:cs typeface="Times New Roman" panose="02020603050405020304" pitchFamily="18" charset="0"/>
              </a:rPr>
              <a:t>of Sponsoring </a:t>
            </a:r>
            <a:r>
              <a:rPr sz="2000" spc="-6" dirty="0">
                <a:latin typeface="Times New Roman" panose="02020603050405020304" pitchFamily="18" charset="0"/>
                <a:cs typeface="Times New Roman" panose="02020603050405020304" pitchFamily="18" charset="0"/>
              </a:rPr>
              <a:t>Organizations  </a:t>
            </a:r>
            <a:r>
              <a:rPr sz="2000" spc="-11" dirty="0">
                <a:latin typeface="Times New Roman" panose="02020603050405020304" pitchFamily="18" charset="0"/>
                <a:cs typeface="Times New Roman" panose="02020603050405020304" pitchFamily="18" charset="0"/>
              </a:rPr>
              <a:t>of </a:t>
            </a:r>
            <a:r>
              <a:rPr sz="2000" spc="-17" dirty="0">
                <a:latin typeface="Times New Roman" panose="02020603050405020304" pitchFamily="18" charset="0"/>
                <a:cs typeface="Times New Roman" panose="02020603050405020304" pitchFamily="18" charset="0"/>
              </a:rPr>
              <a:t>Treadway </a:t>
            </a:r>
            <a:r>
              <a:rPr sz="2000" spc="-11" dirty="0">
                <a:latin typeface="Times New Roman" panose="02020603050405020304" pitchFamily="18" charset="0"/>
                <a:cs typeface="Times New Roman" panose="02020603050405020304" pitchFamily="18" charset="0"/>
              </a:rPr>
              <a:t>Comission–COSO) </a:t>
            </a:r>
            <a:r>
              <a:rPr sz="2000" spc="-6" dirty="0">
                <a:latin typeface="Times New Roman" panose="02020603050405020304" pitchFamily="18" charset="0"/>
                <a:cs typeface="Times New Roman" panose="02020603050405020304" pitchFamily="18" charset="0"/>
              </a:rPr>
              <a:t>çalışma grubu,  </a:t>
            </a:r>
            <a:r>
              <a:rPr sz="2000" dirty="0">
                <a:latin typeface="Times New Roman" panose="02020603050405020304" pitchFamily="18" charset="0"/>
                <a:cs typeface="Times New Roman" panose="02020603050405020304" pitchFamily="18" charset="0"/>
              </a:rPr>
              <a:t>1992 </a:t>
            </a:r>
            <a:r>
              <a:rPr sz="2000" spc="-6" dirty="0">
                <a:latin typeface="Times New Roman" panose="02020603050405020304" pitchFamily="18" charset="0"/>
                <a:cs typeface="Times New Roman" panose="02020603050405020304" pitchFamily="18" charset="0"/>
              </a:rPr>
              <a:t>yılında, </a:t>
            </a:r>
            <a:r>
              <a:rPr sz="2000" spc="-11" dirty="0">
                <a:latin typeface="Times New Roman" panose="02020603050405020304" pitchFamily="18" charset="0"/>
                <a:cs typeface="Times New Roman" panose="02020603050405020304" pitchFamily="18" charset="0"/>
              </a:rPr>
              <a:t>COSO Modeli </a:t>
            </a:r>
            <a:r>
              <a:rPr sz="2000" spc="-6" dirty="0">
                <a:latin typeface="Times New Roman" panose="02020603050405020304" pitchFamily="18" charset="0"/>
                <a:cs typeface="Times New Roman" panose="02020603050405020304" pitchFamily="18" charset="0"/>
              </a:rPr>
              <a:t>olarak bilinen </a:t>
            </a:r>
            <a:r>
              <a:rPr sz="2000" b="1" spc="-11" dirty="0">
                <a:solidFill>
                  <a:srgbClr val="FF0000"/>
                </a:solidFill>
                <a:latin typeface="Times New Roman" panose="02020603050405020304" pitchFamily="18" charset="0"/>
                <a:cs typeface="Times New Roman" panose="02020603050405020304" pitchFamily="18" charset="0"/>
              </a:rPr>
              <a:t>İç  </a:t>
            </a:r>
            <a:r>
              <a:rPr sz="2000" b="1" spc="-6" dirty="0">
                <a:solidFill>
                  <a:srgbClr val="FF0000"/>
                </a:solidFill>
                <a:latin typeface="Times New Roman" panose="02020603050405020304" pitchFamily="18" charset="0"/>
                <a:cs typeface="Times New Roman" panose="02020603050405020304" pitchFamily="18" charset="0"/>
              </a:rPr>
              <a:t>Kontrol Bütünleşik Çerçeve </a:t>
            </a:r>
            <a:r>
              <a:rPr sz="2000" b="1" dirty="0">
                <a:solidFill>
                  <a:srgbClr val="FF0000"/>
                </a:solidFill>
                <a:latin typeface="Times New Roman" panose="02020603050405020304" pitchFamily="18" charset="0"/>
                <a:cs typeface="Times New Roman" panose="02020603050405020304" pitchFamily="18" charset="0"/>
              </a:rPr>
              <a:t>Raporu</a:t>
            </a:r>
            <a:r>
              <a:rPr sz="2000" dirty="0">
                <a:latin typeface="Times New Roman" panose="02020603050405020304" pitchFamily="18" charset="0"/>
                <a:cs typeface="Times New Roman" panose="02020603050405020304" pitchFamily="18" charset="0"/>
              </a:rPr>
              <a:t>nu  </a:t>
            </a:r>
            <a:r>
              <a:rPr sz="2000" spc="-17" dirty="0">
                <a:latin typeface="Times New Roman" panose="02020603050405020304" pitchFamily="18" charset="0"/>
                <a:cs typeface="Times New Roman" panose="02020603050405020304" pitchFamily="18" charset="0"/>
              </a:rPr>
              <a:t>yayımlamıştır.</a:t>
            </a:r>
            <a:endParaRPr sz="2000" dirty="0">
              <a:latin typeface="Times New Roman" panose="02020603050405020304" pitchFamily="18" charset="0"/>
              <a:cs typeface="Times New Roman" panose="02020603050405020304" pitchFamily="18" charset="0"/>
            </a:endParaRPr>
          </a:p>
          <a:p>
            <a:pPr marL="470499" marR="8400" indent="-457200" algn="just">
              <a:lnSpc>
                <a:spcPct val="150000"/>
              </a:lnSpc>
              <a:buFont typeface="Arial" panose="020B0604020202020204" pitchFamily="34" charset="0"/>
              <a:buChar char="•"/>
            </a:pPr>
            <a:r>
              <a:rPr sz="2000" spc="50" dirty="0">
                <a:latin typeface="Times New Roman" panose="02020603050405020304" pitchFamily="18" charset="0"/>
                <a:cs typeface="Times New Roman" panose="02020603050405020304" pitchFamily="18" charset="0"/>
              </a:rPr>
              <a:t>COSO </a:t>
            </a:r>
            <a:r>
              <a:rPr sz="2000" spc="-6" dirty="0">
                <a:latin typeface="Times New Roman" panose="02020603050405020304" pitchFamily="18" charset="0"/>
                <a:cs typeface="Times New Roman" panose="02020603050405020304" pitchFamily="18" charset="0"/>
              </a:rPr>
              <a:t>2004 yılında </a:t>
            </a:r>
            <a:r>
              <a:rPr sz="2000" b="1" spc="-6" dirty="0">
                <a:solidFill>
                  <a:srgbClr val="FF0000"/>
                </a:solidFill>
                <a:latin typeface="Times New Roman" panose="02020603050405020304" pitchFamily="18" charset="0"/>
                <a:cs typeface="Times New Roman" panose="02020603050405020304" pitchFamily="18" charset="0"/>
              </a:rPr>
              <a:t>Kurumsal Risk Yönetimi-  Bütünleşik </a:t>
            </a:r>
            <a:r>
              <a:rPr sz="2000" b="1" spc="-11" dirty="0">
                <a:solidFill>
                  <a:srgbClr val="FF0000"/>
                </a:solidFill>
                <a:latin typeface="Times New Roman" panose="02020603050405020304" pitchFamily="18" charset="0"/>
                <a:cs typeface="Times New Roman" panose="02020603050405020304" pitchFamily="18" charset="0"/>
              </a:rPr>
              <a:t>Çerçeve </a:t>
            </a:r>
            <a:r>
              <a:rPr sz="2000" spc="-6" dirty="0">
                <a:latin typeface="Times New Roman" panose="02020603050405020304" pitchFamily="18" charset="0"/>
                <a:cs typeface="Times New Roman" panose="02020603050405020304" pitchFamily="18" charset="0"/>
              </a:rPr>
              <a:t>(Enterprise </a:t>
            </a:r>
            <a:r>
              <a:rPr sz="2000" spc="-11" dirty="0">
                <a:latin typeface="Times New Roman" panose="02020603050405020304" pitchFamily="18" charset="0"/>
                <a:cs typeface="Times New Roman" panose="02020603050405020304" pitchFamily="18" charset="0"/>
              </a:rPr>
              <a:t>Risk  </a:t>
            </a:r>
            <a:r>
              <a:rPr sz="2000" dirty="0">
                <a:latin typeface="Times New Roman" panose="02020603050405020304" pitchFamily="18" charset="0"/>
                <a:cs typeface="Times New Roman" panose="02020603050405020304" pitchFamily="18" charset="0"/>
              </a:rPr>
              <a:t>Management - </a:t>
            </a:r>
            <a:r>
              <a:rPr sz="2000" spc="-6" dirty="0">
                <a:latin typeface="Times New Roman" panose="02020603050405020304" pitchFamily="18" charset="0"/>
                <a:cs typeface="Times New Roman" panose="02020603050405020304" pitchFamily="18" charset="0"/>
              </a:rPr>
              <a:t>Integrated Framework) çalışmasını  </a:t>
            </a:r>
            <a:r>
              <a:rPr sz="2000" spc="-17" dirty="0" err="1">
                <a:latin typeface="Times New Roman" panose="02020603050405020304" pitchFamily="18" charset="0"/>
                <a:cs typeface="Times New Roman" panose="02020603050405020304" pitchFamily="18" charset="0"/>
              </a:rPr>
              <a:t>yayımlamıştır</a:t>
            </a:r>
            <a:r>
              <a:rPr sz="2000" spc="-17" dirty="0">
                <a:latin typeface="Times New Roman" panose="02020603050405020304" pitchFamily="18" charset="0"/>
                <a:cs typeface="Times New Roman" panose="02020603050405020304" pitchFamily="18" charset="0"/>
              </a:rPr>
              <a:t>.</a:t>
            </a:r>
            <a:endParaRPr sz="2000" dirty="0">
              <a:latin typeface="Times New Roman" panose="02020603050405020304" pitchFamily="18" charset="0"/>
              <a:cs typeface="Times New Roman" panose="02020603050405020304" pitchFamily="18" charset="0"/>
            </a:endParaRPr>
          </a:p>
        </p:txBody>
      </p:sp>
      <p:sp>
        <p:nvSpPr>
          <p:cNvPr id="6" name="object 2">
            <a:extLst>
              <a:ext uri="{FF2B5EF4-FFF2-40B4-BE49-F238E27FC236}">
                <a16:creationId xmlns="" xmlns:a16="http://schemas.microsoft.com/office/drawing/2014/main" id="{758A222A-7E61-4A03-95DB-265CBA96E263}"/>
              </a:ext>
            </a:extLst>
          </p:cNvPr>
          <p:cNvSpPr/>
          <p:nvPr/>
        </p:nvSpPr>
        <p:spPr>
          <a:xfrm>
            <a:off x="10131633" y="1333114"/>
            <a:ext cx="1391539" cy="2123708"/>
          </a:xfrm>
          <a:prstGeom prst="rect">
            <a:avLst/>
          </a:prstGeom>
          <a:blipFill>
            <a:blip r:embed="rId3" cstate="print"/>
            <a:stretch>
              <a:fillRect/>
            </a:stretch>
          </a:blipFill>
        </p:spPr>
        <p:txBody>
          <a:bodyPr wrap="square" lIns="0" tIns="0" rIns="0" bIns="0" rtlCol="0"/>
          <a:lstStyle/>
          <a:p>
            <a:endParaRPr sz="1984"/>
          </a:p>
        </p:txBody>
      </p:sp>
    </p:spTree>
    <p:extLst>
      <p:ext uri="{BB962C8B-B14F-4D97-AF65-F5344CB8AC3E}">
        <p14:creationId xmlns:p14="http://schemas.microsoft.com/office/powerpoint/2010/main" val="414205612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dirty="0">
                <a:solidFill>
                  <a:srgbClr val="C00000"/>
                </a:solidFill>
                <a:latin typeface="Times New Roman" panose="02020603050405020304" pitchFamily="18" charset="0"/>
                <a:ea typeface="Batang" pitchFamily="18" charset="-127"/>
                <a:cs typeface="Times New Roman" panose="02020603050405020304" pitchFamily="18" charset="0"/>
              </a:rPr>
              <a:t>ULUSLAR ARASI TAAHHÜTLER (AVRUPA BİRLİĞİ)</a:t>
            </a:r>
            <a:endParaRPr sz="2800" b="1" dirty="0">
              <a:solidFill>
                <a:srgbClr val="FF0000"/>
              </a:solidFill>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4" name="İçerik Yer Tutucusu 2">
            <a:extLst>
              <a:ext uri="{FF2B5EF4-FFF2-40B4-BE49-F238E27FC236}">
                <a16:creationId xmlns="" xmlns:a16="http://schemas.microsoft.com/office/drawing/2014/main" id="{B36997CA-4731-49D7-9AB7-B6C399B5F964}"/>
              </a:ext>
            </a:extLst>
          </p:cNvPr>
          <p:cNvSpPr txBox="1">
            <a:spLocks/>
          </p:cNvSpPr>
          <p:nvPr/>
        </p:nvSpPr>
        <p:spPr>
          <a:xfrm>
            <a:off x="1064914" y="1995622"/>
            <a:ext cx="10288886" cy="4303578"/>
          </a:xfrm>
          <a:prstGeom prst="rect">
            <a:avLst/>
          </a:prstGeom>
          <a:gradFill>
            <a:gsLst>
              <a:gs pos="0">
                <a:schemeClr val="accent2">
                  <a:lumMod val="110000"/>
                  <a:satMod val="105000"/>
                  <a:tint val="67000"/>
                </a:schemeClr>
              </a:gs>
              <a:gs pos="38000">
                <a:schemeClr val="accent1">
                  <a:lumMod val="20000"/>
                  <a:lumOff val="80000"/>
                </a:schemeClr>
              </a:gs>
              <a:gs pos="100000">
                <a:schemeClr val="accent2">
                  <a:lumMod val="105000"/>
                  <a:satMod val="109000"/>
                  <a:tint val="81000"/>
                </a:schemeClr>
              </a:gs>
            </a:gsLst>
          </a:gradFill>
        </p:spPr>
        <p:style>
          <a:lnRef idx="1">
            <a:schemeClr val="accent2"/>
          </a:lnRef>
          <a:fillRef idx="2">
            <a:schemeClr val="accent2"/>
          </a:fillRef>
          <a:effectRef idx="1">
            <a:schemeClr val="accent2"/>
          </a:effectRef>
          <a:fontRef idx="minor">
            <a:schemeClr val="dk1"/>
          </a:fontRef>
        </p:style>
        <p:txBody>
          <a:bodyPr vert="horz" lIns="80189" tIns="40094" rIns="80189" bIns="40094"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60145" indent="0" algn="just">
              <a:buNone/>
              <a:defRPr/>
            </a:pPr>
            <a:r>
              <a:rPr lang="tr-TR" sz="2631" dirty="0">
                <a:solidFill>
                  <a:sysClr val="windowText" lastClr="000000"/>
                </a:solidFill>
                <a:latin typeface="Calibri Light" panose="020F0302020204030204" pitchFamily="34" charset="0"/>
                <a:cs typeface="Calibri Light" panose="020F0302020204030204" pitchFamily="34" charset="0"/>
              </a:rPr>
              <a:t>Ülkemizde Avrupa Birliği mali mevzuatına uyum çerçevesinde;</a:t>
            </a:r>
          </a:p>
          <a:p>
            <a:pPr marL="60145" indent="0" algn="just">
              <a:buNone/>
              <a:defRPr/>
            </a:pPr>
            <a:endParaRPr lang="tr-TR" sz="2631" dirty="0">
              <a:solidFill>
                <a:sysClr val="windowText" lastClr="000000"/>
              </a:solidFill>
              <a:latin typeface="Calibri Light" panose="020F0302020204030204" pitchFamily="34" charset="0"/>
              <a:cs typeface="Calibri Light" panose="020F0302020204030204" pitchFamily="34" charset="0"/>
            </a:endParaRPr>
          </a:p>
          <a:p>
            <a:pPr marL="461109" indent="-400964" algn="just">
              <a:buFont typeface="Wingdings" panose="05000000000000000000" pitchFamily="2" charset="2"/>
              <a:buChar char="Ø"/>
              <a:defRPr/>
            </a:pPr>
            <a:r>
              <a:rPr lang="tr-TR" sz="2631" dirty="0">
                <a:solidFill>
                  <a:sysClr val="windowText" lastClr="000000"/>
                </a:solidFill>
                <a:latin typeface="Calibri Light" panose="020F0302020204030204" pitchFamily="34" charset="0"/>
                <a:cs typeface="Calibri Light" panose="020F0302020204030204" pitchFamily="34" charset="0"/>
              </a:rPr>
              <a:t>10.12.2003 tarihinde kabul edilerek yasalaşan 5018 sayılı Kamu Mali Yönetimi ve Kontrol Kanunu ile kamu mali yönetiminde köklü bir değişiklik yapılmıştır.</a:t>
            </a:r>
          </a:p>
          <a:p>
            <a:pPr marL="60145" indent="0" algn="just">
              <a:buNone/>
              <a:defRPr/>
            </a:pPr>
            <a:r>
              <a:rPr lang="tr-TR" sz="2631" dirty="0">
                <a:solidFill>
                  <a:sysClr val="windowText" lastClr="000000"/>
                </a:solidFill>
                <a:latin typeface="Calibri Light" panose="020F0302020204030204" pitchFamily="34" charset="0"/>
                <a:cs typeface="Calibri Light" panose="020F0302020204030204" pitchFamily="34" charset="0"/>
              </a:rPr>
              <a:t> </a:t>
            </a:r>
          </a:p>
          <a:p>
            <a:pPr marL="461109" indent="-400964" algn="just">
              <a:buFont typeface="Wingdings" panose="05000000000000000000" pitchFamily="2" charset="2"/>
              <a:buChar char="Ø"/>
              <a:defRPr/>
            </a:pPr>
            <a:r>
              <a:rPr lang="tr-TR" sz="2631" dirty="0">
                <a:solidFill>
                  <a:sysClr val="windowText" lastClr="000000"/>
                </a:solidFill>
                <a:latin typeface="Calibri Light" panose="020F0302020204030204" pitchFamily="34" charset="0"/>
                <a:cs typeface="Calibri Light" panose="020F0302020204030204" pitchFamily="34" charset="0"/>
              </a:rPr>
              <a:t>Yapılan en önemli değişikliklerden birisi de merkezi kontrolden iç kontrole geçiş olmuştur.</a:t>
            </a:r>
          </a:p>
        </p:txBody>
      </p:sp>
    </p:spTree>
    <p:extLst>
      <p:ext uri="{BB962C8B-B14F-4D97-AF65-F5344CB8AC3E}">
        <p14:creationId xmlns:p14="http://schemas.microsoft.com/office/powerpoint/2010/main" val="379467144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57860"/>
            <a:ext cx="10772774" cy="869891"/>
          </a:xfrm>
          <a:prstGeom prst="rect">
            <a:avLst/>
          </a:prstGeom>
        </p:spPr>
        <p:txBody>
          <a:bodyPr vert="horz" wrap="square" lIns="0" tIns="8038" rIns="0" bIns="0" rtlCol="0" anchor="ctr">
            <a:spAutoFit/>
          </a:bodyPr>
          <a:lstStyle/>
          <a:p>
            <a:pPr marL="8039">
              <a:lnSpc>
                <a:spcPct val="100000"/>
              </a:lnSpc>
              <a:spcBef>
                <a:spcPts val="64"/>
              </a:spcBef>
            </a:pPr>
            <a:r>
              <a:rPr lang="tr-TR" sz="2800" dirty="0">
                <a:solidFill>
                  <a:srgbClr val="C00000"/>
                </a:solidFill>
                <a:latin typeface="Times New Roman" panose="02020603050405020304" pitchFamily="18" charset="0"/>
                <a:ea typeface="Batang" pitchFamily="18" charset="-127"/>
                <a:cs typeface="Times New Roman" panose="02020603050405020304" pitchFamily="18" charset="0"/>
              </a:rPr>
              <a:t>ULUSAL TAAHHÜTLER</a:t>
            </a:r>
            <a:br>
              <a:rPr lang="tr-TR" sz="2800" dirty="0">
                <a:solidFill>
                  <a:srgbClr val="C00000"/>
                </a:solidFill>
                <a:latin typeface="Times New Roman" panose="02020603050405020304" pitchFamily="18" charset="0"/>
                <a:ea typeface="Batang" pitchFamily="18" charset="-127"/>
                <a:cs typeface="Times New Roman" panose="02020603050405020304" pitchFamily="18" charset="0"/>
              </a:rPr>
            </a:br>
            <a:r>
              <a:rPr lang="tr-TR" sz="2800" dirty="0">
                <a:solidFill>
                  <a:srgbClr val="C00000"/>
                </a:solidFill>
                <a:latin typeface="Times New Roman" panose="02020603050405020304" pitchFamily="18" charset="0"/>
                <a:ea typeface="Batang" pitchFamily="18" charset="-127"/>
                <a:cs typeface="Times New Roman" panose="02020603050405020304" pitchFamily="18" charset="0"/>
              </a:rPr>
              <a:t>(HÜKÜMET PROGRAMLARI, STÖ RAPORLARI)</a:t>
            </a:r>
            <a:endParaRPr sz="2800" b="1" dirty="0">
              <a:solidFill>
                <a:srgbClr val="FF0000"/>
              </a:solidFill>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4" name="İçerik Yer Tutucusu 2">
            <a:extLst>
              <a:ext uri="{FF2B5EF4-FFF2-40B4-BE49-F238E27FC236}">
                <a16:creationId xmlns="" xmlns:a16="http://schemas.microsoft.com/office/drawing/2014/main" id="{BCB42344-D83B-4714-90D2-92B4C3AD8788}"/>
              </a:ext>
            </a:extLst>
          </p:cNvPr>
          <p:cNvSpPr txBox="1">
            <a:spLocks/>
          </p:cNvSpPr>
          <p:nvPr/>
        </p:nvSpPr>
        <p:spPr>
          <a:xfrm>
            <a:off x="1064131" y="1995335"/>
            <a:ext cx="10288800" cy="4302000"/>
          </a:xfrm>
          <a:prstGeom prst="rect">
            <a:avLst/>
          </a:prstGeom>
          <a:gradFill>
            <a:gsLst>
              <a:gs pos="0">
                <a:schemeClr val="accent2">
                  <a:lumMod val="110000"/>
                  <a:satMod val="105000"/>
                  <a:tint val="67000"/>
                </a:schemeClr>
              </a:gs>
              <a:gs pos="50000">
                <a:schemeClr val="accent1">
                  <a:lumMod val="20000"/>
                  <a:lumOff val="80000"/>
                </a:schemeClr>
              </a:gs>
              <a:gs pos="100000">
                <a:schemeClr val="accent2">
                  <a:lumMod val="105000"/>
                  <a:satMod val="109000"/>
                  <a:tint val="81000"/>
                </a:schemeClr>
              </a:gs>
            </a:gsLst>
          </a:gradFill>
        </p:spPr>
        <p:style>
          <a:lnRef idx="1">
            <a:schemeClr val="accent2"/>
          </a:lnRef>
          <a:fillRef idx="2">
            <a:schemeClr val="accent2"/>
          </a:fillRef>
          <a:effectRef idx="1">
            <a:schemeClr val="accent2"/>
          </a:effectRef>
          <a:fontRef idx="minor">
            <a:schemeClr val="dk1"/>
          </a:fontRef>
        </p:style>
        <p:txBody>
          <a:bodyPr vert="horz" lIns="80189" tIns="40094" rIns="80189" bIns="40094"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239465" indent="-239465">
              <a:lnSpc>
                <a:spcPct val="100000"/>
              </a:lnSpc>
              <a:spcBef>
                <a:spcPts val="1052"/>
              </a:spcBef>
              <a:spcAft>
                <a:spcPts val="1052"/>
              </a:spcAft>
              <a:buFont typeface="Wingdings" panose="05000000000000000000" pitchFamily="2" charset="2"/>
              <a:buChar char="Ø"/>
              <a:defRPr/>
            </a:pPr>
            <a:r>
              <a:rPr lang="tr-TR" sz="2631" dirty="0">
                <a:solidFill>
                  <a:sysClr val="windowText" lastClr="000000"/>
                </a:solidFill>
                <a:latin typeface="Calibri Light" panose="020F0302020204030204" pitchFamily="34" charset="0"/>
                <a:cs typeface="Calibri Light" panose="020F0302020204030204" pitchFamily="34" charset="0"/>
              </a:rPr>
              <a:t>Kamu yönetiminde yapı, mevzuat ve  zihniyet değişimi sağlamak,</a:t>
            </a:r>
          </a:p>
          <a:p>
            <a:pPr marL="239465" indent="-239465">
              <a:lnSpc>
                <a:spcPct val="100000"/>
              </a:lnSpc>
              <a:spcBef>
                <a:spcPts val="1052"/>
              </a:spcBef>
              <a:spcAft>
                <a:spcPts val="1052"/>
              </a:spcAft>
              <a:buFont typeface="Wingdings" panose="05000000000000000000" pitchFamily="2" charset="2"/>
              <a:buChar char="Ø"/>
              <a:defRPr/>
            </a:pPr>
            <a:r>
              <a:rPr lang="tr-TR" sz="2631" dirty="0">
                <a:solidFill>
                  <a:sysClr val="windowText" lastClr="000000"/>
                </a:solidFill>
                <a:latin typeface="Calibri Light" panose="020F0302020204030204" pitchFamily="34" charset="0"/>
                <a:cs typeface="Calibri Light" panose="020F0302020204030204" pitchFamily="34" charset="0"/>
              </a:rPr>
              <a:t>Kamu çalışanlarının ve yöneticilerinin modern yönetim kültürüne sahip olmalarını sağlamak,</a:t>
            </a:r>
          </a:p>
          <a:p>
            <a:pPr marL="239465" indent="-239465">
              <a:lnSpc>
                <a:spcPct val="100000"/>
              </a:lnSpc>
              <a:spcBef>
                <a:spcPts val="1052"/>
              </a:spcBef>
              <a:spcAft>
                <a:spcPts val="1052"/>
              </a:spcAft>
              <a:buFont typeface="Wingdings" panose="05000000000000000000" pitchFamily="2" charset="2"/>
              <a:buChar char="Ø"/>
              <a:defRPr/>
            </a:pPr>
            <a:r>
              <a:rPr lang="tr-TR" sz="2631" dirty="0">
                <a:solidFill>
                  <a:sysClr val="windowText" lastClr="000000"/>
                </a:solidFill>
                <a:latin typeface="Calibri Light" panose="020F0302020204030204" pitchFamily="34" charset="0"/>
                <a:cs typeface="Calibri Light" panose="020F0302020204030204" pitchFamily="34" charset="0"/>
              </a:rPr>
              <a:t>Kurumların politika hazırlama, uygulama, eşgüdüm, izleme ve değerlendirme konularında kapasitelerini geliştirmek,</a:t>
            </a:r>
          </a:p>
          <a:p>
            <a:pPr marL="239465" indent="-239465">
              <a:lnSpc>
                <a:spcPct val="100000"/>
              </a:lnSpc>
              <a:spcBef>
                <a:spcPts val="1052"/>
              </a:spcBef>
              <a:spcAft>
                <a:spcPts val="1052"/>
              </a:spcAft>
              <a:buFont typeface="Wingdings" panose="05000000000000000000" pitchFamily="2" charset="2"/>
              <a:buChar char="Ø"/>
              <a:defRPr/>
            </a:pPr>
            <a:r>
              <a:rPr lang="tr-TR" sz="2631" dirty="0">
                <a:solidFill>
                  <a:sysClr val="windowText" lastClr="000000"/>
                </a:solidFill>
                <a:latin typeface="Calibri Light" panose="020F0302020204030204" pitchFamily="34" charset="0"/>
                <a:cs typeface="Calibri Light" panose="020F0302020204030204" pitchFamily="34" charset="0"/>
              </a:rPr>
              <a:t>Stratejik planlama ve performans esaslı bütçe uygulamalarının etkinliğini arttırmak.</a:t>
            </a:r>
          </a:p>
        </p:txBody>
      </p:sp>
    </p:spTree>
    <p:extLst>
      <p:ext uri="{BB962C8B-B14F-4D97-AF65-F5344CB8AC3E}">
        <p14:creationId xmlns:p14="http://schemas.microsoft.com/office/powerpoint/2010/main" val="33465276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1_Office Teması">
  <a:themeElements>
    <a:clrScheme name="Turuncu Kırmızı">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Özel 1">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ŞehirHastaneleriSunu_R2.potx" id="{727406B5-28E1-4100-9254-1BBA9DF4DB10}" vid="{074677B7-0B57-43F9-8265-2AF153C7591E}"/>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10216</TotalTime>
  <Words>2151</Words>
  <Application>Microsoft Office PowerPoint</Application>
  <PresentationFormat>Geniş ekran</PresentationFormat>
  <Paragraphs>264</Paragraphs>
  <Slides>29</Slides>
  <Notes>27</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29</vt:i4>
      </vt:variant>
    </vt:vector>
  </HeadingPairs>
  <TitlesOfParts>
    <vt:vector size="38" baseType="lpstr">
      <vt:lpstr>Arial</vt:lpstr>
      <vt:lpstr>Batang</vt:lpstr>
      <vt:lpstr>Calibri</vt:lpstr>
      <vt:lpstr>Calibri Light</vt:lpstr>
      <vt:lpstr>Liberation Sans</vt:lpstr>
      <vt:lpstr>Segoe UI</vt:lpstr>
      <vt:lpstr>Times New Roman</vt:lpstr>
      <vt:lpstr>Wingdings</vt:lpstr>
      <vt:lpstr>1_Office Teması</vt:lpstr>
      <vt:lpstr>PowerPoint Sunusu</vt:lpstr>
      <vt:lpstr>PowerPoint Sunusu</vt:lpstr>
      <vt:lpstr>İÇ KONTROL NEDİR?</vt:lpstr>
      <vt:lpstr>İÇ KONTROLÜN TARİHÇESİ</vt:lpstr>
      <vt:lpstr>İÇ KONTROLÜN TARİHÇESİ</vt:lpstr>
      <vt:lpstr>İÇ KONTROLÜN TARİHÇESİ</vt:lpstr>
      <vt:lpstr>İÇ KONTROLÜN TARİHÇESİ</vt:lpstr>
      <vt:lpstr>ULUSLAR ARASI TAAHHÜTLER (AVRUPA BİRLİĞİ)</vt:lpstr>
      <vt:lpstr>ULUSAL TAAHHÜTLER (HÜKÜMET PROGRAMLARI, STÖ RAPORLARI)</vt:lpstr>
      <vt:lpstr>İÇ KONTROLDE FARKLI ÜLKE MODELLERİ</vt:lpstr>
      <vt:lpstr>İÇ KONTROL SİSTEMİ MEVZUATI</vt:lpstr>
      <vt:lpstr>İÇ KONTROLÜN TANIMI</vt:lpstr>
      <vt:lpstr>İÇ KONTROLÜN AMACI</vt:lpstr>
      <vt:lpstr>İÇ KONTROLÜN YAPISI VE İŞLEYİŞİ</vt:lpstr>
      <vt:lpstr>İÇ KONTROL STANDARTLARI</vt:lpstr>
      <vt:lpstr>İÇ KONTROLÜN TEMEL İLKELERİ </vt:lpstr>
      <vt:lpstr>İÇ KONTROL NE DEĞİLDİR?</vt:lpstr>
      <vt:lpstr>İÇ KONTROL NE FAYDA SAĞLAR?</vt:lpstr>
      <vt:lpstr>İÇ KONTROLÜN UNSURLARI VE GENEL KOŞULLARI </vt:lpstr>
      <vt:lpstr>KAMU İÇ KONTROL STANDARTLARI</vt:lpstr>
      <vt:lpstr>KAMU İÇ KONTROL STANDARTLARI</vt:lpstr>
      <vt:lpstr>ROL VE SORUMLULUKLAR</vt:lpstr>
      <vt:lpstr>ROL VE SORUMLULUKLAR</vt:lpstr>
      <vt:lpstr>ROL VE SORUMLULUKLAR</vt:lpstr>
      <vt:lpstr>ROL VE SORUMLULUKLAR</vt:lpstr>
      <vt:lpstr>PowerPoint Sunusu</vt:lpstr>
      <vt:lpstr>ROL VE SORUMLULUKLAR</vt:lpstr>
      <vt:lpstr>İÇ KONTROLÜN ÖZÜ</vt:lpstr>
      <vt:lpstr>MALİ HİZMETLER BİRİMİ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Casper</dc:creator>
  <cp:lastModifiedBy>EnginNarin</cp:lastModifiedBy>
  <cp:revision>18</cp:revision>
  <cp:lastPrinted>2019-04-16T08:50:32Z</cp:lastPrinted>
  <dcterms:created xsi:type="dcterms:W3CDTF">2019-02-27T04:54:01Z</dcterms:created>
  <dcterms:modified xsi:type="dcterms:W3CDTF">2020-02-11T09:29:46Z</dcterms:modified>
</cp:coreProperties>
</file>